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7" r:id="rId2"/>
    <p:sldId id="434" r:id="rId3"/>
    <p:sldId id="353" r:id="rId4"/>
    <p:sldId id="435" r:id="rId5"/>
    <p:sldId id="436" r:id="rId6"/>
    <p:sldId id="354" r:id="rId7"/>
    <p:sldId id="437" r:id="rId8"/>
    <p:sldId id="356" r:id="rId9"/>
    <p:sldId id="438" r:id="rId10"/>
    <p:sldId id="441" r:id="rId11"/>
    <p:sldId id="439" r:id="rId12"/>
    <p:sldId id="440" r:id="rId13"/>
    <p:sldId id="442" r:id="rId14"/>
    <p:sldId id="443" r:id="rId15"/>
    <p:sldId id="399" r:id="rId16"/>
    <p:sldId id="444" r:id="rId17"/>
    <p:sldId id="445" r:id="rId18"/>
    <p:sldId id="364" r:id="rId19"/>
    <p:sldId id="446" r:id="rId20"/>
    <p:sldId id="447" r:id="rId21"/>
    <p:sldId id="448" r:id="rId22"/>
    <p:sldId id="449" r:id="rId23"/>
    <p:sldId id="450" r:id="rId24"/>
    <p:sldId id="451" r:id="rId25"/>
    <p:sldId id="452" r:id="rId26"/>
    <p:sldId id="453" r:id="rId27"/>
    <p:sldId id="423" r:id="rId28"/>
    <p:sldId id="424" r:id="rId29"/>
    <p:sldId id="425" r:id="rId30"/>
    <p:sldId id="426" r:id="rId31"/>
    <p:sldId id="427" r:id="rId32"/>
    <p:sldId id="454" r:id="rId33"/>
    <p:sldId id="455" r:id="rId34"/>
    <p:sldId id="456" r:id="rId35"/>
    <p:sldId id="431"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79" r:id="rId59"/>
    <p:sldId id="480" r:id="rId60"/>
    <p:sldId id="482" r:id="rId61"/>
    <p:sldId id="481" r:id="rId62"/>
    <p:sldId id="483" r:id="rId63"/>
    <p:sldId id="484" r:id="rId6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94" autoAdjust="0"/>
    <p:restoredTop sz="85012" autoAdjust="0"/>
  </p:normalViewPr>
  <p:slideViewPr>
    <p:cSldViewPr>
      <p:cViewPr varScale="1">
        <p:scale>
          <a:sx n="94" d="100"/>
          <a:sy n="94" d="100"/>
        </p:scale>
        <p:origin x="642"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fld id="{7FA73A9C-448F-4A33-862A-C04D239C66A1}" type="datetimeFigureOut">
              <a:rPr lang="en-US" smtClean="0"/>
              <a:pPr/>
              <a:t>2/2/2026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2BBFEEAC-4701-463D-8B94-C029B589E90F}" type="slidenum">
              <a:rPr lang="en-US" smtClean="0"/>
              <a:pPr/>
              <a:t>‹#›</a:t>
            </a:fld>
            <a:endParaRPr lang="en-US"/>
          </a:p>
        </p:txBody>
      </p:sp>
    </p:spTree>
    <p:extLst>
      <p:ext uri="{BB962C8B-B14F-4D97-AF65-F5344CB8AC3E}">
        <p14:creationId xmlns:p14="http://schemas.microsoft.com/office/powerpoint/2010/main" val="287466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9BD4B097-A274-460B-B325-CAB71DDB84D0}" type="datetimeFigureOut">
              <a:rPr lang="en-US" smtClean="0"/>
              <a:pPr/>
              <a:t>2/1/2026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DF6A2EEE-03AB-4930-86A3-B34A1408EC36}" type="slidenum">
              <a:rPr lang="en-US" smtClean="0"/>
              <a:pPr/>
              <a:t>‹#›</a:t>
            </a:fld>
            <a:endParaRPr lang="en-US"/>
          </a:p>
        </p:txBody>
      </p:sp>
    </p:spTree>
    <p:extLst>
      <p:ext uri="{BB962C8B-B14F-4D97-AF65-F5344CB8AC3E}">
        <p14:creationId xmlns:p14="http://schemas.microsoft.com/office/powerpoint/2010/main" val="60195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A1ED9-3D08-4E8F-A333-AC80F87524EA}" type="slidenum">
              <a:rPr lang="en-US" smtClean="0"/>
              <a:pPr/>
              <a:t>1</a:t>
            </a:fld>
            <a:endParaRPr lang="en-US" dirty="0"/>
          </a:p>
        </p:txBody>
      </p:sp>
    </p:spTree>
    <p:extLst>
      <p:ext uri="{BB962C8B-B14F-4D97-AF65-F5344CB8AC3E}">
        <p14:creationId xmlns:p14="http://schemas.microsoft.com/office/powerpoint/2010/main" val="60256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35</a:t>
            </a:fld>
            <a:endParaRPr lang="en-US"/>
          </a:p>
        </p:txBody>
      </p:sp>
    </p:spTree>
    <p:extLst>
      <p:ext uri="{BB962C8B-B14F-4D97-AF65-F5344CB8AC3E}">
        <p14:creationId xmlns:p14="http://schemas.microsoft.com/office/powerpoint/2010/main" val="73516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A1ED9-3D08-4E8F-A333-AC80F87524EA}" type="slidenum">
              <a:rPr lang="en-US" smtClean="0"/>
              <a:pPr/>
              <a:t>3</a:t>
            </a:fld>
            <a:endParaRPr lang="en-US"/>
          </a:p>
        </p:txBody>
      </p:sp>
    </p:spTree>
    <p:extLst>
      <p:ext uri="{BB962C8B-B14F-4D97-AF65-F5344CB8AC3E}">
        <p14:creationId xmlns:p14="http://schemas.microsoft.com/office/powerpoint/2010/main" val="34841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6</a:t>
            </a:fld>
            <a:endParaRPr lang="en-US"/>
          </a:p>
        </p:txBody>
      </p:sp>
    </p:spTree>
    <p:extLst>
      <p:ext uri="{BB962C8B-B14F-4D97-AF65-F5344CB8AC3E}">
        <p14:creationId xmlns:p14="http://schemas.microsoft.com/office/powerpoint/2010/main" val="400699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8</a:t>
            </a:fld>
            <a:endParaRPr lang="en-US"/>
          </a:p>
        </p:txBody>
      </p:sp>
    </p:spTree>
    <p:extLst>
      <p:ext uri="{BB962C8B-B14F-4D97-AF65-F5344CB8AC3E}">
        <p14:creationId xmlns:p14="http://schemas.microsoft.com/office/powerpoint/2010/main" val="404343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18</a:t>
            </a:fld>
            <a:endParaRPr lang="en-US"/>
          </a:p>
        </p:txBody>
      </p:sp>
    </p:spTree>
    <p:extLst>
      <p:ext uri="{BB962C8B-B14F-4D97-AF65-F5344CB8AC3E}">
        <p14:creationId xmlns:p14="http://schemas.microsoft.com/office/powerpoint/2010/main" val="195808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27</a:t>
            </a:fld>
            <a:endParaRPr lang="en-US"/>
          </a:p>
        </p:txBody>
      </p:sp>
    </p:spTree>
    <p:extLst>
      <p:ext uri="{BB962C8B-B14F-4D97-AF65-F5344CB8AC3E}">
        <p14:creationId xmlns:p14="http://schemas.microsoft.com/office/powerpoint/2010/main" val="304186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28</a:t>
            </a:fld>
            <a:endParaRPr lang="en-US"/>
          </a:p>
        </p:txBody>
      </p:sp>
    </p:spTree>
    <p:extLst>
      <p:ext uri="{BB962C8B-B14F-4D97-AF65-F5344CB8AC3E}">
        <p14:creationId xmlns:p14="http://schemas.microsoft.com/office/powerpoint/2010/main" val="406559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29</a:t>
            </a:fld>
            <a:endParaRPr lang="en-US"/>
          </a:p>
        </p:txBody>
      </p:sp>
    </p:spTree>
    <p:extLst>
      <p:ext uri="{BB962C8B-B14F-4D97-AF65-F5344CB8AC3E}">
        <p14:creationId xmlns:p14="http://schemas.microsoft.com/office/powerpoint/2010/main" val="184527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Marxist might think:</a:t>
            </a:r>
            <a:r>
              <a:rPr lang="en-US" baseline="0" dirty="0"/>
              <a:t> From each according to his ability, to each according to his need</a:t>
            </a:r>
            <a:endParaRPr lang="en-US" dirty="0"/>
          </a:p>
        </p:txBody>
      </p:sp>
      <p:sp>
        <p:nvSpPr>
          <p:cNvPr id="4" name="Slide Number Placeholder 3"/>
          <p:cNvSpPr>
            <a:spLocks noGrp="1"/>
          </p:cNvSpPr>
          <p:nvPr>
            <p:ph type="sldNum" sz="quarter" idx="10"/>
          </p:nvPr>
        </p:nvSpPr>
        <p:spPr/>
        <p:txBody>
          <a:bodyPr/>
          <a:lstStyle/>
          <a:p>
            <a:fld id="{DF6A2EEE-03AB-4930-86A3-B34A1408EC36}" type="slidenum">
              <a:rPr lang="en-US" smtClean="0"/>
              <a:pPr/>
              <a:t>30</a:t>
            </a:fld>
            <a:endParaRPr lang="en-US"/>
          </a:p>
        </p:txBody>
      </p:sp>
    </p:spTree>
    <p:extLst>
      <p:ext uri="{BB962C8B-B14F-4D97-AF65-F5344CB8AC3E}">
        <p14:creationId xmlns:p14="http://schemas.microsoft.com/office/powerpoint/2010/main" val="291551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5CC6F3-C9CB-48E6-B810-010F997D0F6D}" type="datetime1">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94104-4048-40C9-A4BA-A91B490DF877}" type="datetime1">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A8A4A-2AE9-4287-A087-D37A9D466A2E}" type="datetime1">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EF668-3F1A-4861-813B-6C9A9C9DC93B}" type="datetime1">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AAFE3-EFB5-4E2D-A0DC-C39D7BD16890}" type="datetime1">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8DA10F-75B2-4B27-8B06-4661DEDB7DEA}" type="datetime1">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2DEE8A-D118-49AC-A788-EFCC60FED9D1}" type="datetime1">
              <a:rPr lang="en-US" smtClean="0"/>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6C9E4-9BB0-4D64-9F94-BF60919ECCA1}" type="datetime1">
              <a:rPr lang="en-US" smtClean="0"/>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1125E-42E6-41B8-B17C-C9D2E72E3497}" type="datetime1">
              <a:rPr lang="en-US" smtClean="0"/>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DF5B6-4EDA-48EA-AC53-CA3F988E09D2}" type="datetime1">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E15589-FE45-42C5-A68D-EA3CDB5D6FF3}" type="datetime1">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F539C-F8F1-4A1E-8C8E-9F75FEBB1ED1}" type="datetime1">
              <a:rPr lang="en-US" smtClean="0"/>
              <a:t>2/1/2026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BE34B-9575-430D-9A41-469C30B8F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0201"/>
            <a:ext cx="7772400" cy="1470025"/>
          </a:xfrm>
        </p:spPr>
        <p:txBody>
          <a:bodyPr>
            <a:normAutofit/>
          </a:bodyPr>
          <a:lstStyle/>
          <a:p>
            <a:r>
              <a:rPr lang="is-IS" dirty="0"/>
              <a:t>Production</a:t>
            </a:r>
            <a:endParaRPr lang="en-US" dirty="0"/>
          </a:p>
        </p:txBody>
      </p:sp>
      <p:sp>
        <p:nvSpPr>
          <p:cNvPr id="3" name="Subtitle 2"/>
          <p:cNvSpPr>
            <a:spLocks noGrp="1"/>
          </p:cNvSpPr>
          <p:nvPr>
            <p:ph type="subTitle" idx="1"/>
          </p:nvPr>
        </p:nvSpPr>
        <p:spPr/>
        <p:txBody>
          <a:bodyPr>
            <a:normAutofit/>
          </a:bodyPr>
          <a:lstStyle/>
          <a:p>
            <a:r>
              <a:rPr lang="en-US" dirty="0"/>
              <a:t>J</a:t>
            </a:r>
            <a:r>
              <a:rPr lang="is-IS" dirty="0"/>
              <a:t>ón Steinsson</a:t>
            </a:r>
          </a:p>
          <a:p>
            <a:r>
              <a:rPr lang="is-IS" dirty="0"/>
              <a:t>University of California, Berkeley</a:t>
            </a:r>
            <a:endParaRPr lang="en-US" dirty="0"/>
          </a:p>
        </p:txBody>
      </p:sp>
      <p:sp>
        <p:nvSpPr>
          <p:cNvPr id="4" name="Slide Number Placeholder 3"/>
          <p:cNvSpPr>
            <a:spLocks noGrp="1"/>
          </p:cNvSpPr>
          <p:nvPr>
            <p:ph type="sldNum" sz="quarter" idx="12"/>
          </p:nvPr>
        </p:nvSpPr>
        <p:spPr/>
        <p:txBody>
          <a:bodyPr/>
          <a:lstStyle/>
          <a:p>
            <a:fld id="{BB3BE34B-9575-430D-9A41-469C30B8F0EA}"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EA9B-1F98-F29D-B040-5C1338970411}"/>
              </a:ext>
            </a:extLst>
          </p:cNvPr>
          <p:cNvSpPr>
            <a:spLocks noGrp="1"/>
          </p:cNvSpPr>
          <p:nvPr>
            <p:ph type="title"/>
          </p:nvPr>
        </p:nvSpPr>
        <p:spPr/>
        <p:txBody>
          <a:bodyPr/>
          <a:lstStyle/>
          <a:p>
            <a:r>
              <a:rPr lang="is-IS" dirty="0"/>
              <a:t>Properties of Production Functions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495EFD-0256-D67F-D038-8455069E3DB2}"/>
                  </a:ext>
                </a:extLst>
              </p:cNvPr>
              <p:cNvSpPr>
                <a:spLocks noGrp="1"/>
              </p:cNvSpPr>
              <p:nvPr>
                <p:ph idx="1"/>
              </p:nvPr>
            </p:nvSpPr>
            <p:spPr>
              <a:xfrm>
                <a:off x="304800" y="1600201"/>
                <a:ext cx="11506200" cy="4525963"/>
              </a:xfrm>
            </p:spPr>
            <p:txBody>
              <a:bodyPr/>
              <a:lstStyle/>
              <a:p>
                <a:r>
                  <a:rPr lang="en-US" dirty="0"/>
                  <a:t>What properties should a reasonable production function satisfy?</a:t>
                </a: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𝑌</m:t>
                      </m:r>
                      <m:r>
                        <a:rPr lang="en-US" b="0" i="1" smtClean="0">
                          <a:latin typeface="Cambria Math"/>
                        </a:rPr>
                        <m:t>=</m:t>
                      </m:r>
                      <m:r>
                        <a:rPr lang="en-US" b="0" i="1" smtClean="0">
                          <a:latin typeface="Cambria Math"/>
                        </a:rPr>
                        <m:t>𝐹</m:t>
                      </m:r>
                      <m:d>
                        <m:dPr>
                          <m:ctrlPr>
                            <a:rPr lang="en-US" b="0" i="1" smtClean="0">
                              <a:latin typeface="Cambria Math" panose="02040503050406030204" pitchFamily="18" charset="0"/>
                            </a:rPr>
                          </m:ctrlPr>
                        </m:dPr>
                        <m:e>
                          <m:r>
                            <a:rPr lang="en-US" b="0" i="1" smtClean="0">
                              <a:latin typeface="Cambria Math"/>
                            </a:rPr>
                            <m:t>𝐾</m:t>
                          </m:r>
                          <m:r>
                            <a:rPr lang="en-US" b="0" i="1" smtClean="0">
                              <a:latin typeface="Cambria Math"/>
                            </a:rPr>
                            <m:t>,</m:t>
                          </m:r>
                          <m:r>
                            <a:rPr lang="en-US" b="0" i="1" smtClean="0">
                              <a:latin typeface="Cambria Math"/>
                            </a:rPr>
                            <m:t>𝐿</m:t>
                          </m:r>
                        </m:e>
                      </m:d>
                    </m:oMath>
                  </m:oMathPara>
                </a14:m>
                <a:endParaRPr lang="en-US" dirty="0"/>
              </a:p>
              <a:p>
                <a:r>
                  <a:rPr lang="is-IS" dirty="0"/>
                  <a:t>Suppose we increase </a:t>
                </a:r>
                <a14:m>
                  <m:oMath xmlns:m="http://schemas.openxmlformats.org/officeDocument/2006/math">
                    <m:r>
                      <a:rPr lang="is-IS" b="0" i="1" smtClean="0">
                        <a:latin typeface="Cambria Math" panose="02040503050406030204" pitchFamily="18" charset="0"/>
                      </a:rPr>
                      <m:t>𝐿</m:t>
                    </m:r>
                  </m:oMath>
                </a14:m>
                <a:endParaRPr lang="is-IS" dirty="0"/>
              </a:p>
              <a:p>
                <a:pPr lvl="1"/>
                <a:r>
                  <a:rPr lang="is-IS" dirty="0"/>
                  <a:t>Output increases</a:t>
                </a:r>
              </a:p>
              <a:p>
                <a:pPr lvl="1"/>
                <a:r>
                  <a:rPr lang="is-IS" dirty="0"/>
                  <a:t>But at a declining rate</a:t>
                </a:r>
              </a:p>
              <a:p>
                <a:r>
                  <a:rPr lang="en-US" dirty="0"/>
                  <a:t>Suppose we increase </a:t>
                </a:r>
                <a14:m>
                  <m:oMath xmlns:m="http://schemas.openxmlformats.org/officeDocument/2006/math">
                    <m:r>
                      <a:rPr lang="is-IS" b="0" i="1" smtClean="0">
                        <a:latin typeface="Cambria Math" panose="02040503050406030204" pitchFamily="18" charset="0"/>
                      </a:rPr>
                      <m:t>𝐾</m:t>
                    </m:r>
                  </m:oMath>
                </a14:m>
                <a:endParaRPr lang="en-US" dirty="0"/>
              </a:p>
              <a:p>
                <a:pPr lvl="1"/>
                <a:r>
                  <a:rPr lang="en-US" dirty="0"/>
                  <a:t>Output increases</a:t>
                </a:r>
              </a:p>
              <a:p>
                <a:pPr lvl="1"/>
                <a:r>
                  <a:rPr lang="en-US" dirty="0"/>
                  <a:t>But at a declining rate</a:t>
                </a:r>
              </a:p>
            </p:txBody>
          </p:sp>
        </mc:Choice>
        <mc:Fallback xmlns="">
          <p:sp>
            <p:nvSpPr>
              <p:cNvPr id="3" name="Content Placeholder 2">
                <a:extLst>
                  <a:ext uri="{FF2B5EF4-FFF2-40B4-BE49-F238E27FC236}">
                    <a16:creationId xmlns:a16="http://schemas.microsoft.com/office/drawing/2014/main" id="{16495EFD-0256-D67F-D038-8455069E3DB2}"/>
                  </a:ext>
                </a:extLst>
              </p:cNvPr>
              <p:cNvSpPr>
                <a:spLocks noGrp="1" noRot="1" noChangeAspect="1" noMove="1" noResize="1" noEditPoints="1" noAdjustHandles="1" noChangeArrowheads="1" noChangeShapeType="1" noTextEdit="1"/>
              </p:cNvSpPr>
              <p:nvPr>
                <p:ph idx="1"/>
              </p:nvPr>
            </p:nvSpPr>
            <p:spPr>
              <a:xfrm>
                <a:off x="304800" y="1600201"/>
                <a:ext cx="11506200" cy="4525963"/>
              </a:xfrm>
              <a:blipFill>
                <a:blip r:embed="rId2"/>
                <a:stretch>
                  <a:fillRect l="-121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BFBA45-D6AE-9575-F084-D34CAA4B000B}"/>
              </a:ext>
            </a:extLst>
          </p:cNvPr>
          <p:cNvSpPr>
            <a:spLocks noGrp="1"/>
          </p:cNvSpPr>
          <p:nvPr>
            <p:ph type="sldNum" sz="quarter" idx="12"/>
          </p:nvPr>
        </p:nvSpPr>
        <p:spPr/>
        <p:txBody>
          <a:bodyPr/>
          <a:lstStyle/>
          <a:p>
            <a:fld id="{BB3BE34B-9575-430D-9A41-469C30B8F0EA}" type="slidenum">
              <a:rPr lang="en-US" smtClean="0"/>
              <a:pPr/>
              <a:t>10</a:t>
            </a:fld>
            <a:endParaRPr lang="en-US"/>
          </a:p>
        </p:txBody>
      </p:sp>
    </p:spTree>
    <p:extLst>
      <p:ext uri="{BB962C8B-B14F-4D97-AF65-F5344CB8AC3E}">
        <p14:creationId xmlns:p14="http://schemas.microsoft.com/office/powerpoint/2010/main" val="348594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B36-7DE3-852A-2D5F-0A60ED4DBA68}"/>
              </a:ext>
            </a:extLst>
          </p:cNvPr>
          <p:cNvSpPr>
            <a:spLocks noGrp="1"/>
          </p:cNvSpPr>
          <p:nvPr>
            <p:ph type="title"/>
          </p:nvPr>
        </p:nvSpPr>
        <p:spPr/>
        <p:txBody>
          <a:bodyPr/>
          <a:lstStyle/>
          <a:p>
            <a:r>
              <a:rPr lang="en-US" dirty="0"/>
              <a:t>Properties of Production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E1D300-34F1-FE94-DD87-FBA85AD59343}"/>
                  </a:ext>
                </a:extLst>
              </p:cNvPr>
              <p:cNvSpPr>
                <a:spLocks noGrp="1"/>
              </p:cNvSpPr>
              <p:nvPr>
                <p:ph idx="1"/>
              </p:nvPr>
            </p:nvSpPr>
            <p:spPr>
              <a:xfrm>
                <a:off x="304800" y="1600201"/>
                <a:ext cx="11430000" cy="4800599"/>
              </a:xfrm>
            </p:spPr>
            <p:txBody>
              <a:bodyPr>
                <a:normAutofit/>
              </a:bodyPr>
              <a:lstStyle/>
              <a:p>
                <a:r>
                  <a:rPr lang="en-US" dirty="0"/>
                  <a:t>What properties should a reasonable production function satisfy?</a:t>
                </a:r>
              </a:p>
              <a:p>
                <a:r>
                  <a:rPr lang="en-US" dirty="0"/>
                  <a:t>Positive marginal products of factors:</a:t>
                </a:r>
              </a:p>
              <a:p>
                <a:pPr marL="0" indent="0" algn="ctr">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𝐹</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b="0" i="1" smtClean="0">
                        <a:latin typeface="Cambria Math" panose="02040503050406030204" pitchFamily="18" charset="0"/>
                      </a:rPr>
                      <m:t>≥0</m:t>
                    </m:r>
                  </m:oMath>
                </a14:m>
                <a:r>
                  <a:rPr lang="en-US" dirty="0"/>
                  <a: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r>
                          <a:rPr lang="en-US" b="0" i="1" smtClean="0">
                            <a:latin typeface="Cambria Math" panose="02040503050406030204" pitchFamily="18" charset="0"/>
                          </a:rPr>
                          <m:t>𝐾</m:t>
                        </m:r>
                      </m:den>
                    </m:f>
                    <m:r>
                      <a:rPr lang="en-US" i="1">
                        <a:latin typeface="Cambria Math" panose="02040503050406030204" pitchFamily="18" charset="0"/>
                      </a:rPr>
                      <m:t>≥0</m:t>
                    </m:r>
                  </m:oMath>
                </a14:m>
                <a:r>
                  <a:rPr lang="en-US" dirty="0"/>
                  <a:t> </a:t>
                </a:r>
              </a:p>
              <a:p>
                <a:r>
                  <a:rPr lang="en-US" dirty="0"/>
                  <a:t>Diminishing marginal products:</a:t>
                </a:r>
              </a:p>
              <a:p>
                <a:pPr marL="0" indent="0" algn="ctr">
                  <a:buNone/>
                </a:pPr>
                <a14:m>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𝐹</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den>
                    </m:f>
                    <m:r>
                      <a:rPr lang="en-US" b="0" i="1" smtClean="0">
                        <a:latin typeface="Cambria Math" panose="02040503050406030204" pitchFamily="18" charset="0"/>
                      </a:rPr>
                      <m:t>≤0</m:t>
                    </m:r>
                  </m:oMath>
                </a14:m>
                <a:r>
                  <a:rPr lang="en-US" dirty="0"/>
                  <a:t> and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𝐹</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𝐾</m:t>
                            </m:r>
                          </m:e>
                          <m:sup>
                            <m:r>
                              <a:rPr lang="en-US" i="1">
                                <a:latin typeface="Cambria Math" panose="02040503050406030204" pitchFamily="18" charset="0"/>
                              </a:rPr>
                              <m:t>2</m:t>
                            </m:r>
                          </m:sup>
                        </m:sSup>
                      </m:den>
                    </m:f>
                    <m:r>
                      <a:rPr lang="en-US" i="1">
                        <a:latin typeface="Cambria Math" panose="02040503050406030204" pitchFamily="18" charset="0"/>
                      </a:rPr>
                      <m:t>≤0</m:t>
                    </m:r>
                  </m:oMath>
                </a14:m>
                <a:r>
                  <a:rPr lang="en-US" dirty="0"/>
                  <a:t> </a:t>
                </a:r>
              </a:p>
              <a:p>
                <a:pPr marL="0" indent="0">
                  <a:spcBef>
                    <a:spcPts val="2400"/>
                  </a:spcBef>
                  <a:buNone/>
                </a:pPr>
                <a:r>
                  <a:rPr lang="en-US" dirty="0"/>
                  <a:t>    (What about </a:t>
                </a:r>
                <a14:m>
                  <m:oMath xmlns:m="http://schemas.openxmlformats.org/officeDocument/2006/math">
                    <m:f>
                      <m:fPr>
                        <m:type m:val="lin"/>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𝐹</m:t>
                        </m:r>
                      </m:num>
                      <m:den>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𝐾</m:t>
                        </m:r>
                      </m:den>
                    </m:f>
                  </m:oMath>
                </a14:m>
                <a:r>
                  <a:rPr lang="en-US" dirty="0"/>
                  <a:t>?)</a:t>
                </a:r>
              </a:p>
            </p:txBody>
          </p:sp>
        </mc:Choice>
        <mc:Fallback xmlns="">
          <p:sp>
            <p:nvSpPr>
              <p:cNvPr id="3" name="Content Placeholder 2">
                <a:extLst>
                  <a:ext uri="{FF2B5EF4-FFF2-40B4-BE49-F238E27FC236}">
                    <a16:creationId xmlns:a16="http://schemas.microsoft.com/office/drawing/2014/main" id="{F7E1D300-34F1-FE94-DD87-FBA85AD59343}"/>
                  </a:ext>
                </a:extLst>
              </p:cNvPr>
              <p:cNvSpPr>
                <a:spLocks noGrp="1" noRot="1" noChangeAspect="1" noMove="1" noResize="1" noEditPoints="1" noAdjustHandles="1" noChangeArrowheads="1" noChangeShapeType="1" noTextEdit="1"/>
              </p:cNvSpPr>
              <p:nvPr>
                <p:ph idx="1"/>
              </p:nvPr>
            </p:nvSpPr>
            <p:spPr>
              <a:xfrm>
                <a:off x="304800" y="1600201"/>
                <a:ext cx="11430000" cy="4800599"/>
              </a:xfrm>
              <a:blipFill>
                <a:blip r:embed="rId2"/>
                <a:stretch>
                  <a:fillRect l="-1227" t="-1652" r="-5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7BEB4D-DA5B-FB65-BA76-E36CFD22BACC}"/>
              </a:ext>
            </a:extLst>
          </p:cNvPr>
          <p:cNvSpPr>
            <a:spLocks noGrp="1"/>
          </p:cNvSpPr>
          <p:nvPr>
            <p:ph type="sldNum" sz="quarter" idx="12"/>
          </p:nvPr>
        </p:nvSpPr>
        <p:spPr/>
        <p:txBody>
          <a:bodyPr/>
          <a:lstStyle/>
          <a:p>
            <a:fld id="{BB3BE34B-9575-430D-9A41-469C30B8F0EA}" type="slidenum">
              <a:rPr lang="en-US" smtClean="0"/>
              <a:pPr/>
              <a:t>11</a:t>
            </a:fld>
            <a:endParaRPr lang="en-US"/>
          </a:p>
        </p:txBody>
      </p:sp>
    </p:spTree>
    <p:extLst>
      <p:ext uri="{BB962C8B-B14F-4D97-AF65-F5344CB8AC3E}">
        <p14:creationId xmlns:p14="http://schemas.microsoft.com/office/powerpoint/2010/main" val="388087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D2D5-EA7A-FD3A-82B6-DCCC51731AFB}"/>
              </a:ext>
            </a:extLst>
          </p:cNvPr>
          <p:cNvSpPr>
            <a:spLocks noGrp="1"/>
          </p:cNvSpPr>
          <p:nvPr>
            <p:ph type="title"/>
          </p:nvPr>
        </p:nvSpPr>
        <p:spPr/>
        <p:txBody>
          <a:bodyPr/>
          <a:lstStyle/>
          <a:p>
            <a:r>
              <a:rPr lang="en-US" dirty="0"/>
              <a:t>Cobb-Douglas 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AAC920-3173-F2DE-F59B-F6EB31709D3F}"/>
                  </a:ext>
                </a:extLst>
              </p:cNvPr>
              <p:cNvSpPr>
                <a:spLocks noGrp="1"/>
              </p:cNvSpPr>
              <p:nvPr>
                <p:ph idx="1"/>
              </p:nvPr>
            </p:nvSpPr>
            <p:spPr>
              <a:xfrm>
                <a:off x="228600" y="1600201"/>
                <a:ext cx="11658600" cy="4983161"/>
              </a:xfrm>
            </p:spPr>
            <p:txBody>
              <a:bodyPr>
                <a:normAutofit/>
              </a:bodyPr>
              <a:lstStyle/>
              <a:p>
                <a:pPr>
                  <a:lnSpc>
                    <a:spcPct val="114000"/>
                  </a:lnSpc>
                </a:pPr>
                <a:r>
                  <a:rPr lang="en-US" dirty="0"/>
                  <a:t>Most commonly used production function </a:t>
                </a:r>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a:rPr>
                        <m:t>𝑌</m:t>
                      </m:r>
                      <m:r>
                        <a:rPr lang="en-US" i="1">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a:p>
                <a:pPr marL="0" indent="0">
                  <a:lnSpc>
                    <a:spcPct val="114000"/>
                  </a:lnSpc>
                  <a:buNone/>
                </a:pPr>
                <a:endParaRPr lang="en-US" dirty="0"/>
              </a:p>
              <a:p>
                <a:pPr marL="0" indent="0" algn="ctr">
                  <a:lnSpc>
                    <a:spcPct val="120000"/>
                  </a:lnSpc>
                  <a:buNone/>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r>
                          <a:rPr lang="en-US" sz="2800" b="0" i="1" smtClean="0">
                            <a:latin typeface="Cambria Math" panose="02040503050406030204" pitchFamily="18" charset="0"/>
                          </a:rPr>
                          <m:t>𝑌</m:t>
                        </m:r>
                      </m:num>
                      <m:den>
                        <m:r>
                          <a:rPr lang="en-US" sz="2800" b="0" i="1" smtClean="0">
                            <a:latin typeface="Cambria Math" panose="02040503050406030204" pitchFamily="18" charset="0"/>
                          </a:rPr>
                          <m:t>𝜕</m:t>
                        </m:r>
                        <m:r>
                          <a:rPr lang="en-US" sz="2800" b="0" i="1" smtClean="0">
                            <a:latin typeface="Cambria Math" panose="02040503050406030204" pitchFamily="18" charset="0"/>
                          </a:rPr>
                          <m:t>𝐿</m:t>
                        </m:r>
                      </m:den>
                    </m:f>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𝑎</m:t>
                        </m:r>
                      </m:e>
                    </m:d>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𝑎</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sup>
                    </m:sSup>
                    <m:r>
                      <a:rPr lang="en-US" sz="2800" b="0" i="1" smtClean="0">
                        <a:latin typeface="Cambria Math" panose="02040503050406030204" pitchFamily="18" charset="0"/>
                      </a:rPr>
                      <m:t>≥0</m:t>
                    </m:r>
                  </m:oMath>
                </a14:m>
                <a:r>
                  <a:rPr lang="en-US" sz="2800" dirty="0"/>
                  <a:t>  and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𝑌</m:t>
                        </m:r>
                      </m:num>
                      <m:den>
                        <m:r>
                          <a:rPr lang="en-US" sz="2800" i="1">
                            <a:latin typeface="Cambria Math" panose="02040503050406030204" pitchFamily="18" charset="0"/>
                          </a:rPr>
                          <m:t>𝜕</m:t>
                        </m:r>
                        <m:r>
                          <a:rPr lang="en-US" sz="2800" b="0" i="1" smtClean="0">
                            <a:latin typeface="Cambria Math" panose="02040503050406030204" pitchFamily="18" charset="0"/>
                          </a:rPr>
                          <m:t>𝐾</m:t>
                        </m:r>
                      </m:den>
                    </m:f>
                    <m:r>
                      <a:rPr lang="en-US" sz="2800" i="1">
                        <a:latin typeface="Cambria Math" panose="02040503050406030204" pitchFamily="18" charset="0"/>
                      </a:rPr>
                      <m:t>=</m:t>
                    </m:r>
                    <m:r>
                      <a:rPr lang="en-US" sz="2800" b="0" i="1" smtClean="0">
                        <a:latin typeface="Cambria Math" panose="02040503050406030204" pitchFamily="18" charset="0"/>
                      </a:rPr>
                      <m:t>𝑎</m:t>
                    </m:r>
                    <m:r>
                      <a:rPr lang="en-US" sz="2800" i="1">
                        <a:latin typeface="Cambria Math" panose="02040503050406030204" pitchFamily="18" charset="0"/>
                      </a:rPr>
                      <m:t>𝐴</m:t>
                    </m:r>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𝑎</m:t>
                        </m:r>
                        <m:r>
                          <a:rPr lang="en-US" sz="2800" b="0" i="1" smtClean="0">
                            <a:latin typeface="Cambria Math" panose="02040503050406030204" pitchFamily="18" charset="0"/>
                          </a:rPr>
                          <m:t>−1</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b="0" i="1" smtClean="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𝑎</m:t>
                        </m:r>
                      </m:sup>
                    </m:sSup>
                    <m:r>
                      <a:rPr lang="en-US" sz="2800" i="1">
                        <a:latin typeface="Cambria Math" panose="02040503050406030204" pitchFamily="18" charset="0"/>
                      </a:rPr>
                      <m:t>≥0</m:t>
                    </m:r>
                  </m:oMath>
                </a14:m>
                <a:endParaRPr lang="en-US" sz="2800" dirty="0"/>
              </a:p>
              <a:p>
                <a:pPr marL="0" indent="0" algn="ctr">
                  <a:lnSpc>
                    <a:spcPct val="120000"/>
                  </a:lnSpc>
                  <a:buNone/>
                </a:pPr>
                <a14:m>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𝑌</m:t>
                        </m:r>
                      </m:num>
                      <m:den>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𝑎</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𝑎</m:t>
                        </m:r>
                      </m:e>
                    </m:d>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𝑎</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−1</m:t>
                        </m:r>
                      </m:sup>
                    </m:sSup>
                    <m:r>
                      <a:rPr lang="en-US" sz="2800" b="0" i="1" smtClean="0">
                        <a:latin typeface="Cambria Math" panose="02040503050406030204" pitchFamily="18" charset="0"/>
                      </a:rPr>
                      <m:t>≤0</m:t>
                    </m:r>
                  </m:oMath>
                </a14:m>
                <a:r>
                  <a:rPr lang="en-US" sz="2800" dirty="0"/>
                  <a:t>  and </a:t>
                </a:r>
                <a14:m>
                  <m:oMath xmlns:m="http://schemas.openxmlformats.org/officeDocument/2006/math">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m:t>
                            </m:r>
                          </m:e>
                          <m:sup>
                            <m:r>
                              <a:rPr lang="en-US" sz="2800" i="1">
                                <a:latin typeface="Cambria Math" panose="02040503050406030204" pitchFamily="18" charset="0"/>
                              </a:rPr>
                              <m:t>2</m:t>
                            </m:r>
                          </m:sup>
                        </m:sSup>
                        <m:r>
                          <a:rPr lang="en-US" sz="2800" i="1">
                            <a:latin typeface="Cambria Math" panose="02040503050406030204" pitchFamily="18" charset="0"/>
                          </a:rPr>
                          <m:t>𝑌</m:t>
                        </m:r>
                      </m:num>
                      <m:den>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𝐾</m:t>
                            </m:r>
                          </m:e>
                          <m:sup>
                            <m:r>
                              <a:rPr lang="en-US" sz="2800" i="1">
                                <a:latin typeface="Cambria Math" panose="02040503050406030204" pitchFamily="18" charset="0"/>
                              </a:rPr>
                              <m:t>2</m:t>
                            </m:r>
                          </m:sup>
                        </m:sSup>
                      </m:den>
                    </m:f>
                    <m:r>
                      <a:rPr lang="en-US" sz="2800" i="1">
                        <a:latin typeface="Cambria Math" panose="02040503050406030204" pitchFamily="18" charset="0"/>
                      </a:rPr>
                      <m:t>=−</m:t>
                    </m:r>
                    <m:r>
                      <a:rPr lang="en-US" sz="2800" i="1">
                        <a:latin typeface="Cambria Math" panose="02040503050406030204" pitchFamily="18" charset="0"/>
                      </a:rPr>
                      <m:t>𝑎</m:t>
                    </m:r>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𝑎</m:t>
                        </m:r>
                      </m:e>
                    </m:d>
                    <m:r>
                      <a:rPr lang="en-US" sz="2800" i="1">
                        <a:latin typeface="Cambria Math" panose="02040503050406030204" pitchFamily="18" charset="0"/>
                      </a:rPr>
                      <m:t>𝐴</m:t>
                    </m:r>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𝑎</m:t>
                        </m:r>
                        <m:r>
                          <a:rPr lang="en-US" sz="2800" b="0" i="1" smtClean="0">
                            <a:latin typeface="Cambria Math" panose="02040503050406030204" pitchFamily="18" charset="0"/>
                          </a:rPr>
                          <m:t>−2</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b="0" i="1" smtClean="0">
                            <a:latin typeface="Cambria Math" panose="02040503050406030204" pitchFamily="18" charset="0"/>
                          </a:rPr>
                          <m:t>1−</m:t>
                        </m:r>
                        <m:r>
                          <a:rPr lang="en-US" sz="2800" b="0" i="1" smtClean="0">
                            <a:latin typeface="Cambria Math" panose="02040503050406030204" pitchFamily="18" charset="0"/>
                          </a:rPr>
                          <m:t>𝑎</m:t>
                        </m:r>
                      </m:sup>
                    </m:sSup>
                    <m:r>
                      <a:rPr lang="en-US" sz="2800" i="1">
                        <a:latin typeface="Cambria Math" panose="02040503050406030204" pitchFamily="18" charset="0"/>
                      </a:rPr>
                      <m:t>≤0</m:t>
                    </m:r>
                  </m:oMath>
                </a14:m>
                <a:endParaRPr lang="en-US" sz="2800" dirty="0"/>
              </a:p>
              <a:p>
                <a:pPr marL="0" indent="0" algn="ctr">
                  <a:lnSpc>
                    <a:spcPct val="120000"/>
                  </a:lnSpc>
                  <a:buNone/>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𝑌</m:t>
                          </m:r>
                        </m:num>
                        <m:den>
                          <m:r>
                            <a:rPr lang="en-US" sz="2800" b="0" i="1" smtClean="0">
                              <a:latin typeface="Cambria Math" panose="02040503050406030204" pitchFamily="18" charset="0"/>
                            </a:rPr>
                            <m:t>𝜕</m:t>
                          </m:r>
                          <m:r>
                            <a:rPr lang="en-US" sz="2800" b="0" i="1" smtClean="0">
                              <a:latin typeface="Cambria Math" panose="02040503050406030204" pitchFamily="18" charset="0"/>
                            </a:rPr>
                            <m:t>𝐿</m:t>
                          </m:r>
                          <m:r>
                            <a:rPr lang="en-US" sz="2800" b="0" i="1" smtClean="0">
                              <a:latin typeface="Cambria Math" panose="02040503050406030204" pitchFamily="18" charset="0"/>
                            </a:rPr>
                            <m:t>𝜕</m:t>
                          </m:r>
                          <m:r>
                            <a:rPr lang="en-US" sz="2800" b="0" i="1" smtClean="0">
                              <a:latin typeface="Cambria Math" panose="02040503050406030204" pitchFamily="18" charset="0"/>
                            </a:rPr>
                            <m:t>𝐾</m:t>
                          </m:r>
                        </m:den>
                      </m:f>
                      <m:r>
                        <a:rPr lang="en-US" sz="2800" b="0" i="1" smtClean="0">
                          <a:latin typeface="Cambria Math" panose="02040503050406030204" pitchFamily="18" charset="0"/>
                        </a:rPr>
                        <m:t>=</m:t>
                      </m:r>
                      <m:r>
                        <a:rPr lang="en-US" sz="2800" b="0" i="1" smtClean="0">
                          <a:latin typeface="Cambria Math" panose="02040503050406030204" pitchFamily="18" charset="0"/>
                        </a:rPr>
                        <m:t>𝑎</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𝑎</m:t>
                          </m:r>
                        </m:e>
                      </m:d>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𝑎</m:t>
                          </m:r>
                          <m:r>
                            <a:rPr lang="en-US" sz="2800" b="0" i="1" smtClean="0">
                              <a:latin typeface="Cambria Math" panose="02040503050406030204" pitchFamily="18" charset="0"/>
                            </a:rPr>
                            <m:t>−1</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sup>
                      </m:sSup>
                      <m:r>
                        <a:rPr lang="en-US" sz="2800" b="0" i="1" smtClean="0">
                          <a:latin typeface="Cambria Math" panose="02040503050406030204" pitchFamily="18" charset="0"/>
                        </a:rPr>
                        <m:t>≥0</m:t>
                      </m:r>
                    </m:oMath>
                  </m:oMathPara>
                </a14:m>
                <a:endParaRPr lang="en-US" sz="2800" dirty="0"/>
              </a:p>
            </p:txBody>
          </p:sp>
        </mc:Choice>
        <mc:Fallback xmlns="">
          <p:sp>
            <p:nvSpPr>
              <p:cNvPr id="3" name="Content Placeholder 2">
                <a:extLst>
                  <a:ext uri="{FF2B5EF4-FFF2-40B4-BE49-F238E27FC236}">
                    <a16:creationId xmlns:a16="http://schemas.microsoft.com/office/drawing/2014/main" id="{98AAC920-3173-F2DE-F59B-F6EB31709D3F}"/>
                  </a:ext>
                </a:extLst>
              </p:cNvPr>
              <p:cNvSpPr>
                <a:spLocks noGrp="1" noRot="1" noChangeAspect="1" noMove="1" noResize="1" noEditPoints="1" noAdjustHandles="1" noChangeArrowheads="1" noChangeShapeType="1" noTextEdit="1"/>
              </p:cNvSpPr>
              <p:nvPr>
                <p:ph idx="1"/>
              </p:nvPr>
            </p:nvSpPr>
            <p:spPr>
              <a:xfrm>
                <a:off x="228600" y="1600201"/>
                <a:ext cx="11658600" cy="4983161"/>
              </a:xfrm>
              <a:blipFill>
                <a:blip r:embed="rId2"/>
                <a:stretch>
                  <a:fillRect l="-1203" t="-85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7C8708-5486-45D0-9702-DC497D1CE4BC}"/>
              </a:ext>
            </a:extLst>
          </p:cNvPr>
          <p:cNvSpPr>
            <a:spLocks noGrp="1"/>
          </p:cNvSpPr>
          <p:nvPr>
            <p:ph type="sldNum" sz="quarter" idx="12"/>
          </p:nvPr>
        </p:nvSpPr>
        <p:spPr/>
        <p:txBody>
          <a:bodyPr/>
          <a:lstStyle/>
          <a:p>
            <a:fld id="{BB3BE34B-9575-430D-9A41-469C30B8F0EA}" type="slidenum">
              <a:rPr lang="en-US" smtClean="0"/>
              <a:pPr/>
              <a:t>12</a:t>
            </a:fld>
            <a:endParaRPr lang="en-US"/>
          </a:p>
        </p:txBody>
      </p:sp>
    </p:spTree>
    <p:extLst>
      <p:ext uri="{BB962C8B-B14F-4D97-AF65-F5344CB8AC3E}">
        <p14:creationId xmlns:p14="http://schemas.microsoft.com/office/powerpoint/2010/main" val="231822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1BC4-9075-A3DC-3DA9-C01CAEA265DE}"/>
              </a:ext>
            </a:extLst>
          </p:cNvPr>
          <p:cNvSpPr>
            <a:spLocks noGrp="1"/>
          </p:cNvSpPr>
          <p:nvPr>
            <p:ph type="title"/>
          </p:nvPr>
        </p:nvSpPr>
        <p:spPr/>
        <p:txBody>
          <a:bodyPr/>
          <a:lstStyle/>
          <a:p>
            <a:r>
              <a:rPr lang="en-US" dirty="0"/>
              <a:t>Returns to Scale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6B06D50-FB21-7C9F-BD76-10025DFB7315}"/>
                  </a:ext>
                </a:extLst>
              </p:cNvPr>
              <p:cNvSpPr>
                <a:spLocks noGrp="1"/>
              </p:cNvSpPr>
              <p:nvPr>
                <p:ph sz="half" idx="1"/>
              </p:nvPr>
            </p:nvSpPr>
            <p:spPr>
              <a:xfrm>
                <a:off x="228600" y="1606297"/>
                <a:ext cx="5384800" cy="4525963"/>
              </a:xfrm>
            </p:spPr>
            <p:txBody>
              <a:bodyPr>
                <a:normAutofit/>
              </a:bodyPr>
              <a:lstStyle/>
              <a:p>
                <a:pPr>
                  <a:lnSpc>
                    <a:spcPct val="120000"/>
                  </a:lnSpc>
                </a:pPr>
                <a:r>
                  <a:rPr lang="en-US" dirty="0"/>
                  <a:t>Suppose:</a:t>
                </a:r>
              </a:p>
              <a:p>
                <a:pPr marL="0" indent="0" algn="ctr">
                  <a:lnSpc>
                    <a:spcPct val="120000"/>
                  </a:lnSpc>
                  <a:buNone/>
                </a:pPr>
                <a14:m>
                  <m:oMathPara xmlns:m="http://schemas.openxmlformats.org/officeDocument/2006/math">
                    <m:oMathParaPr>
                      <m:jc m:val="centerGroup"/>
                    </m:oMathParaPr>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a:p>
                <a:pPr>
                  <a:lnSpc>
                    <a:spcPct val="120000"/>
                  </a:lnSpc>
                </a:pPr>
                <a:r>
                  <a:rPr lang="en-US" dirty="0"/>
                  <a:t>What happens if we double all inputs to production? </a:t>
                </a:r>
                <a:br>
                  <a:rPr lang="en-US" dirty="0"/>
                </a:br>
                <a:r>
                  <a:rPr lang="en-US" dirty="0"/>
                  <a:t>(i.e., both </a:t>
                </a:r>
                <a14:m>
                  <m:oMath xmlns:m="http://schemas.openxmlformats.org/officeDocument/2006/math">
                    <m:r>
                      <a:rPr lang="en-US" b="0" i="1" smtClean="0">
                        <a:latin typeface="Cambria Math" panose="02040503050406030204" pitchFamily="18" charset="0"/>
                      </a:rPr>
                      <m:t>𝐾</m:t>
                    </m:r>
                  </m:oMath>
                </a14:m>
                <a:r>
                  <a:rPr lang="en-US" dirty="0"/>
                  <a:t> and </a:t>
                </a:r>
                <a14:m>
                  <m:oMath xmlns:m="http://schemas.openxmlformats.org/officeDocument/2006/math">
                    <m:r>
                      <a:rPr lang="en-US" b="0" i="1" smtClean="0">
                        <a:latin typeface="Cambria Math" panose="02040503050406030204" pitchFamily="18" charset="0"/>
                      </a:rPr>
                      <m:t>𝐿</m:t>
                    </m:r>
                  </m:oMath>
                </a14:m>
                <a:r>
                  <a:rPr lang="en-US" dirty="0"/>
                  <a:t>)</a:t>
                </a:r>
              </a:p>
            </p:txBody>
          </p:sp>
        </mc:Choice>
        <mc:Fallback xmlns="">
          <p:sp>
            <p:nvSpPr>
              <p:cNvPr id="5" name="Content Placeholder 4">
                <a:extLst>
                  <a:ext uri="{FF2B5EF4-FFF2-40B4-BE49-F238E27FC236}">
                    <a16:creationId xmlns:a16="http://schemas.microsoft.com/office/drawing/2014/main" id="{36B06D50-FB21-7C9F-BD76-10025DFB7315}"/>
                  </a:ext>
                </a:extLst>
              </p:cNvPr>
              <p:cNvSpPr>
                <a:spLocks noGrp="1" noRot="1" noChangeAspect="1" noMove="1" noResize="1" noEditPoints="1" noAdjustHandles="1" noChangeArrowheads="1" noChangeShapeType="1" noTextEdit="1"/>
              </p:cNvSpPr>
              <p:nvPr>
                <p:ph sz="half" idx="1"/>
              </p:nvPr>
            </p:nvSpPr>
            <p:spPr>
              <a:xfrm>
                <a:off x="228600" y="1606297"/>
                <a:ext cx="5384800" cy="4525963"/>
              </a:xfrm>
              <a:blipFill>
                <a:blip r:embed="rId2"/>
                <a:stretch>
                  <a:fillRect l="-2039" t="-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57028F7-026D-608F-E4AD-D31D5E141008}"/>
                  </a:ext>
                </a:extLst>
              </p:cNvPr>
              <p:cNvSpPr>
                <a:spLocks noGrp="1"/>
              </p:cNvSpPr>
              <p:nvPr>
                <p:ph sz="half" idx="2"/>
              </p:nvPr>
            </p:nvSpPr>
            <p:spPr>
              <a:xfrm>
                <a:off x="5791200" y="1594105"/>
                <a:ext cx="5715000" cy="4762246"/>
              </a:xfrm>
            </p:spPr>
            <p:txBody>
              <a:bodyPr>
                <a:normAutofit/>
              </a:bodyPr>
              <a:lstStyle/>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𝐹</m:t>
                            </m:r>
                            <m:r>
                              <a:rPr lang="en-US" b="0" i="1" smtClean="0">
                                <a:latin typeface="Cambria Math" panose="02040503050406030204" pitchFamily="18" charset="0"/>
                              </a:rPr>
                              <m:t>(2</m:t>
                            </m:r>
                            <m:r>
                              <a:rPr lang="en-US" b="0" i="1" smtClean="0">
                                <a:latin typeface="Cambria Math" panose="02040503050406030204" pitchFamily="18" charset="0"/>
                              </a:rPr>
                              <m:t>𝐾</m:t>
                            </m:r>
                            <m:r>
                              <a:rPr lang="en-US" b="0" i="1" smtClean="0">
                                <a:latin typeface="Cambria Math" panose="02040503050406030204" pitchFamily="18" charset="0"/>
                              </a:rPr>
                              <m:t>,2</m:t>
                            </m:r>
                            <m:r>
                              <a:rPr lang="en-US" b="0" i="1" smtClean="0">
                                <a:latin typeface="Cambria Math" panose="02040503050406030204" pitchFamily="18" charset="0"/>
                              </a:rPr>
                              <m:t>𝐿</m:t>
                            </m:r>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𝐾</m:t>
                                    </m:r>
                                  </m:e>
                                </m:d>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𝐿</m:t>
                                    </m:r>
                                  </m:e>
                                </m:d>
                              </m:e>
                              <m:sup>
                                <m:r>
                                  <a:rPr lang="en-US" b="0" i="1" smtClean="0">
                                    <a:latin typeface="Cambria Math" panose="02040503050406030204" pitchFamily="18" charset="0"/>
                                  </a:rPr>
                                  <m:t>1−</m:t>
                                </m:r>
                                <m:r>
                                  <a:rPr lang="en-US" b="0" i="1" smtClean="0">
                                    <a:latin typeface="Cambria Math" panose="02040503050406030204" pitchFamily="18" charset="0"/>
                                  </a:rPr>
                                  <m:t>𝑎</m:t>
                                </m:r>
                              </m:sup>
                            </m:sSup>
                          </m:e>
                        </m:mr>
                        <m:mr>
                          <m:e/>
                          <m:e>
                            <m:r>
                              <a:rPr lang="en-US" b="0" i="1" smtClean="0">
                                <a:latin typeface="Cambria Math" panose="02040503050406030204" pitchFamily="18" charset="0"/>
                              </a:rPr>
                              <m:t>=</m:t>
                            </m:r>
                          </m:e>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e>
                        </m:mr>
                        <m:mr>
                          <m:e>
                            <m:m>
                              <m:mPr>
                                <m:mcs>
                                  <m:mc>
                                    <m:mcPr>
                                      <m:count m:val="1"/>
                                      <m:mcJc m:val="center"/>
                                    </m:mcPr>
                                  </m:mc>
                                </m:mcs>
                                <m:ctrlPr>
                                  <a:rPr lang="en-US" i="1" smtClean="0">
                                    <a:latin typeface="Cambria Math" panose="02040503050406030204" pitchFamily="18" charset="0"/>
                                  </a:rPr>
                                </m:ctrlPr>
                              </m:mPr>
                              <m:mr>
                                <m:e/>
                              </m:mr>
                              <m:mr>
                                <m:e/>
                              </m:mr>
                            </m:m>
                          </m:e>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e>
                              </m:mr>
                              <m:mr>
                                <m:e>
                                  <m:r>
                                    <a:rPr lang="en-US" b="0" i="1" smtClean="0">
                                      <a:latin typeface="Cambria Math" panose="02040503050406030204" pitchFamily="18" charset="0"/>
                                    </a:rPr>
                                    <m:t>=</m:t>
                                  </m:r>
                                </m:e>
                              </m:mr>
                            </m:m>
                          </m:e>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2</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𝐾</m:t>
                                      </m:r>
                                    </m:e>
                                    <m:sup>
                                      <m:r>
                                        <m:rPr>
                                          <m:brk m:alnAt="7"/>
                                        </m:rP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𝐿</m:t>
                                      </m:r>
                                    </m:e>
                                    <m:sup>
                                      <m:r>
                                        <m:rPr>
                                          <m:brk m:alnAt="7"/>
                                        </m:rP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sup>
                                  </m:sSup>
                                </m:e>
                              </m:mr>
                              <m:mr>
                                <m:e>
                                  <m:r>
                                    <a:rPr lang="en-US" b="0" i="1" smtClean="0">
                                      <a:latin typeface="Cambria Math" panose="02040503050406030204" pitchFamily="18" charset="0"/>
                                    </a:rPr>
                                    <m:t>2</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e>
                              </m:mr>
                            </m:m>
                          </m:e>
                        </m:mr>
                      </m:m>
                    </m:oMath>
                  </m:oMathPara>
                </a14:m>
                <a:endParaRPr lang="en-US" dirty="0"/>
              </a:p>
              <a:p>
                <a:pPr marL="0" indent="0">
                  <a:buNone/>
                </a:pPr>
                <a:endParaRPr lang="en-US" dirty="0"/>
              </a:p>
              <a:p>
                <a:r>
                  <a:rPr lang="en-US" dirty="0"/>
                  <a:t>Twice as much of every input yields twice as much output</a:t>
                </a:r>
              </a:p>
              <a:p>
                <a:r>
                  <a:rPr lang="en-US" dirty="0"/>
                  <a:t>Production function is </a:t>
                </a:r>
                <a:r>
                  <a:rPr lang="en-US" dirty="0">
                    <a:solidFill>
                      <a:srgbClr val="C00000"/>
                    </a:solidFill>
                  </a:rPr>
                  <a:t>constant returns to scale</a:t>
                </a:r>
              </a:p>
            </p:txBody>
          </p:sp>
        </mc:Choice>
        <mc:Fallback xmlns="">
          <p:sp>
            <p:nvSpPr>
              <p:cNvPr id="6" name="Content Placeholder 5">
                <a:extLst>
                  <a:ext uri="{FF2B5EF4-FFF2-40B4-BE49-F238E27FC236}">
                    <a16:creationId xmlns:a16="http://schemas.microsoft.com/office/drawing/2014/main" id="{857028F7-026D-608F-E4AD-D31D5E141008}"/>
                  </a:ext>
                </a:extLst>
              </p:cNvPr>
              <p:cNvSpPr>
                <a:spLocks noGrp="1" noRot="1" noChangeAspect="1" noMove="1" noResize="1" noEditPoints="1" noAdjustHandles="1" noChangeArrowheads="1" noChangeShapeType="1" noTextEdit="1"/>
              </p:cNvSpPr>
              <p:nvPr>
                <p:ph sz="half" idx="2"/>
              </p:nvPr>
            </p:nvSpPr>
            <p:spPr>
              <a:xfrm>
                <a:off x="5791200" y="1594105"/>
                <a:ext cx="5715000" cy="4762246"/>
              </a:xfrm>
              <a:blipFill>
                <a:blip r:embed="rId3"/>
                <a:stretch>
                  <a:fillRect l="-1919" r="-1919" b="-10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9D217CB-F116-A911-6804-C12DFA1B522F}"/>
              </a:ext>
            </a:extLst>
          </p:cNvPr>
          <p:cNvSpPr>
            <a:spLocks noGrp="1"/>
          </p:cNvSpPr>
          <p:nvPr>
            <p:ph type="sldNum" sz="quarter" idx="12"/>
          </p:nvPr>
        </p:nvSpPr>
        <p:spPr/>
        <p:txBody>
          <a:bodyPr/>
          <a:lstStyle/>
          <a:p>
            <a:fld id="{BB3BE34B-9575-430D-9A41-469C30B8F0EA}" type="slidenum">
              <a:rPr lang="en-US" smtClean="0"/>
              <a:pPr/>
              <a:t>13</a:t>
            </a:fld>
            <a:endParaRPr lang="en-US"/>
          </a:p>
        </p:txBody>
      </p:sp>
    </p:spTree>
    <p:extLst>
      <p:ext uri="{BB962C8B-B14F-4D97-AF65-F5344CB8AC3E}">
        <p14:creationId xmlns:p14="http://schemas.microsoft.com/office/powerpoint/2010/main" val="196605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1F16A-82F3-D44B-CCAD-52FBE5014D97}"/>
              </a:ext>
            </a:extLst>
          </p:cNvPr>
          <p:cNvSpPr>
            <a:spLocks noGrp="1"/>
          </p:cNvSpPr>
          <p:nvPr>
            <p:ph type="title"/>
          </p:nvPr>
        </p:nvSpPr>
        <p:spPr/>
        <p:txBody>
          <a:bodyPr/>
          <a:lstStyle/>
          <a:p>
            <a:r>
              <a:rPr lang="en-US" dirty="0"/>
              <a:t>Returns to Scale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B7B8686-1989-17CD-8F0F-5DC4119D866C}"/>
                  </a:ext>
                </a:extLst>
              </p:cNvPr>
              <p:cNvSpPr>
                <a:spLocks noGrp="1"/>
              </p:cNvSpPr>
              <p:nvPr>
                <p:ph idx="1"/>
              </p:nvPr>
            </p:nvSpPr>
            <p:spPr>
              <a:xfrm>
                <a:off x="609600" y="1600201"/>
                <a:ext cx="10972800" cy="4876799"/>
              </a:xfrm>
            </p:spPr>
            <p:txBody>
              <a:bodyPr>
                <a:normAutofit/>
              </a:bodyPr>
              <a:lstStyle/>
              <a:p>
                <a:r>
                  <a:rPr lang="en-US" dirty="0"/>
                  <a:t>What is it about </a:t>
                </a:r>
                <a14:m>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a14:m>
                <a:r>
                  <a:rPr lang="en-US" dirty="0"/>
                  <a:t> that implies constant </a:t>
                </a:r>
                <a:br>
                  <a:rPr lang="en-US" dirty="0"/>
                </a:br>
                <a:r>
                  <a:rPr lang="en-US" dirty="0"/>
                  <a:t>returns to scale?</a:t>
                </a:r>
              </a:p>
              <a:p>
                <a:pPr lvl="1"/>
                <a:r>
                  <a:rPr lang="en-US" dirty="0"/>
                  <a:t>Exponents on </a:t>
                </a:r>
                <a14:m>
                  <m:oMath xmlns:m="http://schemas.openxmlformats.org/officeDocument/2006/math">
                    <m:r>
                      <a:rPr lang="en-US" b="0" i="1" smtClean="0">
                        <a:latin typeface="Cambria Math" panose="02040503050406030204" pitchFamily="18" charset="0"/>
                      </a:rPr>
                      <m:t>𝐾</m:t>
                    </m:r>
                  </m:oMath>
                </a14:m>
                <a:r>
                  <a:rPr lang="en-US" dirty="0"/>
                  <a:t> and </a:t>
                </a:r>
                <a14:m>
                  <m:oMath xmlns:m="http://schemas.openxmlformats.org/officeDocument/2006/math">
                    <m:r>
                      <a:rPr lang="en-US" b="0" i="1" smtClean="0">
                        <a:latin typeface="Cambria Math" panose="02040503050406030204" pitchFamily="18" charset="0"/>
                      </a:rPr>
                      <m:t>𝐿</m:t>
                    </m:r>
                  </m:oMath>
                </a14:m>
                <a:r>
                  <a:rPr lang="en-US" dirty="0"/>
                  <a:t> sum to one</a:t>
                </a:r>
              </a:p>
              <a:p>
                <a:r>
                  <a:rPr lang="en-US" dirty="0"/>
                  <a:t>If exponents sum to more than one: </a:t>
                </a:r>
              </a:p>
              <a:p>
                <a:pPr lvl="1"/>
                <a:r>
                  <a:rPr lang="en-US" dirty="0"/>
                  <a:t>Increasing returns to scale</a:t>
                </a:r>
              </a:p>
              <a:p>
                <a:r>
                  <a:rPr lang="en-US" dirty="0"/>
                  <a:t>If exponents sum to less than one: </a:t>
                </a:r>
              </a:p>
              <a:p>
                <a:pPr lvl="1"/>
                <a:r>
                  <a:rPr lang="en-US" dirty="0"/>
                  <a:t>Decreasing returns to scale</a:t>
                </a:r>
              </a:p>
              <a:p>
                <a:r>
                  <a:rPr lang="en-US" dirty="0"/>
                  <a:t>Economically, why should we model production as having constant returns to scale at the aggregate level?</a:t>
                </a:r>
              </a:p>
              <a:p>
                <a:endParaRPr lang="en-US" dirty="0"/>
              </a:p>
            </p:txBody>
          </p:sp>
        </mc:Choice>
        <mc:Fallback xmlns="">
          <p:sp>
            <p:nvSpPr>
              <p:cNvPr id="7" name="Content Placeholder 6">
                <a:extLst>
                  <a:ext uri="{FF2B5EF4-FFF2-40B4-BE49-F238E27FC236}">
                    <a16:creationId xmlns:a16="http://schemas.microsoft.com/office/drawing/2014/main" id="{5B7B8686-1989-17CD-8F0F-5DC4119D866C}"/>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l="-1278" t="-1500" b="-337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0BA95B4-AA5B-BCAA-DD62-0BBA0C6319B9}"/>
              </a:ext>
            </a:extLst>
          </p:cNvPr>
          <p:cNvSpPr>
            <a:spLocks noGrp="1"/>
          </p:cNvSpPr>
          <p:nvPr>
            <p:ph type="sldNum" sz="quarter" idx="12"/>
          </p:nvPr>
        </p:nvSpPr>
        <p:spPr/>
        <p:txBody>
          <a:bodyPr/>
          <a:lstStyle/>
          <a:p>
            <a:fld id="{BB3BE34B-9575-430D-9A41-469C30B8F0EA}" type="slidenum">
              <a:rPr lang="en-US" smtClean="0"/>
              <a:pPr/>
              <a:t>14</a:t>
            </a:fld>
            <a:endParaRPr lang="en-US"/>
          </a:p>
        </p:txBody>
      </p:sp>
    </p:spTree>
    <p:extLst>
      <p:ext uri="{BB962C8B-B14F-4D97-AF65-F5344CB8AC3E}">
        <p14:creationId xmlns:p14="http://schemas.microsoft.com/office/powerpoint/2010/main" val="167435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 Argument</a:t>
            </a:r>
          </a:p>
        </p:txBody>
      </p:sp>
      <p:sp>
        <p:nvSpPr>
          <p:cNvPr id="3" name="Content Placeholder 2"/>
          <p:cNvSpPr>
            <a:spLocks noGrp="1"/>
          </p:cNvSpPr>
          <p:nvPr>
            <p:ph idx="1"/>
          </p:nvPr>
        </p:nvSpPr>
        <p:spPr>
          <a:xfrm>
            <a:off x="609600" y="1600201"/>
            <a:ext cx="10972800" cy="4756150"/>
          </a:xfrm>
        </p:spPr>
        <p:txBody>
          <a:bodyPr>
            <a:normAutofit/>
          </a:bodyPr>
          <a:lstStyle/>
          <a:p>
            <a:r>
              <a:rPr lang="en-US" dirty="0"/>
              <a:t>Replication argument:</a:t>
            </a:r>
          </a:p>
          <a:p>
            <a:pPr lvl="1"/>
            <a:r>
              <a:rPr lang="en-US" dirty="0"/>
              <a:t>If you build two identical factories. You should get twice as much output as from one.</a:t>
            </a:r>
          </a:p>
          <a:p>
            <a:r>
              <a:rPr lang="en-US" dirty="0"/>
              <a:t>Counter-arguments?</a:t>
            </a:r>
          </a:p>
          <a:p>
            <a:pPr lvl="1"/>
            <a:r>
              <a:rPr lang="en-US" dirty="0"/>
              <a:t>Fixed factors: Some inputs cannot be doubled. E.g., land.</a:t>
            </a:r>
          </a:p>
          <a:p>
            <a:pPr lvl="2"/>
            <a:r>
              <a:rPr lang="en-US" dirty="0"/>
              <a:t>Not strictly speaking about the production function itself. </a:t>
            </a:r>
          </a:p>
          <a:p>
            <a:pPr lvl="2"/>
            <a:r>
              <a:rPr lang="en-US" dirty="0"/>
              <a:t>But has similar implications (diminishing returns to remaining factors)</a:t>
            </a:r>
          </a:p>
          <a:p>
            <a:pPr lvl="1"/>
            <a:r>
              <a:rPr lang="en-US" dirty="0"/>
              <a:t>Externalities: There may be either positive or negative spillovers between factories.</a:t>
            </a:r>
          </a:p>
        </p:txBody>
      </p:sp>
      <p:sp>
        <p:nvSpPr>
          <p:cNvPr id="4" name="Slide Number Placeholder 3"/>
          <p:cNvSpPr>
            <a:spLocks noGrp="1"/>
          </p:cNvSpPr>
          <p:nvPr>
            <p:ph type="sldNum" sz="quarter" idx="12"/>
          </p:nvPr>
        </p:nvSpPr>
        <p:spPr/>
        <p:txBody>
          <a:bodyPr/>
          <a:lstStyle/>
          <a:p>
            <a:fld id="{BB3BE34B-9575-430D-9A41-469C30B8F0EA}" type="slidenum">
              <a:rPr lang="en-US" smtClean="0"/>
              <a:pPr/>
              <a:t>15</a:t>
            </a:fld>
            <a:endParaRPr lang="en-US"/>
          </a:p>
        </p:txBody>
      </p:sp>
    </p:spTree>
    <p:extLst>
      <p:ext uri="{BB962C8B-B14F-4D97-AF65-F5344CB8AC3E}">
        <p14:creationId xmlns:p14="http://schemas.microsoft.com/office/powerpoint/2010/main" val="38226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BB11-C48E-FD79-09F2-A50352335472}"/>
              </a:ext>
            </a:extLst>
          </p:cNvPr>
          <p:cNvSpPr>
            <a:spLocks noGrp="1"/>
          </p:cNvSpPr>
          <p:nvPr>
            <p:ph type="title"/>
          </p:nvPr>
        </p:nvSpPr>
        <p:spPr/>
        <p:txBody>
          <a:bodyPr>
            <a:normAutofit/>
          </a:bodyPr>
          <a:lstStyle/>
          <a:p>
            <a:r>
              <a:rPr lang="en-US" dirty="0"/>
              <a:t>Behavior of Firms</a:t>
            </a:r>
          </a:p>
        </p:txBody>
      </p:sp>
      <p:sp>
        <p:nvSpPr>
          <p:cNvPr id="3" name="Content Placeholder 2">
            <a:extLst>
              <a:ext uri="{FF2B5EF4-FFF2-40B4-BE49-F238E27FC236}">
                <a16:creationId xmlns:a16="http://schemas.microsoft.com/office/drawing/2014/main" id="{3664D363-3C78-4C8D-0021-3711239BA4DB}"/>
              </a:ext>
            </a:extLst>
          </p:cNvPr>
          <p:cNvSpPr>
            <a:spLocks noGrp="1"/>
          </p:cNvSpPr>
          <p:nvPr>
            <p:ph idx="1"/>
          </p:nvPr>
        </p:nvSpPr>
        <p:spPr>
          <a:xfrm>
            <a:off x="609600" y="1600201"/>
            <a:ext cx="10972800" cy="5121275"/>
          </a:xfrm>
        </p:spPr>
        <p:txBody>
          <a:bodyPr>
            <a:normAutofit lnSpcReduction="10000"/>
          </a:bodyPr>
          <a:lstStyle/>
          <a:p>
            <a:r>
              <a:rPr lang="en-US" dirty="0"/>
              <a:t>How should we model the behavior of firms?</a:t>
            </a:r>
          </a:p>
          <a:p>
            <a:r>
              <a:rPr lang="en-US" dirty="0"/>
              <a:t>Usual assumptions in economics:</a:t>
            </a:r>
          </a:p>
          <a:p>
            <a:pPr lvl="1"/>
            <a:r>
              <a:rPr lang="en-US" dirty="0"/>
              <a:t>Individuals maximize utility</a:t>
            </a:r>
          </a:p>
          <a:p>
            <a:pPr lvl="1"/>
            <a:r>
              <a:rPr lang="en-US" dirty="0"/>
              <a:t>Firms maximize profits</a:t>
            </a:r>
          </a:p>
          <a:p>
            <a:r>
              <a:rPr lang="en-US" dirty="0"/>
              <a:t>Tricky for firms. … What is a firm?</a:t>
            </a:r>
          </a:p>
          <a:p>
            <a:pPr lvl="1"/>
            <a:r>
              <a:rPr lang="en-US" dirty="0"/>
              <a:t>Shareholders put up money and “own” the firm</a:t>
            </a:r>
          </a:p>
          <a:p>
            <a:pPr lvl="1"/>
            <a:r>
              <a:rPr lang="en-US" dirty="0"/>
              <a:t>Managers hired by shareholders</a:t>
            </a:r>
          </a:p>
          <a:p>
            <a:pPr lvl="1"/>
            <a:r>
              <a:rPr lang="en-US" dirty="0"/>
              <a:t>Employees hired by managers</a:t>
            </a:r>
          </a:p>
          <a:p>
            <a:pPr lvl="1"/>
            <a:r>
              <a:rPr lang="en-US" dirty="0"/>
              <a:t>Money borrowed from creditors</a:t>
            </a:r>
          </a:p>
          <a:p>
            <a:r>
              <a:rPr lang="en-US" dirty="0"/>
              <a:t>Conflicts of interest left and right!!</a:t>
            </a:r>
          </a:p>
        </p:txBody>
      </p:sp>
      <p:sp>
        <p:nvSpPr>
          <p:cNvPr id="4" name="Slide Number Placeholder 3">
            <a:extLst>
              <a:ext uri="{FF2B5EF4-FFF2-40B4-BE49-F238E27FC236}">
                <a16:creationId xmlns:a16="http://schemas.microsoft.com/office/drawing/2014/main" id="{73AFFF95-BDA8-97EC-EC6D-66F0AF1F3E12}"/>
              </a:ext>
            </a:extLst>
          </p:cNvPr>
          <p:cNvSpPr>
            <a:spLocks noGrp="1"/>
          </p:cNvSpPr>
          <p:nvPr>
            <p:ph type="sldNum" sz="quarter" idx="12"/>
          </p:nvPr>
        </p:nvSpPr>
        <p:spPr/>
        <p:txBody>
          <a:bodyPr/>
          <a:lstStyle/>
          <a:p>
            <a:fld id="{BB3BE34B-9575-430D-9A41-469C30B8F0EA}" type="slidenum">
              <a:rPr lang="en-US" smtClean="0"/>
              <a:pPr/>
              <a:t>16</a:t>
            </a:fld>
            <a:endParaRPr lang="en-US"/>
          </a:p>
        </p:txBody>
      </p:sp>
    </p:spTree>
    <p:extLst>
      <p:ext uri="{BB962C8B-B14F-4D97-AF65-F5344CB8AC3E}">
        <p14:creationId xmlns:p14="http://schemas.microsoft.com/office/powerpoint/2010/main" val="19345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53D7-E13F-7583-1C8A-FE48B5B1B7D3}"/>
              </a:ext>
            </a:extLst>
          </p:cNvPr>
          <p:cNvSpPr>
            <a:spLocks noGrp="1"/>
          </p:cNvSpPr>
          <p:nvPr>
            <p:ph type="title"/>
          </p:nvPr>
        </p:nvSpPr>
        <p:spPr/>
        <p:txBody>
          <a:bodyPr/>
          <a:lstStyle/>
          <a:p>
            <a:r>
              <a:rPr lang="en-US" dirty="0"/>
              <a:t>Firm’s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95D509-A653-C0BB-8A65-5779E68AB0F1}"/>
                  </a:ext>
                </a:extLst>
              </p:cNvPr>
              <p:cNvSpPr>
                <a:spLocks noGrp="1"/>
              </p:cNvSpPr>
              <p:nvPr>
                <p:ph idx="1"/>
              </p:nvPr>
            </p:nvSpPr>
            <p:spPr>
              <a:xfrm>
                <a:off x="609600" y="1600201"/>
                <a:ext cx="10972800" cy="5121275"/>
              </a:xfrm>
            </p:spPr>
            <p:txBody>
              <a:bodyPr>
                <a:normAutofit/>
              </a:bodyPr>
              <a:lstStyle/>
              <a:p>
                <a:r>
                  <a:rPr lang="en-US" dirty="0"/>
                  <a:t>Choose how many workers to hire and machines to rent to maximize profits</a:t>
                </a:r>
              </a:p>
              <a:p>
                <a:pPr marL="0" indent="0" algn="ctr">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lim>
                          </m:limLow>
                        </m:fName>
                        <m:e>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𝑤𝐿</m:t>
                          </m:r>
                        </m:e>
                      </m:func>
                    </m:oMath>
                  </m:oMathPara>
                </a14:m>
                <a:endParaRPr lang="en-US" dirty="0"/>
              </a:p>
              <a:p>
                <a:r>
                  <a:rPr lang="en-US" dirty="0"/>
                  <a:t>Profits are production minus cost of inputs</a:t>
                </a:r>
              </a:p>
              <a:p>
                <a:r>
                  <a:rPr lang="en-US" dirty="0"/>
                  <a:t>We set the price of output to 1 (the </a:t>
                </a:r>
                <a:r>
                  <a:rPr lang="en-US" dirty="0" err="1"/>
                  <a:t>numeraire</a:t>
                </a:r>
                <a:r>
                  <a:rPr lang="en-US" dirty="0"/>
                  <a:t>)</a:t>
                </a:r>
              </a:p>
              <a:p>
                <a14:m>
                  <m:oMath xmlns:m="http://schemas.openxmlformats.org/officeDocument/2006/math">
                    <m:r>
                      <a:rPr lang="en-US" b="0" i="1" smtClean="0">
                        <a:latin typeface="Cambria Math" panose="02040503050406030204" pitchFamily="18" charset="0"/>
                      </a:rPr>
                      <m:t>𝑟</m:t>
                    </m:r>
                  </m:oMath>
                </a14:m>
                <a:r>
                  <a:rPr lang="en-US" dirty="0"/>
                  <a:t>: rental price of machines, </a:t>
                </a:r>
                <a14:m>
                  <m:oMath xmlns:m="http://schemas.openxmlformats.org/officeDocument/2006/math">
                    <m:r>
                      <a:rPr lang="en-US" b="0" i="1" smtClean="0">
                        <a:latin typeface="Cambria Math" panose="02040503050406030204" pitchFamily="18" charset="0"/>
                      </a:rPr>
                      <m:t>𝑤</m:t>
                    </m:r>
                  </m:oMath>
                </a14:m>
                <a:r>
                  <a:rPr lang="en-US" dirty="0"/>
                  <a:t>: wage of workers</a:t>
                </a:r>
              </a:p>
              <a:p>
                <a:r>
                  <a:rPr lang="en-US" dirty="0"/>
                  <a:t>Firm takes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as given. Why?</a:t>
                </a:r>
              </a:p>
              <a:p>
                <a:pPr lvl="1"/>
                <a:r>
                  <a:rPr lang="en-US" dirty="0"/>
                  <a:t>Competitive markets for labor and capital</a:t>
                </a:r>
                <a:br>
                  <a:rPr lang="en-US" dirty="0"/>
                </a:br>
                <a:r>
                  <a:rPr lang="en-US" dirty="0"/>
                  <a:t>(Simplifying assumption – left wing critique)</a:t>
                </a:r>
              </a:p>
              <a:p>
                <a:endParaRPr lang="en-US" dirty="0"/>
              </a:p>
            </p:txBody>
          </p:sp>
        </mc:Choice>
        <mc:Fallback xmlns="">
          <p:sp>
            <p:nvSpPr>
              <p:cNvPr id="3" name="Content Placeholder 2">
                <a:extLst>
                  <a:ext uri="{FF2B5EF4-FFF2-40B4-BE49-F238E27FC236}">
                    <a16:creationId xmlns:a16="http://schemas.microsoft.com/office/drawing/2014/main" id="{D995D509-A653-C0BB-8A65-5779E68AB0F1}"/>
                  </a:ext>
                </a:extLst>
              </p:cNvPr>
              <p:cNvSpPr>
                <a:spLocks noGrp="1" noRot="1" noChangeAspect="1" noMove="1" noResize="1" noEditPoints="1" noAdjustHandles="1" noChangeArrowheads="1" noChangeShapeType="1" noTextEdit="1"/>
              </p:cNvSpPr>
              <p:nvPr>
                <p:ph idx="1"/>
              </p:nvPr>
            </p:nvSpPr>
            <p:spPr>
              <a:xfrm>
                <a:off x="609600" y="1600201"/>
                <a:ext cx="10972800" cy="5121275"/>
              </a:xfrm>
              <a:blipFill>
                <a:blip r:embed="rId2"/>
                <a:stretch>
                  <a:fillRect l="-1278" t="-1548" b="-131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504044-9473-8D03-D5EF-9023211B45D9}"/>
              </a:ext>
            </a:extLst>
          </p:cNvPr>
          <p:cNvSpPr>
            <a:spLocks noGrp="1"/>
          </p:cNvSpPr>
          <p:nvPr>
            <p:ph type="sldNum" sz="quarter" idx="12"/>
          </p:nvPr>
        </p:nvSpPr>
        <p:spPr/>
        <p:txBody>
          <a:bodyPr/>
          <a:lstStyle/>
          <a:p>
            <a:fld id="{BB3BE34B-9575-430D-9A41-469C30B8F0EA}" type="slidenum">
              <a:rPr lang="en-US" smtClean="0"/>
              <a:pPr/>
              <a:t>17</a:t>
            </a:fld>
            <a:endParaRPr lang="en-US"/>
          </a:p>
        </p:txBody>
      </p:sp>
    </p:spTree>
    <p:extLst>
      <p:ext uri="{BB962C8B-B14F-4D97-AF65-F5344CB8AC3E}">
        <p14:creationId xmlns:p14="http://schemas.microsoft.com/office/powerpoint/2010/main" val="137775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20000"/>
                  </a:lnSpc>
                </a:pPr>
                <a:r>
                  <a:rPr lang="en-US" dirty="0"/>
                  <a:t>How do we go about solving the firm’s problem?</a:t>
                </a:r>
              </a:p>
              <a:p>
                <a:pPr marL="0" indent="0" algn="ctr">
                  <a:lnSpc>
                    <a:spcPct val="120000"/>
                  </a:lnSpc>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e>
                          </m:d>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pPr marL="514350" indent="-514350">
                  <a:lnSpc>
                    <a:spcPct val="120000"/>
                  </a:lnSpc>
                  <a:buFont typeface="+mj-lt"/>
                  <a:buAutoNum type="arabicPeriod"/>
                </a:pPr>
                <a:r>
                  <a:rPr lang="en-US" dirty="0"/>
                  <a:t>Choose optimal level of capital</a:t>
                </a:r>
              </a:p>
              <a:p>
                <a:pPr marL="914400" lvl="1" indent="-514350">
                  <a:lnSpc>
                    <a:spcPct val="120000"/>
                  </a:lnSpc>
                </a:pPr>
                <a:r>
                  <a:rPr lang="en-US" dirty="0"/>
                  <a:t>Maximize profits with respect to </a:t>
                </a:r>
                <a14:m>
                  <m:oMath xmlns:m="http://schemas.openxmlformats.org/officeDocument/2006/math">
                    <m:r>
                      <a:rPr lang="en-US" i="1">
                        <a:latin typeface="Cambria Math" panose="02040503050406030204" pitchFamily="18" charset="0"/>
                      </a:rPr>
                      <m:t>𝐾</m:t>
                    </m:r>
                  </m:oMath>
                </a14:m>
                <a:r>
                  <a:rPr lang="en-US" dirty="0"/>
                  <a:t> treating </a:t>
                </a:r>
                <a14:m>
                  <m:oMath xmlns:m="http://schemas.openxmlformats.org/officeDocument/2006/math">
                    <m:r>
                      <a:rPr lang="en-US" i="1">
                        <a:latin typeface="Cambria Math" panose="02040503050406030204" pitchFamily="18" charset="0"/>
                      </a:rPr>
                      <m:t>𝐿</m:t>
                    </m:r>
                  </m:oMath>
                </a14:m>
                <a:r>
                  <a:rPr lang="en-US" dirty="0"/>
                  <a:t> as fixed</a:t>
                </a:r>
              </a:p>
              <a:p>
                <a:pPr marL="514350" indent="-514350">
                  <a:lnSpc>
                    <a:spcPct val="120000"/>
                  </a:lnSpc>
                  <a:buFont typeface="+mj-lt"/>
                  <a:buAutoNum type="arabicPeriod"/>
                </a:pPr>
                <a:r>
                  <a:rPr lang="en-US" dirty="0"/>
                  <a:t>Choose optimal level of labor</a:t>
                </a:r>
              </a:p>
              <a:p>
                <a:pPr marL="914400" lvl="1" indent="-514350">
                  <a:lnSpc>
                    <a:spcPct val="120000"/>
                  </a:lnSpc>
                </a:pPr>
                <a:r>
                  <a:rPr lang="en-US" dirty="0"/>
                  <a:t>Maximize profits with respect to </a:t>
                </a:r>
                <a14:m>
                  <m:oMath xmlns:m="http://schemas.openxmlformats.org/officeDocument/2006/math">
                    <m:r>
                      <a:rPr lang="en-US" i="1">
                        <a:latin typeface="Cambria Math" panose="02040503050406030204" pitchFamily="18" charset="0"/>
                      </a:rPr>
                      <m:t>𝐿</m:t>
                    </m:r>
                  </m:oMath>
                </a14:m>
                <a:r>
                  <a:rPr lang="en-US" dirty="0"/>
                  <a:t> treating </a:t>
                </a:r>
                <a14:m>
                  <m:oMath xmlns:m="http://schemas.openxmlformats.org/officeDocument/2006/math">
                    <m:r>
                      <a:rPr lang="en-US" i="1">
                        <a:latin typeface="Cambria Math" panose="02040503050406030204" pitchFamily="18" charset="0"/>
                      </a:rPr>
                      <m:t>𝐾</m:t>
                    </m:r>
                  </m:oMath>
                </a14:m>
                <a:r>
                  <a:rPr lang="en-US" dirty="0"/>
                  <a:t> as fixed</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44" t="-40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BB3BE34B-9575-430D-9A41-469C30B8F0EA}" type="slidenum">
              <a:rPr lang="en-US" smtClean="0"/>
              <a:pPr/>
              <a:t>18</a:t>
            </a:fld>
            <a:endParaRPr lang="en-US"/>
          </a:p>
        </p:txBody>
      </p:sp>
    </p:spTree>
    <p:extLst>
      <p:ext uri="{BB962C8B-B14F-4D97-AF65-F5344CB8AC3E}">
        <p14:creationId xmlns:p14="http://schemas.microsoft.com/office/powerpoint/2010/main" val="5014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AA4A-832D-D996-E355-94A83EC3F2BD}"/>
              </a:ext>
            </a:extLst>
          </p:cNvPr>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0F6468-2C23-EFA1-8C0A-CB2C4030C42E}"/>
                  </a:ext>
                </a:extLst>
              </p:cNvPr>
              <p:cNvSpPr>
                <a:spLocks noGrp="1"/>
              </p:cNvSpPr>
              <p:nvPr>
                <p:ph idx="1"/>
              </p:nvPr>
            </p:nvSpPr>
            <p:spPr>
              <a:xfrm>
                <a:off x="381000" y="1600201"/>
                <a:ext cx="11353800" cy="4983161"/>
              </a:xfrm>
            </p:spPr>
            <p:txBody>
              <a:bodyPr>
                <a:normAutofit/>
              </a:bodyPr>
              <a:lstStyle/>
              <a:p>
                <a:pPr>
                  <a:lnSpc>
                    <a:spcPct val="120000"/>
                  </a:lnSpc>
                </a:pPr>
                <a:r>
                  <a:rPr lang="en-US" dirty="0"/>
                  <a:t>We are making use of a simple but powerful mathematical result:</a:t>
                </a:r>
              </a:p>
              <a:p>
                <a:pPr marL="0" indent="0">
                  <a:lnSpc>
                    <a:spcPct val="120000"/>
                  </a:lnSpc>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lim>
                          </m:limLow>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func>
                    </m:oMath>
                  </m:oMathPara>
                </a14:m>
                <a:endParaRPr lang="en-US" dirty="0"/>
              </a:p>
              <a:p>
                <a:pPr marL="365760" indent="0">
                  <a:lnSpc>
                    <a:spcPct val="120000"/>
                  </a:lnSpc>
                  <a:buNone/>
                </a:pPr>
                <a:r>
                  <a:rPr lang="en-US" dirty="0"/>
                  <a:t>is given by the solution to the following two equations </a:t>
                </a: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=0</m:t>
                      </m:r>
                    </m:oMath>
                  </m:oMathPara>
                </a14:m>
                <a:endParaRPr lang="en-US" b="0" dirty="0"/>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rPr>
                        <m:t>=0</m:t>
                      </m:r>
                    </m:oMath>
                  </m:oMathPara>
                </a14:m>
                <a:endParaRPr lang="en-US" dirty="0"/>
              </a:p>
            </p:txBody>
          </p:sp>
        </mc:Choice>
        <mc:Fallback xmlns="">
          <p:sp>
            <p:nvSpPr>
              <p:cNvPr id="3" name="Content Placeholder 2">
                <a:extLst>
                  <a:ext uri="{FF2B5EF4-FFF2-40B4-BE49-F238E27FC236}">
                    <a16:creationId xmlns:a16="http://schemas.microsoft.com/office/drawing/2014/main" id="{070F6468-2C23-EFA1-8C0A-CB2C4030C42E}"/>
                  </a:ext>
                </a:extLst>
              </p:cNvPr>
              <p:cNvSpPr>
                <a:spLocks noGrp="1" noRot="1" noChangeAspect="1" noMove="1" noResize="1" noEditPoints="1" noAdjustHandles="1" noChangeArrowheads="1" noChangeShapeType="1" noTextEdit="1"/>
              </p:cNvSpPr>
              <p:nvPr>
                <p:ph idx="1"/>
              </p:nvPr>
            </p:nvSpPr>
            <p:spPr>
              <a:xfrm>
                <a:off x="381000" y="1600201"/>
                <a:ext cx="11353800" cy="4983161"/>
              </a:xfrm>
              <a:blipFill>
                <a:blip r:embed="rId2"/>
                <a:stretch>
                  <a:fillRect l="-1235" t="-367" r="-85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6CA7FD-C0F7-63D9-E169-B8022B7E8DE0}"/>
              </a:ext>
            </a:extLst>
          </p:cNvPr>
          <p:cNvSpPr>
            <a:spLocks noGrp="1"/>
          </p:cNvSpPr>
          <p:nvPr>
            <p:ph type="sldNum" sz="quarter" idx="12"/>
          </p:nvPr>
        </p:nvSpPr>
        <p:spPr/>
        <p:txBody>
          <a:bodyPr/>
          <a:lstStyle/>
          <a:p>
            <a:fld id="{BB3BE34B-9575-430D-9A41-469C30B8F0EA}" type="slidenum">
              <a:rPr lang="en-US" smtClean="0"/>
              <a:pPr/>
              <a:t>19</a:t>
            </a:fld>
            <a:endParaRPr lang="en-US"/>
          </a:p>
        </p:txBody>
      </p:sp>
    </p:spTree>
    <p:extLst>
      <p:ext uri="{BB962C8B-B14F-4D97-AF65-F5344CB8AC3E}">
        <p14:creationId xmlns:p14="http://schemas.microsoft.com/office/powerpoint/2010/main" val="76997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2DFA-5D6F-7DE2-39F9-74C6B6B6F53E}"/>
              </a:ext>
            </a:extLst>
          </p:cNvPr>
          <p:cNvSpPr>
            <a:spLocks noGrp="1"/>
          </p:cNvSpPr>
          <p:nvPr>
            <p:ph type="title"/>
          </p:nvPr>
        </p:nvSpPr>
        <p:spPr/>
        <p:txBody>
          <a:bodyPr/>
          <a:lstStyle/>
          <a:p>
            <a:r>
              <a:rPr lang="is-IS" dirty="0"/>
              <a:t>A Model of Production</a:t>
            </a:r>
            <a:endParaRPr lang="en-US" dirty="0"/>
          </a:p>
        </p:txBody>
      </p:sp>
      <p:sp>
        <p:nvSpPr>
          <p:cNvPr id="3" name="Content Placeholder 2">
            <a:extLst>
              <a:ext uri="{FF2B5EF4-FFF2-40B4-BE49-F238E27FC236}">
                <a16:creationId xmlns:a16="http://schemas.microsoft.com/office/drawing/2014/main" id="{494A1D23-5C8A-99D6-6093-3B74DF7914E6}"/>
              </a:ext>
            </a:extLst>
          </p:cNvPr>
          <p:cNvSpPr>
            <a:spLocks noGrp="1"/>
          </p:cNvSpPr>
          <p:nvPr>
            <p:ph idx="1"/>
          </p:nvPr>
        </p:nvSpPr>
        <p:spPr/>
        <p:txBody>
          <a:bodyPr/>
          <a:lstStyle/>
          <a:p>
            <a:endParaRPr lang="is-IS" dirty="0"/>
          </a:p>
          <a:p>
            <a:r>
              <a:rPr lang="is-IS" dirty="0"/>
              <a:t>Economists use mathematical </a:t>
            </a:r>
            <a:r>
              <a:rPr lang="is-IS" dirty="0">
                <a:solidFill>
                  <a:srgbClr val="C00000"/>
                </a:solidFill>
              </a:rPr>
              <a:t>models</a:t>
            </a:r>
            <a:r>
              <a:rPr lang="is-IS" dirty="0"/>
              <a:t> to describe and understand the world</a:t>
            </a:r>
          </a:p>
          <a:p>
            <a:endParaRPr lang="is-IS" dirty="0"/>
          </a:p>
          <a:p>
            <a:r>
              <a:rPr lang="en-US" dirty="0"/>
              <a:t>In this lecture, we take our first steps in this direction</a:t>
            </a:r>
          </a:p>
        </p:txBody>
      </p:sp>
      <p:sp>
        <p:nvSpPr>
          <p:cNvPr id="4" name="Slide Number Placeholder 3">
            <a:extLst>
              <a:ext uri="{FF2B5EF4-FFF2-40B4-BE49-F238E27FC236}">
                <a16:creationId xmlns:a16="http://schemas.microsoft.com/office/drawing/2014/main" id="{139F36E1-282A-037C-4FCE-5710630570ED}"/>
              </a:ext>
            </a:extLst>
          </p:cNvPr>
          <p:cNvSpPr>
            <a:spLocks noGrp="1"/>
          </p:cNvSpPr>
          <p:nvPr>
            <p:ph type="sldNum" sz="quarter" idx="12"/>
          </p:nvPr>
        </p:nvSpPr>
        <p:spPr/>
        <p:txBody>
          <a:bodyPr/>
          <a:lstStyle/>
          <a:p>
            <a:fld id="{BB3BE34B-9575-430D-9A41-469C30B8F0EA}" type="slidenum">
              <a:rPr lang="en-US" smtClean="0"/>
              <a:pPr/>
              <a:t>2</a:t>
            </a:fld>
            <a:endParaRPr lang="en-US"/>
          </a:p>
        </p:txBody>
      </p:sp>
    </p:spTree>
    <p:extLst>
      <p:ext uri="{BB962C8B-B14F-4D97-AF65-F5344CB8AC3E}">
        <p14:creationId xmlns:p14="http://schemas.microsoft.com/office/powerpoint/2010/main" val="112846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E51A-03CC-08B7-BE57-921BEBFD0C8F}"/>
              </a:ext>
            </a:extLst>
          </p:cNvPr>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AF32C6-6C0D-D268-3B38-D5F36C0EB531}"/>
                  </a:ext>
                </a:extLst>
              </p:cNvPr>
              <p:cNvSpPr>
                <a:spLocks noGrp="1"/>
              </p:cNvSpPr>
              <p:nvPr>
                <p:ph idx="1"/>
              </p:nvPr>
            </p:nvSpPr>
            <p:spPr/>
            <p:txBody>
              <a:bodyPr/>
              <a:lstStyle/>
              <a:p>
                <a:pPr marL="0" indent="0">
                  <a:buNone/>
                </a:pPr>
                <a:endParaRPr lang="en-US"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e>
                          </m:d>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pPr>
                  <a:lnSpc>
                    <a:spcPct val="150000"/>
                  </a:lnSpc>
                </a:pPr>
                <a:r>
                  <a:rPr lang="en-US" dirty="0"/>
                  <a:t>We start by plugging in for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oMath>
                </a14:m>
                <a:r>
                  <a:rPr lang="en-US" dirty="0"/>
                  <a:t>:</a:t>
                </a:r>
              </a:p>
              <a:p>
                <a:pPr marL="0" indent="0">
                  <a:lnSpc>
                    <a:spcPct val="150000"/>
                  </a:lnSpc>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72AF32C6-6C0D-D268-3B38-D5F36C0EB531}"/>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F787EB7-2281-22BC-7459-672AF776C32D}"/>
              </a:ext>
            </a:extLst>
          </p:cNvPr>
          <p:cNvSpPr>
            <a:spLocks noGrp="1"/>
          </p:cNvSpPr>
          <p:nvPr>
            <p:ph type="sldNum" sz="quarter" idx="12"/>
          </p:nvPr>
        </p:nvSpPr>
        <p:spPr/>
        <p:txBody>
          <a:bodyPr/>
          <a:lstStyle/>
          <a:p>
            <a:fld id="{BB3BE34B-9575-430D-9A41-469C30B8F0EA}" type="slidenum">
              <a:rPr lang="en-US" smtClean="0"/>
              <a:pPr/>
              <a:t>20</a:t>
            </a:fld>
            <a:endParaRPr lang="en-US"/>
          </a:p>
        </p:txBody>
      </p:sp>
    </p:spTree>
    <p:extLst>
      <p:ext uri="{BB962C8B-B14F-4D97-AF65-F5344CB8AC3E}">
        <p14:creationId xmlns:p14="http://schemas.microsoft.com/office/powerpoint/2010/main" val="207978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465A-0283-6574-EF14-A2F51E6D0C0A}"/>
              </a:ext>
            </a:extLst>
          </p:cNvPr>
          <p:cNvSpPr>
            <a:spLocks noGrp="1"/>
          </p:cNvSpPr>
          <p:nvPr>
            <p:ph type="title"/>
          </p:nvPr>
        </p:nvSpPr>
        <p:spPr/>
        <p:txBody>
          <a:bodyPr/>
          <a:lstStyle/>
          <a:p>
            <a:r>
              <a:rPr lang="en-US" dirty="0"/>
              <a:t>Optimal Choice of Capital by Firm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68911E-8D37-B360-9D90-87832D1A02E2}"/>
                  </a:ext>
                </a:extLst>
              </p:cNvPr>
              <p:cNvSpPr>
                <a:spLocks noGrp="1"/>
              </p:cNvSpPr>
              <p:nvPr>
                <p:ph idx="1"/>
              </p:nvPr>
            </p:nvSpPr>
            <p:spPr>
              <a:xfrm>
                <a:off x="609600" y="1600201"/>
                <a:ext cx="10972800" cy="5029199"/>
              </a:xfrm>
            </p:spPr>
            <p:txBody>
              <a:bodyPr/>
              <a:lstStyle/>
              <a:p>
                <a:r>
                  <a:rPr lang="en-US" dirty="0"/>
                  <a:t>Differentiate profit function with respect to </a:t>
                </a:r>
                <a14:m>
                  <m:oMath xmlns:m="http://schemas.openxmlformats.org/officeDocument/2006/math">
                    <m:r>
                      <a:rPr lang="en-US" b="0" i="1" smtClean="0">
                        <a:latin typeface="Cambria Math" panose="02040503050406030204" pitchFamily="18" charset="0"/>
                      </a:rPr>
                      <m:t>𝐾</m:t>
                    </m:r>
                  </m:oMath>
                </a14:m>
                <a:r>
                  <a:rPr lang="en-US" dirty="0"/>
                  <a:t> </a:t>
                </a:r>
                <a:br>
                  <a:rPr lang="en-US" dirty="0"/>
                </a:br>
                <a:r>
                  <a:rPr lang="en-US" dirty="0"/>
                  <a:t>(holding </a:t>
                </a:r>
                <a14:m>
                  <m:oMath xmlns:m="http://schemas.openxmlformats.org/officeDocument/2006/math">
                    <m:r>
                      <a:rPr lang="en-US" b="0" i="1" smtClean="0">
                        <a:latin typeface="Cambria Math" panose="02040503050406030204" pitchFamily="18" charset="0"/>
                      </a:rPr>
                      <m:t>𝐿</m:t>
                    </m:r>
                  </m:oMath>
                </a14:m>
                <a:r>
                  <a:rPr lang="en-US" dirty="0"/>
                  <a:t> constant)</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𝐾</m:t>
                          </m:r>
                        </m:den>
                      </m:f>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pPr>
                  <a:lnSpc>
                    <a:spcPct val="125000"/>
                  </a:lnSpc>
                </a:pPr>
                <a:r>
                  <a:rPr lang="en-US" dirty="0"/>
                  <a:t>Set this equal to zero to maximize:</a:t>
                </a:r>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=0</m:t>
                      </m:r>
                    </m:oMath>
                  </m:oMathPara>
                </a14:m>
                <a:endParaRPr lang="en-US" dirty="0"/>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p:txBody>
          </p:sp>
        </mc:Choice>
        <mc:Fallback xmlns="">
          <p:sp>
            <p:nvSpPr>
              <p:cNvPr id="3" name="Content Placeholder 2">
                <a:extLst>
                  <a:ext uri="{FF2B5EF4-FFF2-40B4-BE49-F238E27FC236}">
                    <a16:creationId xmlns:a16="http://schemas.microsoft.com/office/drawing/2014/main" id="{2668911E-8D37-B360-9D90-87832D1A02E2}"/>
                  </a:ext>
                </a:extLst>
              </p:cNvPr>
              <p:cNvSpPr>
                <a:spLocks noGrp="1" noRot="1" noChangeAspect="1" noMove="1" noResize="1" noEditPoints="1" noAdjustHandles="1" noChangeArrowheads="1" noChangeShapeType="1" noTextEdit="1"/>
              </p:cNvSpPr>
              <p:nvPr>
                <p:ph idx="1"/>
              </p:nvPr>
            </p:nvSpPr>
            <p:spPr>
              <a:xfrm>
                <a:off x="609600" y="1600201"/>
                <a:ext cx="10972800" cy="5029199"/>
              </a:xfrm>
              <a:blipFill>
                <a:blip r:embed="rId2"/>
                <a:stretch>
                  <a:fillRect l="-1278" t="-14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B68EBF-E166-525A-1AC5-4842DB97E6EF}"/>
              </a:ext>
            </a:extLst>
          </p:cNvPr>
          <p:cNvSpPr>
            <a:spLocks noGrp="1"/>
          </p:cNvSpPr>
          <p:nvPr>
            <p:ph type="sldNum" sz="quarter" idx="12"/>
          </p:nvPr>
        </p:nvSpPr>
        <p:spPr/>
        <p:txBody>
          <a:bodyPr/>
          <a:lstStyle/>
          <a:p>
            <a:fld id="{BB3BE34B-9575-430D-9A41-469C30B8F0EA}" type="slidenum">
              <a:rPr lang="en-US" smtClean="0"/>
              <a:pPr/>
              <a:t>21</a:t>
            </a:fld>
            <a:endParaRPr lang="en-US"/>
          </a:p>
        </p:txBody>
      </p:sp>
    </p:spTree>
    <p:extLst>
      <p:ext uri="{BB962C8B-B14F-4D97-AF65-F5344CB8AC3E}">
        <p14:creationId xmlns:p14="http://schemas.microsoft.com/office/powerpoint/2010/main" val="314543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6786-F2AB-02A2-2731-BBD6D3FCAFA1}"/>
              </a:ext>
            </a:extLst>
          </p:cNvPr>
          <p:cNvSpPr>
            <a:spLocks noGrp="1"/>
          </p:cNvSpPr>
          <p:nvPr>
            <p:ph type="title"/>
          </p:nvPr>
        </p:nvSpPr>
        <p:spPr/>
        <p:txBody>
          <a:bodyPr/>
          <a:lstStyle/>
          <a:p>
            <a:r>
              <a:rPr lang="en-US" dirty="0"/>
              <a:t>Optimal Choice of Labor by Firm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5EC570-1200-9083-B07A-EB3200A8F792}"/>
                  </a:ext>
                </a:extLst>
              </p:cNvPr>
              <p:cNvSpPr>
                <a:spLocks noGrp="1"/>
              </p:cNvSpPr>
              <p:nvPr>
                <p:ph idx="1"/>
              </p:nvPr>
            </p:nvSpPr>
            <p:spPr/>
            <p:txBody>
              <a:bodyPr/>
              <a:lstStyle/>
              <a:p>
                <a:r>
                  <a:rPr lang="en-US" dirty="0"/>
                  <a:t>Differentiate profit function with respect to </a:t>
                </a:r>
                <a14:m>
                  <m:oMath xmlns:m="http://schemas.openxmlformats.org/officeDocument/2006/math">
                    <m:r>
                      <a:rPr lang="en-US" b="0" i="1" smtClean="0">
                        <a:latin typeface="Cambria Math" panose="02040503050406030204" pitchFamily="18" charset="0"/>
                      </a:rPr>
                      <m:t>𝐿</m:t>
                    </m:r>
                  </m:oMath>
                </a14:m>
                <a:r>
                  <a:rPr lang="en-US" dirty="0"/>
                  <a:t> </a:t>
                </a:r>
                <a:br>
                  <a:rPr lang="en-US" dirty="0"/>
                </a:br>
                <a:r>
                  <a:rPr lang="en-US" dirty="0"/>
                  <a:t>(holding </a:t>
                </a:r>
                <a14:m>
                  <m:oMath xmlns:m="http://schemas.openxmlformats.org/officeDocument/2006/math">
                    <m:r>
                      <a:rPr lang="en-US" b="0" i="1" smtClean="0">
                        <a:latin typeface="Cambria Math" panose="02040503050406030204" pitchFamily="18" charset="0"/>
                      </a:rPr>
                      <m:t>𝐾</m:t>
                    </m:r>
                  </m:oMath>
                </a14:m>
                <a:r>
                  <a:rPr lang="en-US" dirty="0"/>
                  <a:t> constant)</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pPr>
                  <a:lnSpc>
                    <a:spcPct val="125000"/>
                  </a:lnSpc>
                </a:pPr>
                <a:r>
                  <a:rPr lang="en-US" dirty="0"/>
                  <a:t>Set this equal to zero to maximize:</a:t>
                </a:r>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=0</m:t>
                      </m:r>
                    </m:oMath>
                  </m:oMathPara>
                </a14:m>
                <a:endParaRPr lang="en-US" dirty="0"/>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DF5EC570-1200-9083-B07A-EB3200A8F792}"/>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0CE49E5-D840-48B6-FD01-89B46F2D37FB}"/>
              </a:ext>
            </a:extLst>
          </p:cNvPr>
          <p:cNvSpPr>
            <a:spLocks noGrp="1"/>
          </p:cNvSpPr>
          <p:nvPr>
            <p:ph type="sldNum" sz="quarter" idx="12"/>
          </p:nvPr>
        </p:nvSpPr>
        <p:spPr/>
        <p:txBody>
          <a:bodyPr/>
          <a:lstStyle/>
          <a:p>
            <a:fld id="{BB3BE34B-9575-430D-9A41-469C30B8F0EA}" type="slidenum">
              <a:rPr lang="en-US" smtClean="0"/>
              <a:pPr/>
              <a:t>22</a:t>
            </a:fld>
            <a:endParaRPr lang="en-US"/>
          </a:p>
        </p:txBody>
      </p:sp>
    </p:spTree>
    <p:extLst>
      <p:ext uri="{BB962C8B-B14F-4D97-AF65-F5344CB8AC3E}">
        <p14:creationId xmlns:p14="http://schemas.microsoft.com/office/powerpoint/2010/main" val="317911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517A-4112-95B9-C320-59DAC3F93D93}"/>
              </a:ext>
            </a:extLst>
          </p:cNvPr>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0FDB3-906D-75D0-F8C9-472C570E327D}"/>
                  </a:ext>
                </a:extLst>
              </p:cNvPr>
              <p:cNvSpPr>
                <a:spLocks noGrp="1"/>
              </p:cNvSpPr>
              <p:nvPr>
                <p:ph idx="1"/>
              </p:nvPr>
            </p:nvSpPr>
            <p:spPr/>
            <p:txBody>
              <a:bodyPr/>
              <a:lstStyle/>
              <a:p>
                <a:pPr>
                  <a:lnSpc>
                    <a:spcPct val="125000"/>
                  </a:lnSpc>
                </a:pPr>
                <a:r>
                  <a:rPr lang="en-US" dirty="0"/>
                  <a:t>Firm maximizes profits if:</a:t>
                </a:r>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pPr>
                  <a:lnSpc>
                    <a:spcPct val="125000"/>
                  </a:lnSpc>
                </a:pPr>
                <a:r>
                  <a:rPr lang="en-US" dirty="0"/>
                  <a:t>Seems a bit inscrutable?</a:t>
                </a:r>
              </a:p>
              <a:p>
                <a:pPr>
                  <a:lnSpc>
                    <a:spcPct val="125000"/>
                  </a:lnSpc>
                </a:pPr>
                <a:r>
                  <a:rPr lang="en-US" dirty="0"/>
                  <a:t>How can we interpret these conditions?</a:t>
                </a:r>
              </a:p>
              <a:p>
                <a:endParaRPr lang="en-US" dirty="0"/>
              </a:p>
            </p:txBody>
          </p:sp>
        </mc:Choice>
        <mc:Fallback xmlns="">
          <p:sp>
            <p:nvSpPr>
              <p:cNvPr id="3" name="Content Placeholder 2">
                <a:extLst>
                  <a:ext uri="{FF2B5EF4-FFF2-40B4-BE49-F238E27FC236}">
                    <a16:creationId xmlns:a16="http://schemas.microsoft.com/office/drawing/2014/main" id="{F990FDB3-906D-75D0-F8C9-472C570E327D}"/>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F3EDF6-8207-24E9-4AD0-297AEED6CC2D}"/>
              </a:ext>
            </a:extLst>
          </p:cNvPr>
          <p:cNvSpPr>
            <a:spLocks noGrp="1"/>
          </p:cNvSpPr>
          <p:nvPr>
            <p:ph type="sldNum" sz="quarter" idx="12"/>
          </p:nvPr>
        </p:nvSpPr>
        <p:spPr/>
        <p:txBody>
          <a:bodyPr/>
          <a:lstStyle/>
          <a:p>
            <a:fld id="{BB3BE34B-9575-430D-9A41-469C30B8F0EA}" type="slidenum">
              <a:rPr lang="en-US" smtClean="0"/>
              <a:pPr/>
              <a:t>23</a:t>
            </a:fld>
            <a:endParaRPr lang="en-US"/>
          </a:p>
        </p:txBody>
      </p:sp>
    </p:spTree>
    <p:extLst>
      <p:ext uri="{BB962C8B-B14F-4D97-AF65-F5344CB8AC3E}">
        <p14:creationId xmlns:p14="http://schemas.microsoft.com/office/powerpoint/2010/main" val="283525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31EB-F893-8633-679A-AC01ACEFC952}"/>
              </a:ext>
            </a:extLst>
          </p:cNvPr>
          <p:cNvSpPr>
            <a:spLocks noGrp="1"/>
          </p:cNvSpPr>
          <p:nvPr>
            <p:ph type="title"/>
          </p:nvPr>
        </p:nvSpPr>
        <p:spPr/>
        <p:txBody>
          <a:bodyPr/>
          <a:lstStyle/>
          <a:p>
            <a:r>
              <a:rPr lang="is-IS" dirty="0"/>
              <a:t>Firm</a:t>
            </a:r>
            <a:r>
              <a:rPr lang="en-US" dirty="0"/>
              <a:t>’s Optimal Choice of Capital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4A5129-FCE0-598F-EA10-D43857B033E4}"/>
                  </a:ext>
                </a:extLst>
              </p:cNvPr>
              <p:cNvSpPr>
                <a:spLocks noGrp="1"/>
              </p:cNvSpPr>
              <p:nvPr>
                <p:ph idx="1"/>
              </p:nvPr>
            </p:nvSpPr>
            <p:spPr>
              <a:xfrm>
                <a:off x="609600" y="1600201"/>
                <a:ext cx="10972800" cy="4983161"/>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r>
                  <a:rPr lang="en-US" dirty="0"/>
                  <a:t>RHS: Price of capital</a:t>
                </a:r>
              </a:p>
              <a:p>
                <a:r>
                  <a:rPr lang="en-US" dirty="0"/>
                  <a:t>LHS:</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𝐾</m:t>
                          </m:r>
                        </m:den>
                      </m:f>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𝐾</m:t>
                          </m:r>
                        </m:den>
                      </m:f>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m:oMathPara>
                </a14:m>
                <a:endParaRPr lang="en-US" dirty="0"/>
              </a:p>
              <a:p>
                <a:r>
                  <a:rPr lang="en-US" dirty="0"/>
                  <a:t>LHS: Marginal product of capital</a:t>
                </a:r>
              </a:p>
              <a:p>
                <a:r>
                  <a:rPr lang="en-US" dirty="0"/>
                  <a:t>Optimal for firms to rent capital to the point where the marginal product of capital is equal to price of capital</a:t>
                </a:r>
              </a:p>
            </p:txBody>
          </p:sp>
        </mc:Choice>
        <mc:Fallback xmlns="">
          <p:sp>
            <p:nvSpPr>
              <p:cNvPr id="3" name="Content Placeholder 2">
                <a:extLst>
                  <a:ext uri="{FF2B5EF4-FFF2-40B4-BE49-F238E27FC236}">
                    <a16:creationId xmlns:a16="http://schemas.microsoft.com/office/drawing/2014/main" id="{F34A5129-FCE0-598F-EA10-D43857B033E4}"/>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21F0E89-6083-3732-1AFE-FE74164ED5A2}"/>
              </a:ext>
            </a:extLst>
          </p:cNvPr>
          <p:cNvSpPr>
            <a:spLocks noGrp="1"/>
          </p:cNvSpPr>
          <p:nvPr>
            <p:ph type="sldNum" sz="quarter" idx="12"/>
          </p:nvPr>
        </p:nvSpPr>
        <p:spPr/>
        <p:txBody>
          <a:bodyPr/>
          <a:lstStyle/>
          <a:p>
            <a:fld id="{BB3BE34B-9575-430D-9A41-469C30B8F0EA}" type="slidenum">
              <a:rPr lang="en-US" smtClean="0"/>
              <a:pPr/>
              <a:t>24</a:t>
            </a:fld>
            <a:endParaRPr lang="en-US"/>
          </a:p>
        </p:txBody>
      </p:sp>
    </p:spTree>
    <p:extLst>
      <p:ext uri="{BB962C8B-B14F-4D97-AF65-F5344CB8AC3E}">
        <p14:creationId xmlns:p14="http://schemas.microsoft.com/office/powerpoint/2010/main" val="4572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EC73-AE60-0B9B-BFE4-C527B6AEB289}"/>
              </a:ext>
            </a:extLst>
          </p:cNvPr>
          <p:cNvSpPr>
            <a:spLocks noGrp="1"/>
          </p:cNvSpPr>
          <p:nvPr>
            <p:ph type="title"/>
          </p:nvPr>
        </p:nvSpPr>
        <p:spPr/>
        <p:txBody>
          <a:bodyPr/>
          <a:lstStyle/>
          <a:p>
            <a:r>
              <a:rPr lang="en-US" dirty="0"/>
              <a:t>Firm’s Optimal Choice of Labor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96793A-649B-1588-D3E0-FA06F248746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r>
                  <a:rPr lang="en-US" dirty="0"/>
                  <a:t>RHS: price of labor (wage)</a:t>
                </a:r>
              </a:p>
              <a:p>
                <a:r>
                  <a:rPr lang="en-US" dirty="0"/>
                  <a:t>LHS</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oMath>
                  </m:oMathPara>
                </a14:m>
                <a:endParaRPr lang="en-US" dirty="0"/>
              </a:p>
              <a:p>
                <a:r>
                  <a:rPr lang="en-US" dirty="0"/>
                  <a:t>LHS: Marginal product of labor</a:t>
                </a:r>
              </a:p>
              <a:p>
                <a:r>
                  <a:rPr lang="en-US" dirty="0"/>
                  <a:t>Optimal for firms to hire labor to the point where the marginal product of labor is equal to price of labor (the wage)</a:t>
                </a:r>
              </a:p>
              <a:p>
                <a:endParaRPr lang="en-US" dirty="0"/>
              </a:p>
            </p:txBody>
          </p:sp>
        </mc:Choice>
        <mc:Fallback xmlns="">
          <p:sp>
            <p:nvSpPr>
              <p:cNvPr id="3" name="Content Placeholder 2">
                <a:extLst>
                  <a:ext uri="{FF2B5EF4-FFF2-40B4-BE49-F238E27FC236}">
                    <a16:creationId xmlns:a16="http://schemas.microsoft.com/office/drawing/2014/main" id="{2396793A-649B-1588-D3E0-FA06F248746A}"/>
                  </a:ext>
                </a:extLst>
              </p:cNvPr>
              <p:cNvSpPr>
                <a:spLocks noGrp="1" noRot="1" noChangeAspect="1" noMove="1" noResize="1" noEditPoints="1" noAdjustHandles="1" noChangeArrowheads="1" noChangeShapeType="1" noTextEdit="1"/>
              </p:cNvSpPr>
              <p:nvPr>
                <p:ph idx="1"/>
              </p:nvPr>
            </p:nvSpPr>
            <p:spPr>
              <a:blipFill>
                <a:blip r:embed="rId2"/>
                <a:stretch>
                  <a:fillRect l="-1278" r="-1000" b="-2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06DEEA-2180-9ED2-A41A-F0C1CBBF7F90}"/>
              </a:ext>
            </a:extLst>
          </p:cNvPr>
          <p:cNvSpPr>
            <a:spLocks noGrp="1"/>
          </p:cNvSpPr>
          <p:nvPr>
            <p:ph type="sldNum" sz="quarter" idx="12"/>
          </p:nvPr>
        </p:nvSpPr>
        <p:spPr/>
        <p:txBody>
          <a:bodyPr/>
          <a:lstStyle/>
          <a:p>
            <a:fld id="{BB3BE34B-9575-430D-9A41-469C30B8F0EA}" type="slidenum">
              <a:rPr lang="en-US" smtClean="0"/>
              <a:pPr/>
              <a:t>25</a:t>
            </a:fld>
            <a:endParaRPr lang="en-US"/>
          </a:p>
        </p:txBody>
      </p:sp>
    </p:spTree>
    <p:extLst>
      <p:ext uri="{BB962C8B-B14F-4D97-AF65-F5344CB8AC3E}">
        <p14:creationId xmlns:p14="http://schemas.microsoft.com/office/powerpoint/2010/main" val="1676702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7737-2F96-2DB7-A04B-D9113C45A311}"/>
              </a:ext>
            </a:extLst>
          </p:cNvPr>
          <p:cNvSpPr>
            <a:spLocks noGrp="1"/>
          </p:cNvSpPr>
          <p:nvPr>
            <p:ph type="title"/>
          </p:nvPr>
        </p:nvSpPr>
        <p:spPr/>
        <p:txBody>
          <a:bodyPr/>
          <a:lstStyle/>
          <a:p>
            <a:r>
              <a:rPr lang="en-US" dirty="0"/>
              <a:t>Firm’s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40B4AF-B35E-CD17-3BE8-6BA471EC6B83}"/>
                  </a:ext>
                </a:extLst>
              </p:cNvPr>
              <p:cNvSpPr>
                <a:spLocks noGrp="1"/>
              </p:cNvSpPr>
              <p:nvPr>
                <p:ph idx="1"/>
              </p:nvPr>
            </p:nvSpPr>
            <p:spPr/>
            <p:txBody>
              <a:bodyPr/>
              <a:lstStyle/>
              <a:p>
                <a:pPr>
                  <a:lnSpc>
                    <a:spcPts val="5000"/>
                  </a:lnSpc>
                  <a:spcBef>
                    <a:spcPts val="600"/>
                  </a:spcBef>
                </a:pPr>
                <a:r>
                  <a:rPr lang="en-US" dirty="0"/>
                  <a:t>Maximize profits:</a:t>
                </a:r>
              </a:p>
              <a:p>
                <a:pPr marL="0" indent="0">
                  <a:lnSpc>
                    <a:spcPts val="5000"/>
                  </a:lnSpc>
                  <a:spcBef>
                    <a:spcPts val="600"/>
                  </a:spcBef>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pPr>
                  <a:lnSpc>
                    <a:spcPts val="5000"/>
                  </a:lnSpc>
                  <a:spcBef>
                    <a:spcPts val="600"/>
                  </a:spcBef>
                </a:pPr>
                <a:r>
                  <a:rPr lang="en-US" dirty="0"/>
                  <a:t>Optimal choice of capital implies:</a:t>
                </a:r>
              </a:p>
              <a:p>
                <a:pPr marL="0" indent="0">
                  <a:lnSpc>
                    <a:spcPts val="5600"/>
                  </a:lnSpc>
                  <a:spcBef>
                    <a:spcPts val="60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m:t>
                      </m:r>
                    </m:oMath>
                  </m:oMathPara>
                </a14:m>
                <a:endParaRPr lang="en-US" dirty="0"/>
              </a:p>
              <a:p>
                <a:pPr>
                  <a:lnSpc>
                    <a:spcPts val="5000"/>
                  </a:lnSpc>
                  <a:spcBef>
                    <a:spcPts val="600"/>
                  </a:spcBef>
                </a:pPr>
                <a:r>
                  <a:rPr lang="en-US" dirty="0"/>
                  <a:t>Optimal choice of labor implies:</a:t>
                </a:r>
              </a:p>
              <a:p>
                <a:pPr marL="0" indent="0">
                  <a:lnSpc>
                    <a:spcPts val="5000"/>
                  </a:lnSpc>
                  <a:spcBef>
                    <a:spcPts val="600"/>
                  </a:spcBef>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𝑤</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7340B4AF-B35E-CD17-3BE8-6BA471EC6B83}"/>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62CC467-5102-9333-B695-918603AD0698}"/>
              </a:ext>
            </a:extLst>
          </p:cNvPr>
          <p:cNvSpPr>
            <a:spLocks noGrp="1"/>
          </p:cNvSpPr>
          <p:nvPr>
            <p:ph type="sldNum" sz="quarter" idx="12"/>
          </p:nvPr>
        </p:nvSpPr>
        <p:spPr/>
        <p:txBody>
          <a:bodyPr/>
          <a:lstStyle/>
          <a:p>
            <a:fld id="{BB3BE34B-9575-430D-9A41-469C30B8F0EA}" type="slidenum">
              <a:rPr lang="en-US" smtClean="0"/>
              <a:pPr/>
              <a:t>26</a:t>
            </a:fld>
            <a:endParaRPr lang="en-US"/>
          </a:p>
        </p:txBody>
      </p:sp>
    </p:spTree>
    <p:extLst>
      <p:ext uri="{BB962C8B-B14F-4D97-AF65-F5344CB8AC3E}">
        <p14:creationId xmlns:p14="http://schemas.microsoft.com/office/powerpoint/2010/main" val="70547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Math vs. Economics</a:t>
            </a:r>
          </a:p>
        </p:txBody>
      </p:sp>
      <p:sp>
        <p:nvSpPr>
          <p:cNvPr id="7" name="Content Placeholder 6"/>
          <p:cNvSpPr>
            <a:spLocks noGrp="1"/>
          </p:cNvSpPr>
          <p:nvPr>
            <p:ph idx="1"/>
          </p:nvPr>
        </p:nvSpPr>
        <p:spPr>
          <a:xfrm>
            <a:off x="609600" y="1600200"/>
            <a:ext cx="10820400" cy="4724400"/>
          </a:xfrm>
        </p:spPr>
        <p:txBody>
          <a:bodyPr>
            <a:normAutofit/>
          </a:bodyPr>
          <a:lstStyle/>
          <a:p>
            <a:pPr>
              <a:lnSpc>
                <a:spcPct val="120000"/>
              </a:lnSpc>
            </a:pPr>
            <a:r>
              <a:rPr lang="en-US" dirty="0"/>
              <a:t>We can derive optimal behavior by firms in two ways:</a:t>
            </a:r>
          </a:p>
          <a:p>
            <a:pPr lvl="1">
              <a:lnSpc>
                <a:spcPct val="120000"/>
              </a:lnSpc>
            </a:pPr>
            <a:r>
              <a:rPr lang="en-US" dirty="0"/>
              <a:t>Mathematically</a:t>
            </a:r>
          </a:p>
          <a:p>
            <a:pPr lvl="2">
              <a:lnSpc>
                <a:spcPct val="120000"/>
              </a:lnSpc>
            </a:pPr>
            <a:r>
              <a:rPr lang="en-US" dirty="0"/>
              <a:t>Differentiate profits with respect to capital holding labor fixed</a:t>
            </a:r>
          </a:p>
          <a:p>
            <a:pPr lvl="2">
              <a:lnSpc>
                <a:spcPct val="120000"/>
              </a:lnSpc>
            </a:pPr>
            <a:r>
              <a:rPr lang="en-US" dirty="0"/>
              <a:t>Differentiate profits with respect to labor holding capital fixed</a:t>
            </a:r>
          </a:p>
          <a:p>
            <a:pPr lvl="1">
              <a:lnSpc>
                <a:spcPct val="120000"/>
              </a:lnSpc>
            </a:pPr>
            <a:r>
              <a:rPr lang="en-US" dirty="0"/>
              <a:t>By economic reasoning:</a:t>
            </a:r>
          </a:p>
          <a:p>
            <a:pPr lvl="2">
              <a:lnSpc>
                <a:spcPct val="120000"/>
              </a:lnSpc>
            </a:pPr>
            <a:r>
              <a:rPr lang="en-US" dirty="0"/>
              <a:t>Firm sets MPK equal to price of capital</a:t>
            </a:r>
          </a:p>
          <a:p>
            <a:pPr lvl="2">
              <a:lnSpc>
                <a:spcPct val="120000"/>
              </a:lnSpc>
            </a:pPr>
            <a:r>
              <a:rPr lang="en-US" dirty="0"/>
              <a:t>Firm sets MPL equal to price of labor</a:t>
            </a:r>
          </a:p>
        </p:txBody>
      </p:sp>
      <p:sp>
        <p:nvSpPr>
          <p:cNvPr id="5" name="Slide Number Placeholder 4"/>
          <p:cNvSpPr>
            <a:spLocks noGrp="1"/>
          </p:cNvSpPr>
          <p:nvPr>
            <p:ph type="sldNum" sz="quarter" idx="12"/>
          </p:nvPr>
        </p:nvSpPr>
        <p:spPr/>
        <p:txBody>
          <a:bodyPr/>
          <a:lstStyle/>
          <a:p>
            <a:fld id="{BB3BE34B-9575-430D-9A41-469C30B8F0EA}" type="slidenum">
              <a:rPr lang="en-US" smtClean="0"/>
              <a:pPr/>
              <a:t>27</a:t>
            </a:fld>
            <a:endParaRPr lang="en-US"/>
          </a:p>
        </p:txBody>
      </p:sp>
    </p:spTree>
    <p:extLst>
      <p:ext uri="{BB962C8B-B14F-4D97-AF65-F5344CB8AC3E}">
        <p14:creationId xmlns:p14="http://schemas.microsoft.com/office/powerpoint/2010/main" val="28072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 Behavior</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82601" y="1417638"/>
                <a:ext cx="5943600" cy="5029200"/>
              </a:xfrm>
            </p:spPr>
            <p:txBody>
              <a:bodyPr>
                <a:normAutofit lnSpcReduction="10000"/>
              </a:bodyPr>
              <a:lstStyle/>
              <a:p>
                <a:r>
                  <a:rPr lang="en-US" dirty="0"/>
                  <a:t>Optimal choice of capital yields: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r>
                  <a:rPr lang="is-IS" dirty="0"/>
                  <a:t>This equation can be represented graphically by a </a:t>
                </a:r>
                <a:r>
                  <a:rPr lang="en-US" dirty="0"/>
                  <a:t>“curve” in (</a:t>
                </a:r>
                <a:r>
                  <a:rPr lang="en-US" dirty="0" err="1"/>
                  <a:t>K,r</a:t>
                </a:r>
                <a:r>
                  <a:rPr lang="en-US" dirty="0"/>
                  <a:t>) space</a:t>
                </a:r>
              </a:p>
              <a:p>
                <a:r>
                  <a:rPr lang="en-US" dirty="0"/>
                  <a:t>The curve is all the points in (</a:t>
                </a:r>
                <a:r>
                  <a:rPr lang="en-US" dirty="0" err="1"/>
                  <a:t>K,r</a:t>
                </a:r>
                <a:r>
                  <a:rPr lang="en-US" dirty="0"/>
                  <a:t>) space that satisfy the equation </a:t>
                </a:r>
                <a:br>
                  <a:rPr lang="en-US" dirty="0"/>
                </a:br>
                <a:r>
                  <a:rPr lang="en-US" dirty="0"/>
                  <a:t>(for some set values of other variables, i.e., </a:t>
                </a:r>
                <a14:m>
                  <m:oMath xmlns:m="http://schemas.openxmlformats.org/officeDocument/2006/math">
                    <m:r>
                      <a:rPr lang="en-US" b="0" i="1" smtClean="0">
                        <a:latin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b="0" i="1" smtClean="0">
                        <a:latin typeface="Cambria Math" panose="02040503050406030204" pitchFamily="18" charset="0"/>
                      </a:rPr>
                      <m:t>𝑎</m:t>
                    </m:r>
                  </m:oMath>
                </a14:m>
                <a:r>
                  <a:rPr lang="en-US" dirty="0"/>
                  <a:t>)</a:t>
                </a:r>
              </a:p>
              <a:p>
                <a:r>
                  <a:rPr lang="en-US" dirty="0"/>
                  <a:t>Why is this curve downward sloping?</a:t>
                </a:r>
              </a:p>
              <a:p>
                <a:r>
                  <a:rPr lang="en-US" dirty="0"/>
                  <a:t>Does this “curve” have a name?</a:t>
                </a:r>
              </a:p>
              <a:p>
                <a:pPr lvl="1"/>
                <a:r>
                  <a:rPr lang="en-US" dirty="0"/>
                  <a:t>Demand curve in capital market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82601" y="1417638"/>
                <a:ext cx="5943600" cy="5029200"/>
              </a:xfrm>
              <a:blipFill>
                <a:blip r:embed="rId3"/>
                <a:stretch>
                  <a:fillRect l="-1846" t="-2061" r="-718"/>
                </a:stretch>
              </a:blipFill>
            </p:spPr>
            <p:txBody>
              <a:bodyPr/>
              <a:lstStyle/>
              <a:p>
                <a:r>
                  <a:rPr lang="en-US">
                    <a:noFill/>
                  </a:rPr>
                  <a:t> </a:t>
                </a:r>
              </a:p>
            </p:txBody>
          </p:sp>
        </mc:Fallback>
      </mc:AlternateContent>
      <p:grpSp>
        <p:nvGrpSpPr>
          <p:cNvPr id="28" name="Group 27"/>
          <p:cNvGrpSpPr/>
          <p:nvPr/>
        </p:nvGrpSpPr>
        <p:grpSpPr>
          <a:xfrm>
            <a:off x="6629400" y="1828800"/>
            <a:ext cx="4114800" cy="4267200"/>
            <a:chOff x="5257800" y="1295400"/>
            <a:chExt cx="2971892" cy="2655332"/>
          </a:xfrm>
        </p:grpSpPr>
        <p:cxnSp>
          <p:nvCxnSpPr>
            <p:cNvPr id="8" name="Straight Arrow Connector 7"/>
            <p:cNvCxnSpPr/>
            <p:nvPr/>
          </p:nvCxnSpPr>
          <p:spPr>
            <a:xfrm rot="5400000" flipH="1" flipV="1">
              <a:off x="4534694" y="2552700"/>
              <a:ext cx="20566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62600" y="3581400"/>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3600" y="1676400"/>
              <a:ext cx="1752600" cy="1600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4800" y="3581400"/>
              <a:ext cx="304892" cy="369332"/>
            </a:xfrm>
            <a:prstGeom prst="rect">
              <a:avLst/>
            </a:prstGeom>
            <a:noFill/>
          </p:spPr>
          <p:txBody>
            <a:bodyPr wrap="none" rtlCol="0">
              <a:spAutoFit/>
            </a:bodyPr>
            <a:lstStyle/>
            <a:p>
              <a:r>
                <a:rPr lang="en-US" dirty="0"/>
                <a:t>K</a:t>
              </a:r>
            </a:p>
          </p:txBody>
        </p:sp>
        <p:sp>
          <p:nvSpPr>
            <p:cNvPr id="21" name="TextBox 20"/>
            <p:cNvSpPr txBox="1"/>
            <p:nvPr/>
          </p:nvSpPr>
          <p:spPr>
            <a:xfrm>
              <a:off x="5257800" y="1295400"/>
              <a:ext cx="264816" cy="369332"/>
            </a:xfrm>
            <a:prstGeom prst="rect">
              <a:avLst/>
            </a:prstGeom>
            <a:noFill/>
          </p:spPr>
          <p:txBody>
            <a:bodyPr wrap="none" rtlCol="0">
              <a:spAutoFit/>
            </a:bodyPr>
            <a:lstStyle/>
            <a:p>
              <a:r>
                <a:rPr lang="en-US" dirty="0"/>
                <a:t>r</a:t>
              </a:r>
            </a:p>
          </p:txBody>
        </p:sp>
      </p:grpSp>
      <p:sp>
        <p:nvSpPr>
          <p:cNvPr id="27" name="Slide Number Placeholder 26"/>
          <p:cNvSpPr>
            <a:spLocks noGrp="1"/>
          </p:cNvSpPr>
          <p:nvPr>
            <p:ph type="sldNum" sz="quarter" idx="12"/>
          </p:nvPr>
        </p:nvSpPr>
        <p:spPr/>
        <p:txBody>
          <a:bodyPr/>
          <a:lstStyle/>
          <a:p>
            <a:fld id="{BB3BE34B-9575-430D-9A41-469C30B8F0EA}" type="slidenum">
              <a:rPr lang="en-US" smtClean="0"/>
              <a:pPr/>
              <a:t>28</a:t>
            </a:fld>
            <a:endParaRPr lang="en-US" dirty="0"/>
          </a:p>
        </p:txBody>
      </p:sp>
    </p:spTree>
    <p:extLst>
      <p:ext uri="{BB962C8B-B14F-4D97-AF65-F5344CB8AC3E}">
        <p14:creationId xmlns:p14="http://schemas.microsoft.com/office/powerpoint/2010/main" val="913116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 Behavior</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522225" y="1554162"/>
                <a:ext cx="6270750" cy="5029200"/>
              </a:xfrm>
            </p:spPr>
            <p:txBody>
              <a:bodyPr>
                <a:normAutofit/>
              </a:bodyPr>
              <a:lstStyle/>
              <a:p>
                <a:r>
                  <a:rPr lang="en-US" dirty="0"/>
                  <a:t>Optimal choice of labor yields:</a:t>
                </a:r>
              </a:p>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r>
                  <a:rPr lang="en-US" dirty="0"/>
                  <a:t>This equation can also be represented graphically by a “curve” in (</a:t>
                </a:r>
                <a:r>
                  <a:rPr lang="en-US" dirty="0" err="1"/>
                  <a:t>L,w</a:t>
                </a:r>
                <a:r>
                  <a:rPr lang="en-US" dirty="0"/>
                  <a:t>) space</a:t>
                </a:r>
              </a:p>
              <a:p>
                <a:r>
                  <a:rPr lang="en-US" dirty="0"/>
                  <a:t>Curve is all the points in (</a:t>
                </a:r>
                <a:r>
                  <a:rPr lang="en-US" dirty="0" err="1"/>
                  <a:t>L,w</a:t>
                </a:r>
                <a:r>
                  <a:rPr lang="en-US" dirty="0"/>
                  <a:t>) space that satisfy the equation </a:t>
                </a:r>
                <a:br>
                  <a:rPr lang="en-US" dirty="0"/>
                </a:br>
                <a:r>
                  <a:rPr lang="en-US" dirty="0"/>
                  <a:t>(for some set values of other variables)</a:t>
                </a:r>
              </a:p>
              <a:p>
                <a:r>
                  <a:rPr lang="en-US" dirty="0"/>
                  <a:t>Does this “curve” have a name?</a:t>
                </a:r>
              </a:p>
              <a:p>
                <a:pPr lvl="1"/>
                <a:r>
                  <a:rPr lang="en-US" dirty="0"/>
                  <a:t>Demand curve in labor market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522225" y="1554162"/>
                <a:ext cx="6270750" cy="5029200"/>
              </a:xfrm>
              <a:blipFill>
                <a:blip r:embed="rId3"/>
                <a:stretch>
                  <a:fillRect l="-1751" t="-1212"/>
                </a:stretch>
              </a:blipFill>
            </p:spPr>
            <p:txBody>
              <a:bodyPr/>
              <a:lstStyle/>
              <a:p>
                <a:r>
                  <a:rPr lang="en-US">
                    <a:noFill/>
                  </a:rPr>
                  <a:t> </a:t>
                </a:r>
              </a:p>
            </p:txBody>
          </p:sp>
        </mc:Fallback>
      </mc:AlternateContent>
      <p:grpSp>
        <p:nvGrpSpPr>
          <p:cNvPr id="29" name="Group 28"/>
          <p:cNvGrpSpPr/>
          <p:nvPr/>
        </p:nvGrpSpPr>
        <p:grpSpPr>
          <a:xfrm>
            <a:off x="6792974" y="1981200"/>
            <a:ext cx="4103625" cy="4267200"/>
            <a:chOff x="5257800" y="3885406"/>
            <a:chExt cx="2949450" cy="2655332"/>
          </a:xfrm>
        </p:grpSpPr>
        <p:cxnSp>
          <p:nvCxnSpPr>
            <p:cNvPr id="22" name="Straight Arrow Connector 21"/>
            <p:cNvCxnSpPr/>
            <p:nvPr/>
          </p:nvCxnSpPr>
          <p:spPr>
            <a:xfrm rot="5400000" flipH="1" flipV="1">
              <a:off x="4534694" y="5142706"/>
              <a:ext cx="20566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6171406"/>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43600" y="4266406"/>
              <a:ext cx="1752600" cy="1600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24800" y="6171406"/>
              <a:ext cx="282450" cy="369332"/>
            </a:xfrm>
            <a:prstGeom prst="rect">
              <a:avLst/>
            </a:prstGeom>
            <a:noFill/>
          </p:spPr>
          <p:txBody>
            <a:bodyPr wrap="none" rtlCol="0">
              <a:spAutoFit/>
            </a:bodyPr>
            <a:lstStyle/>
            <a:p>
              <a:r>
                <a:rPr lang="en-US" dirty="0"/>
                <a:t>L</a:t>
              </a:r>
            </a:p>
          </p:txBody>
        </p:sp>
        <p:sp>
          <p:nvSpPr>
            <p:cNvPr id="26" name="TextBox 25"/>
            <p:cNvSpPr txBox="1"/>
            <p:nvPr/>
          </p:nvSpPr>
          <p:spPr>
            <a:xfrm>
              <a:off x="5257800" y="3885406"/>
              <a:ext cx="349776" cy="369332"/>
            </a:xfrm>
            <a:prstGeom prst="rect">
              <a:avLst/>
            </a:prstGeom>
            <a:noFill/>
          </p:spPr>
          <p:txBody>
            <a:bodyPr wrap="none" rtlCol="0">
              <a:spAutoFit/>
            </a:bodyPr>
            <a:lstStyle/>
            <a:p>
              <a:r>
                <a:rPr lang="en-US" dirty="0"/>
                <a:t>w</a:t>
              </a:r>
            </a:p>
          </p:txBody>
        </p:sp>
      </p:grpSp>
      <p:sp>
        <p:nvSpPr>
          <p:cNvPr id="27" name="Slide Number Placeholder 26"/>
          <p:cNvSpPr>
            <a:spLocks noGrp="1"/>
          </p:cNvSpPr>
          <p:nvPr>
            <p:ph type="sldNum" sz="quarter" idx="12"/>
          </p:nvPr>
        </p:nvSpPr>
        <p:spPr/>
        <p:txBody>
          <a:bodyPr/>
          <a:lstStyle/>
          <a:p>
            <a:fld id="{BB3BE34B-9575-430D-9A41-469C30B8F0EA}" type="slidenum">
              <a:rPr lang="en-US" smtClean="0"/>
              <a:pPr/>
              <a:t>29</a:t>
            </a:fld>
            <a:endParaRPr lang="en-US" dirty="0"/>
          </a:p>
        </p:txBody>
      </p:sp>
    </p:spTree>
    <p:extLst>
      <p:ext uri="{BB962C8B-B14F-4D97-AF65-F5344CB8AC3E}">
        <p14:creationId xmlns:p14="http://schemas.microsoft.com/office/powerpoint/2010/main" val="429336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Canonical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a:lnSpc>
                    <a:spcPct val="124000"/>
                  </a:lnSpc>
                </a:pPr>
                <a:r>
                  <a:rPr lang="en-US" dirty="0"/>
                  <a:t>One Market, Supply and Demand:</a:t>
                </a:r>
              </a:p>
              <a:p>
                <a:pPr algn="ctr">
                  <a:lnSpc>
                    <a:spcPct val="140000"/>
                  </a:lnSpc>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is-I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𝑥𝑦𝑧</m:t>
                                </m:r>
                              </m:sup>
                            </m:sSubSup>
                          </m:e>
                        </m:mr>
                      </m:m>
                    </m:oMath>
                  </m:oMathPara>
                </a14:m>
                <a:endParaRPr lang="en-US" dirty="0"/>
              </a:p>
              <a:p>
                <a:pPr>
                  <a:lnSpc>
                    <a:spcPct val="124000"/>
                  </a:lnSpc>
                </a:pPr>
                <a:r>
                  <a:rPr lang="en-US" dirty="0"/>
                  <a:t>Two equations look very similar</a:t>
                </a:r>
              </a:p>
              <a:p>
                <a:pPr>
                  <a:lnSpc>
                    <a:spcPct val="140000"/>
                  </a:lnSpc>
                </a:pPr>
                <a:r>
                  <a:rPr lang="en-US" dirty="0"/>
                  <a:t>Which one is the supply curve?</a:t>
                </a:r>
              </a:p>
              <a:p>
                <a:pPr lvl="1">
                  <a:lnSpc>
                    <a:spcPct val="140000"/>
                  </a:lnSpc>
                </a:pPr>
                <a:r>
                  <a:rPr lang="en-US" dirty="0"/>
                  <a:t>If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positive, first equation is supply curve </a:t>
                </a:r>
                <a:br>
                  <a:rPr lang="en-US" dirty="0"/>
                </a:br>
                <a:r>
                  <a:rPr lang="en-US" dirty="0"/>
                  <a:t>because supply curves slope upward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135" b="-26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872FFD1-D1BF-4241-838E-C58500DFF598}" type="slidenum">
              <a:rPr lang="en-US" smtClean="0"/>
              <a:pPr/>
              <a:t>3</a:t>
            </a:fld>
            <a:endParaRPr lang="en-US" dirty="0"/>
          </a:p>
        </p:txBody>
      </p:sp>
    </p:spTree>
    <p:extLst>
      <p:ext uri="{BB962C8B-B14F-4D97-AF65-F5344CB8AC3E}">
        <p14:creationId xmlns:p14="http://schemas.microsoft.com/office/powerpoint/2010/main" val="188164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58340" y="137478"/>
            <a:ext cx="8229600" cy="1143000"/>
          </a:xfrm>
        </p:spPr>
        <p:txBody>
          <a:bodyPr/>
          <a:lstStyle/>
          <a:p>
            <a:r>
              <a:rPr lang="en-US" dirty="0"/>
              <a:t>Power of Competition</a:t>
            </a:r>
          </a:p>
        </p:txBody>
      </p:sp>
      <p:sp>
        <p:nvSpPr>
          <p:cNvPr id="7" name="Content Placeholder 6"/>
          <p:cNvSpPr>
            <a:spLocks noGrp="1"/>
          </p:cNvSpPr>
          <p:nvPr>
            <p:ph idx="1"/>
          </p:nvPr>
        </p:nvSpPr>
        <p:spPr>
          <a:xfrm>
            <a:off x="609600" y="1295400"/>
            <a:ext cx="11125200" cy="5562600"/>
          </a:xfrm>
        </p:spPr>
        <p:txBody>
          <a:bodyPr>
            <a:normAutofit/>
          </a:bodyPr>
          <a:lstStyle/>
          <a:p>
            <a:r>
              <a:rPr lang="en-US" dirty="0"/>
              <a:t>We assume labor market is perfectly competitive</a:t>
            </a:r>
          </a:p>
          <a:p>
            <a:r>
              <a:rPr lang="en-US" dirty="0"/>
              <a:t>This implies that workers are paid their marginal product</a:t>
            </a:r>
          </a:p>
          <a:p>
            <a:pPr lvl="1"/>
            <a:r>
              <a:rPr lang="en-US" dirty="0"/>
              <a:t>Workers paid value of what they produce at the margin </a:t>
            </a:r>
            <a:br>
              <a:rPr lang="en-US" dirty="0"/>
            </a:br>
            <a:r>
              <a:rPr lang="en-US" dirty="0"/>
              <a:t>(value of what last worker produces)</a:t>
            </a:r>
          </a:p>
          <a:p>
            <a:r>
              <a:rPr lang="en-US" dirty="0"/>
              <a:t>Why aren’t they paid less? </a:t>
            </a:r>
            <a:br>
              <a:rPr lang="en-US" dirty="0"/>
            </a:br>
            <a:r>
              <a:rPr lang="en-US" dirty="0"/>
              <a:t>(Why don’t firms exploit the workers?)</a:t>
            </a:r>
          </a:p>
          <a:p>
            <a:pPr lvl="1"/>
            <a:r>
              <a:rPr lang="en-US" dirty="0"/>
              <a:t>Each firm is held in check by competition with other firms in the labor market (if one pays less, another firm will find it profitable to hire away that firm’s workers)</a:t>
            </a:r>
          </a:p>
        </p:txBody>
      </p:sp>
      <p:sp>
        <p:nvSpPr>
          <p:cNvPr id="5" name="Slide Number Placeholder 4"/>
          <p:cNvSpPr>
            <a:spLocks noGrp="1"/>
          </p:cNvSpPr>
          <p:nvPr>
            <p:ph type="sldNum" sz="quarter" idx="12"/>
          </p:nvPr>
        </p:nvSpPr>
        <p:spPr/>
        <p:txBody>
          <a:bodyPr/>
          <a:lstStyle/>
          <a:p>
            <a:fld id="{BB3BE34B-9575-430D-9A41-469C30B8F0EA}" type="slidenum">
              <a:rPr lang="en-US" smtClean="0"/>
              <a:pPr/>
              <a:t>30</a:t>
            </a:fld>
            <a:endParaRPr lang="en-US"/>
          </a:p>
        </p:txBody>
      </p:sp>
    </p:spTree>
    <p:extLst>
      <p:ext uri="{BB962C8B-B14F-4D97-AF65-F5344CB8AC3E}">
        <p14:creationId xmlns:p14="http://schemas.microsoft.com/office/powerpoint/2010/main" val="428900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Competition</a:t>
            </a:r>
          </a:p>
        </p:txBody>
      </p:sp>
      <p:sp>
        <p:nvSpPr>
          <p:cNvPr id="3" name="Content Placeholder 2"/>
          <p:cNvSpPr>
            <a:spLocks noGrp="1"/>
          </p:cNvSpPr>
          <p:nvPr>
            <p:ph idx="1"/>
          </p:nvPr>
        </p:nvSpPr>
        <p:spPr>
          <a:xfrm>
            <a:off x="609600" y="1600200"/>
            <a:ext cx="11049000" cy="5105400"/>
          </a:xfrm>
        </p:spPr>
        <p:txBody>
          <a:bodyPr>
            <a:normAutofit/>
          </a:bodyPr>
          <a:lstStyle/>
          <a:p>
            <a:r>
              <a:rPr lang="en-US" dirty="0"/>
              <a:t>But perhaps perfect competition is not a realistic assumption</a:t>
            </a:r>
          </a:p>
          <a:p>
            <a:r>
              <a:rPr lang="en-US" dirty="0"/>
              <a:t>Perhaps we only make this assumption because it </a:t>
            </a:r>
            <a:br>
              <a:rPr lang="en-US" dirty="0"/>
            </a:br>
            <a:r>
              <a:rPr lang="en-US" dirty="0"/>
              <a:t>simplifies the math</a:t>
            </a:r>
          </a:p>
          <a:p>
            <a:r>
              <a:rPr lang="en-US" dirty="0"/>
              <a:t>And then we forget that we make it</a:t>
            </a:r>
          </a:p>
          <a:p>
            <a:r>
              <a:rPr lang="en-US" dirty="0"/>
              <a:t>And we start to think markets are efficient in the real world</a:t>
            </a:r>
          </a:p>
          <a:p>
            <a:r>
              <a:rPr lang="en-US" dirty="0"/>
              <a:t>And we might even forget about the very possibility that markets might not be competitive</a:t>
            </a:r>
          </a:p>
          <a:p>
            <a:r>
              <a:rPr lang="en-US" dirty="0"/>
              <a:t> Daniel Kahneman called this “theory-induced blindness”</a:t>
            </a:r>
          </a:p>
        </p:txBody>
      </p:sp>
      <p:sp>
        <p:nvSpPr>
          <p:cNvPr id="4" name="Slide Number Placeholder 3"/>
          <p:cNvSpPr>
            <a:spLocks noGrp="1"/>
          </p:cNvSpPr>
          <p:nvPr>
            <p:ph type="sldNum" sz="quarter" idx="12"/>
          </p:nvPr>
        </p:nvSpPr>
        <p:spPr/>
        <p:txBody>
          <a:bodyPr/>
          <a:lstStyle/>
          <a:p>
            <a:fld id="{BB3BE34B-9575-430D-9A41-469C30B8F0EA}" type="slidenum">
              <a:rPr lang="en-US" smtClean="0"/>
              <a:pPr/>
              <a:t>31</a:t>
            </a:fld>
            <a:endParaRPr lang="en-US"/>
          </a:p>
        </p:txBody>
      </p:sp>
    </p:spTree>
    <p:extLst>
      <p:ext uri="{BB962C8B-B14F-4D97-AF65-F5344CB8AC3E}">
        <p14:creationId xmlns:p14="http://schemas.microsoft.com/office/powerpoint/2010/main" val="27988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5EB-143E-9591-25BD-FBBC7575973B}"/>
              </a:ext>
            </a:extLst>
          </p:cNvPr>
          <p:cNvSpPr>
            <a:spLocks noGrp="1"/>
          </p:cNvSpPr>
          <p:nvPr>
            <p:ph type="title"/>
          </p:nvPr>
        </p:nvSpPr>
        <p:spPr/>
        <p:txBody>
          <a:bodyPr/>
          <a:lstStyle/>
          <a:p>
            <a:r>
              <a:rPr lang="en-US" dirty="0"/>
              <a:t>Completing the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7246DC-033C-F90D-2616-127F13B8CA39}"/>
                  </a:ext>
                </a:extLst>
              </p:cNvPr>
              <p:cNvSpPr>
                <a:spLocks noGrp="1"/>
              </p:cNvSpPr>
              <p:nvPr>
                <p:ph idx="1"/>
              </p:nvPr>
            </p:nvSpPr>
            <p:spPr/>
            <p:txBody>
              <a:bodyPr/>
              <a:lstStyle/>
              <a:p>
                <a:r>
                  <a:rPr lang="en-US" dirty="0"/>
                  <a:t>We need demand and supply curves for the capital and labor markets + one more equation</a:t>
                </a:r>
              </a:p>
              <a:p>
                <a:r>
                  <a:rPr lang="en-US" dirty="0"/>
                  <a:t>We have labor and capital demand</a:t>
                </a:r>
              </a:p>
              <a:p>
                <a:r>
                  <a:rPr lang="en-US" dirty="0"/>
                  <a:t>What about labor and capital supply?</a:t>
                </a:r>
              </a:p>
              <a:p>
                <a:pPr>
                  <a:spcAft>
                    <a:spcPts val="1200"/>
                  </a:spcAft>
                </a:pPr>
                <a:r>
                  <a:rPr lang="en-US" dirty="0"/>
                  <a:t>Simplifying assumption: labor and capital supplied inelastically</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m:oMathPara>
                </a14:m>
                <a:endParaRPr lang="en-US" b="0"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US" dirty="0"/>
              </a:p>
            </p:txBody>
          </p:sp>
        </mc:Choice>
        <mc:Fallback xmlns="">
          <p:sp>
            <p:nvSpPr>
              <p:cNvPr id="3" name="Content Placeholder 2">
                <a:extLst>
                  <a:ext uri="{FF2B5EF4-FFF2-40B4-BE49-F238E27FC236}">
                    <a16:creationId xmlns:a16="http://schemas.microsoft.com/office/drawing/2014/main" id="{017246DC-033C-F90D-2616-127F13B8CA39}"/>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2112B3-4BC4-645A-223C-A167666461B6}"/>
              </a:ext>
            </a:extLst>
          </p:cNvPr>
          <p:cNvSpPr>
            <a:spLocks noGrp="1"/>
          </p:cNvSpPr>
          <p:nvPr>
            <p:ph type="sldNum" sz="quarter" idx="12"/>
          </p:nvPr>
        </p:nvSpPr>
        <p:spPr/>
        <p:txBody>
          <a:bodyPr/>
          <a:lstStyle/>
          <a:p>
            <a:fld id="{BB3BE34B-9575-430D-9A41-469C30B8F0EA}" type="slidenum">
              <a:rPr lang="en-US" smtClean="0"/>
              <a:pPr/>
              <a:t>32</a:t>
            </a:fld>
            <a:endParaRPr lang="en-US"/>
          </a:p>
        </p:txBody>
      </p:sp>
    </p:spTree>
    <p:extLst>
      <p:ext uri="{BB962C8B-B14F-4D97-AF65-F5344CB8AC3E}">
        <p14:creationId xmlns:p14="http://schemas.microsoft.com/office/powerpoint/2010/main" val="536204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5976-75E1-9F88-DADB-1BA986F4A1C9}"/>
              </a:ext>
            </a:extLst>
          </p:cNvPr>
          <p:cNvSpPr>
            <a:spLocks noGrp="1"/>
          </p:cNvSpPr>
          <p:nvPr>
            <p:ph type="title"/>
          </p:nvPr>
        </p:nvSpPr>
        <p:spPr/>
        <p:txBody>
          <a:bodyPr/>
          <a:lstStyle/>
          <a:p>
            <a:r>
              <a:rPr lang="en-US" dirty="0"/>
              <a:t>Completing the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B3F8F-ED7D-3027-F052-41BECDE87351}"/>
                  </a:ext>
                </a:extLst>
              </p:cNvPr>
              <p:cNvSpPr>
                <a:spLocks noGrp="1"/>
              </p:cNvSpPr>
              <p:nvPr>
                <p:ph idx="1"/>
              </p:nvPr>
            </p:nvSpPr>
            <p:spPr/>
            <p:txBody>
              <a:bodyPr/>
              <a:lstStyle/>
              <a:p>
                <a:r>
                  <a:rPr lang="en-US" dirty="0"/>
                  <a:t>Last equation: Something that gives output as a function of other variables</a:t>
                </a:r>
              </a:p>
              <a:p>
                <a:pPr>
                  <a:spcAft>
                    <a:spcPts val="1200"/>
                  </a:spcAft>
                </a:pPr>
                <a:r>
                  <a:rPr lang="en-US" dirty="0"/>
                  <a:t>We can use production function:</a:t>
                </a:r>
              </a:p>
              <a:p>
                <a:pPr marL="0" indent="0" algn="ctr">
                  <a:spcBef>
                    <a:spcPts val="1200"/>
                  </a:spcBef>
                  <a:buNone/>
                </a:pPr>
                <a14:m>
                  <m:oMathPara xmlns:m="http://schemas.openxmlformats.org/officeDocument/2006/math">
                    <m:oMathParaPr>
                      <m:jc m:val="centerGroup"/>
                    </m:oMathParaPr>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p:txBody>
          </p:sp>
        </mc:Choice>
        <mc:Fallback xmlns="">
          <p:sp>
            <p:nvSpPr>
              <p:cNvPr id="3" name="Content Placeholder 2">
                <a:extLst>
                  <a:ext uri="{FF2B5EF4-FFF2-40B4-BE49-F238E27FC236}">
                    <a16:creationId xmlns:a16="http://schemas.microsoft.com/office/drawing/2014/main" id="{29CB3F8F-ED7D-3027-F052-41BECDE87351}"/>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5E8DA0-B336-4D82-96E0-441118573D63}"/>
              </a:ext>
            </a:extLst>
          </p:cNvPr>
          <p:cNvSpPr>
            <a:spLocks noGrp="1"/>
          </p:cNvSpPr>
          <p:nvPr>
            <p:ph type="sldNum" sz="quarter" idx="12"/>
          </p:nvPr>
        </p:nvSpPr>
        <p:spPr/>
        <p:txBody>
          <a:bodyPr/>
          <a:lstStyle/>
          <a:p>
            <a:fld id="{BB3BE34B-9575-430D-9A41-469C30B8F0EA}" type="slidenum">
              <a:rPr lang="en-US" smtClean="0"/>
              <a:pPr/>
              <a:t>33</a:t>
            </a:fld>
            <a:endParaRPr lang="en-US"/>
          </a:p>
        </p:txBody>
      </p:sp>
    </p:spTree>
    <p:extLst>
      <p:ext uri="{BB962C8B-B14F-4D97-AF65-F5344CB8AC3E}">
        <p14:creationId xmlns:p14="http://schemas.microsoft.com/office/powerpoint/2010/main" val="95552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6BE7-9053-3FE6-1DD3-A294988AA459}"/>
              </a:ext>
            </a:extLst>
          </p:cNvPr>
          <p:cNvSpPr>
            <a:spLocks noGrp="1"/>
          </p:cNvSpPr>
          <p:nvPr>
            <p:ph type="title"/>
          </p:nvPr>
        </p:nvSpPr>
        <p:spPr/>
        <p:txBody>
          <a:bodyPr/>
          <a:lstStyle/>
          <a:p>
            <a:r>
              <a:rPr lang="en-US" dirty="0"/>
              <a:t>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187A64-3D6E-6F5A-FC6F-D04382B772DF}"/>
                  </a:ext>
                </a:extLst>
              </p:cNvPr>
              <p:cNvSpPr>
                <a:spLocks noGrp="1"/>
              </p:cNvSpPr>
              <p:nvPr>
                <p:ph idx="1"/>
              </p:nvPr>
            </p:nvSpPr>
            <p:spPr/>
            <p:txBody>
              <a:bodyPr/>
              <a:lstStyle/>
              <a:p>
                <a:r>
                  <a:rPr lang="en-US" dirty="0"/>
                  <a:t>Five equations:</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𝑎</m:t>
                      </m:r>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m:t>
                      </m:r>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𝑤</m:t>
                      </m:r>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m:oMathPara>
                </a14:m>
                <a:endParaRPr lang="en-US" b="0"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a:p>
                <a:pPr>
                  <a:spcAft>
                    <a:spcPts val="1200"/>
                  </a:spcAft>
                </a:pPr>
                <a:r>
                  <a:rPr lang="en-US" dirty="0"/>
                  <a:t>Five endogenous variables: </a:t>
                </a:r>
                <a14:m>
                  <m:oMath xmlns:m="http://schemas.openxmlformats.org/officeDocument/2006/math">
                    <m:r>
                      <a:rPr lang="en-US" b="0" i="1" smtClean="0">
                        <a:latin typeface="Cambria Math" panose="02040503050406030204" pitchFamily="18" charset="0"/>
                      </a:rPr>
                      <m:t>𝐾</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rPr>
                      <m:t>𝑟</m:t>
                    </m:r>
                  </m:oMath>
                </a14:m>
                <a:r>
                  <a:rPr lang="en-US" dirty="0"/>
                  <a:t>, </a:t>
                </a:r>
                <a14:m>
                  <m:oMath xmlns:m="http://schemas.openxmlformats.org/officeDocument/2006/math">
                    <m:r>
                      <a:rPr lang="en-US" b="0" i="1" smtClean="0">
                        <a:latin typeface="Cambria Math" panose="02040503050406030204" pitchFamily="18" charset="0"/>
                      </a:rPr>
                      <m:t>𝑤</m:t>
                    </m:r>
                  </m:oMath>
                </a14:m>
                <a:r>
                  <a:rPr lang="en-US" dirty="0"/>
                  <a:t>, </a:t>
                </a:r>
                <a14:m>
                  <m:oMath xmlns:m="http://schemas.openxmlformats.org/officeDocument/2006/math">
                    <m:r>
                      <a:rPr lang="en-US" b="0" i="1" smtClean="0">
                        <a:latin typeface="Cambria Math" panose="02040503050406030204" pitchFamily="18" charset="0"/>
                      </a:rPr>
                      <m:t>𝑌</m:t>
                    </m:r>
                  </m:oMath>
                </a14:m>
                <a:endParaRPr lang="en-US" dirty="0"/>
              </a:p>
            </p:txBody>
          </p:sp>
        </mc:Choice>
        <mc:Fallback xmlns="">
          <p:sp>
            <p:nvSpPr>
              <p:cNvPr id="3" name="Content Placeholder 2">
                <a:extLst>
                  <a:ext uri="{FF2B5EF4-FFF2-40B4-BE49-F238E27FC236}">
                    <a16:creationId xmlns:a16="http://schemas.microsoft.com/office/drawing/2014/main" id="{BA187A64-3D6E-6F5A-FC6F-D04382B772DF}"/>
                  </a:ext>
                </a:extLst>
              </p:cNvPr>
              <p:cNvSpPr>
                <a:spLocks noGrp="1" noRot="1" noChangeAspect="1" noMove="1" noResize="1" noEditPoints="1" noAdjustHandles="1" noChangeArrowheads="1" noChangeShapeType="1" noTextEdit="1"/>
              </p:cNvSpPr>
              <p:nvPr>
                <p:ph idx="1"/>
              </p:nvPr>
            </p:nvSpPr>
            <p:spPr>
              <a:blipFill>
                <a:blip r:embed="rId2"/>
                <a:stretch>
                  <a:fillRect l="-1278" t="-1752" b="-9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BC73C4-BD68-E02B-82BF-554875A69569}"/>
              </a:ext>
            </a:extLst>
          </p:cNvPr>
          <p:cNvSpPr>
            <a:spLocks noGrp="1"/>
          </p:cNvSpPr>
          <p:nvPr>
            <p:ph type="sldNum" sz="quarter" idx="12"/>
          </p:nvPr>
        </p:nvSpPr>
        <p:spPr/>
        <p:txBody>
          <a:bodyPr/>
          <a:lstStyle/>
          <a:p>
            <a:fld id="{BB3BE34B-9575-430D-9A41-469C30B8F0EA}" type="slidenum">
              <a:rPr lang="en-US" smtClean="0"/>
              <a:pPr/>
              <a:t>34</a:t>
            </a:fld>
            <a:endParaRPr lang="en-US"/>
          </a:p>
        </p:txBody>
      </p:sp>
    </p:spTree>
    <p:extLst>
      <p:ext uri="{BB962C8B-B14F-4D97-AF65-F5344CB8AC3E}">
        <p14:creationId xmlns:p14="http://schemas.microsoft.com/office/powerpoint/2010/main" val="4189163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Equilibrium</a:t>
            </a:r>
          </a:p>
        </p:txBody>
      </p:sp>
      <p:sp>
        <p:nvSpPr>
          <p:cNvPr id="3" name="Content Placeholder 2"/>
          <p:cNvSpPr>
            <a:spLocks noGrp="1"/>
          </p:cNvSpPr>
          <p:nvPr>
            <p:ph idx="1"/>
          </p:nvPr>
        </p:nvSpPr>
        <p:spPr>
          <a:xfrm>
            <a:off x="609600" y="1600201"/>
            <a:ext cx="10972800" cy="4983161"/>
          </a:xfrm>
        </p:spPr>
        <p:txBody>
          <a:bodyPr>
            <a:normAutofit lnSpcReduction="10000"/>
          </a:bodyPr>
          <a:lstStyle/>
          <a:p>
            <a:r>
              <a:rPr lang="en-US" dirty="0"/>
              <a:t>In economics, the solution to a model is called an </a:t>
            </a:r>
            <a:r>
              <a:rPr lang="en-US" dirty="0">
                <a:solidFill>
                  <a:schemeClr val="accent2"/>
                </a:solidFill>
              </a:rPr>
              <a:t>equilibrium</a:t>
            </a:r>
          </a:p>
          <a:p>
            <a:pPr lvl="1"/>
            <a:r>
              <a:rPr lang="en-US" dirty="0"/>
              <a:t>What happens when things play out in the markets under consideration (“when markets clear”)</a:t>
            </a:r>
          </a:p>
          <a:p>
            <a:r>
              <a:rPr lang="en-US" dirty="0"/>
              <a:t>Model: System of five equations with five unknowns</a:t>
            </a:r>
          </a:p>
          <a:p>
            <a:r>
              <a:rPr lang="en-US" dirty="0"/>
              <a:t>“Solving” the model:</a:t>
            </a:r>
          </a:p>
          <a:p>
            <a:pPr lvl="1"/>
            <a:r>
              <a:rPr lang="en-US" dirty="0"/>
              <a:t>Solving for endogenous variables as functions </a:t>
            </a:r>
            <a:r>
              <a:rPr lang="en-US" dirty="0">
                <a:solidFill>
                  <a:srgbClr val="C00000"/>
                </a:solidFill>
              </a:rPr>
              <a:t>only</a:t>
            </a:r>
            <a:r>
              <a:rPr lang="en-US" dirty="0"/>
              <a:t> of exogenous variables and parameters </a:t>
            </a:r>
          </a:p>
          <a:p>
            <a:pPr lvl="1"/>
            <a:r>
              <a:rPr lang="en-US" dirty="0"/>
              <a:t>Rewriting the system with the endogenous variables on one side of the equations and </a:t>
            </a:r>
            <a:r>
              <a:rPr lang="en-US" dirty="0">
                <a:solidFill>
                  <a:schemeClr val="accent2"/>
                </a:solidFill>
              </a:rPr>
              <a:t>only</a:t>
            </a:r>
            <a:r>
              <a:rPr lang="en-US" dirty="0"/>
              <a:t> exogenous variables and parameters on the other side.</a:t>
            </a:r>
          </a:p>
        </p:txBody>
      </p:sp>
      <p:sp>
        <p:nvSpPr>
          <p:cNvPr id="4" name="Slide Number Placeholder 3"/>
          <p:cNvSpPr>
            <a:spLocks noGrp="1"/>
          </p:cNvSpPr>
          <p:nvPr>
            <p:ph type="sldNum" sz="quarter" idx="12"/>
          </p:nvPr>
        </p:nvSpPr>
        <p:spPr/>
        <p:txBody>
          <a:bodyPr/>
          <a:lstStyle/>
          <a:p>
            <a:fld id="{BB3BE34B-9575-430D-9A41-469C30B8F0EA}" type="slidenum">
              <a:rPr lang="en-US" smtClean="0"/>
              <a:pPr/>
              <a:t>35</a:t>
            </a:fld>
            <a:endParaRPr lang="en-US"/>
          </a:p>
        </p:txBody>
      </p:sp>
    </p:spTree>
    <p:extLst>
      <p:ext uri="{BB962C8B-B14F-4D97-AF65-F5344CB8AC3E}">
        <p14:creationId xmlns:p14="http://schemas.microsoft.com/office/powerpoint/2010/main" val="38150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2A7C-9F8E-EA7D-77B3-CAA0E0C1358C}"/>
              </a:ext>
            </a:extLst>
          </p:cNvPr>
          <p:cNvSpPr>
            <a:spLocks noGrp="1"/>
          </p:cNvSpPr>
          <p:nvPr>
            <p:ph type="title"/>
          </p:nvPr>
        </p:nvSpPr>
        <p:spPr/>
        <p:txBody>
          <a:bodyPr/>
          <a:lstStyle/>
          <a:p>
            <a:r>
              <a:rPr lang="en-US" dirty="0"/>
              <a:t>Equilibrium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37A990-205D-3BB4-EEAD-BCA784F0F777}"/>
                  </a:ext>
                </a:extLst>
              </p:cNvPr>
              <p:cNvSpPr>
                <a:spLocks noGrp="1"/>
              </p:cNvSpPr>
              <p:nvPr>
                <p:ph idx="1"/>
              </p:nvPr>
            </p:nvSpPr>
            <p:spPr/>
            <p:txBody>
              <a:bodyPr/>
              <a:lstStyle/>
              <a:p>
                <a:pPr>
                  <a:spcAft>
                    <a:spcPts val="1200"/>
                  </a:spcAft>
                </a:pPr>
                <a:r>
                  <a:rPr lang="en-US" dirty="0"/>
                  <a:t>“Trivial” solution in our case:</a:t>
                </a:r>
              </a:p>
              <a:p>
                <a:pPr marL="0" indent="0">
                  <a:spcAft>
                    <a:spcPts val="1200"/>
                  </a:spcAft>
                  <a:buNone/>
                </a:pPr>
                <a:r>
                  <a:rPr lang="en-US" b="0" dirty="0"/>
                  <a:t>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a14:m>
                <a:endParaRPr lang="en-US" b="0" i="1" dirty="0">
                  <a:latin typeface="Cambria Math" panose="02040503050406030204" pitchFamily="18" charset="0"/>
                </a:endParaRPr>
              </a:p>
              <a:p>
                <a:pPr marL="0" indent="0">
                  <a:spcAft>
                    <a:spcPts val="1200"/>
                  </a:spcAft>
                  <a:buNone/>
                </a:pPr>
                <a:r>
                  <a:rPr lang="en-US" b="0" dirty="0"/>
                  <a:t>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a14:m>
                <a:endParaRPr lang="en-US" dirty="0"/>
              </a:p>
              <a:p>
                <a:pPr marL="0" indent="0">
                  <a:spcAft>
                    <a:spcPts val="1200"/>
                  </a:spcAft>
                  <a:buNone/>
                </a:pPr>
                <a:r>
                  <a:rPr lang="en-US" dirty="0"/>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a14:m>
                <a:endParaRPr lang="en-US" dirty="0"/>
              </a:p>
              <a:p>
                <a:pPr marL="0" indent="0">
                  <a:spcAft>
                    <a:spcPts val="1200"/>
                  </a:spcAft>
                  <a:buNone/>
                </a:pPr>
                <a:r>
                  <a:rPr lang="en-US" dirty="0"/>
                  <a:t>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𝐾</m:t>
                            </m:r>
                          </m:e>
                        </m:acc>
                      </m:e>
                      <m:sup>
                        <m:r>
                          <a:rPr lang="en-US" i="1">
                            <a:latin typeface="Cambria Math" panose="02040503050406030204" pitchFamily="18" charset="0"/>
                          </a:rPr>
                          <m:t>𝑎</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r>
                          <a:rPr lang="en-US" i="1">
                            <a:latin typeface="Cambria Math" panose="02040503050406030204" pitchFamily="18" charset="0"/>
                          </a:rPr>
                          <m:t>𝑎</m:t>
                        </m:r>
                      </m:sup>
                    </m:sSup>
                  </m:oMath>
                </a14:m>
                <a:endParaRPr lang="en-US" dirty="0"/>
              </a:p>
              <a:p>
                <a:pPr marL="0" indent="0">
                  <a:spcAft>
                    <a:spcPts val="1200"/>
                  </a:spcAft>
                  <a:buNone/>
                </a:pPr>
                <a:r>
                  <a:rPr lang="en-US" dirty="0"/>
                  <a:t>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𝐾</m:t>
                            </m:r>
                          </m:e>
                        </m:acc>
                      </m:e>
                      <m:sup>
                        <m:r>
                          <a:rPr lang="en-US" i="1">
                            <a:latin typeface="Cambria Math" panose="02040503050406030204" pitchFamily="18" charset="0"/>
                          </a:rPr>
                          <m:t>𝑎</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𝑎</m:t>
                        </m:r>
                      </m:sup>
                    </m:sSup>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B37A990-205D-3BB4-EEAD-BCA784F0F777}"/>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547175-E024-1025-A555-96DA9169B5C4}"/>
              </a:ext>
            </a:extLst>
          </p:cNvPr>
          <p:cNvSpPr>
            <a:spLocks noGrp="1"/>
          </p:cNvSpPr>
          <p:nvPr>
            <p:ph type="sldNum" sz="quarter" idx="12"/>
          </p:nvPr>
        </p:nvSpPr>
        <p:spPr/>
        <p:txBody>
          <a:bodyPr/>
          <a:lstStyle/>
          <a:p>
            <a:fld id="{BB3BE34B-9575-430D-9A41-469C30B8F0EA}" type="slidenum">
              <a:rPr lang="en-US" smtClean="0"/>
              <a:pPr/>
              <a:t>36</a:t>
            </a:fld>
            <a:endParaRPr lang="en-US"/>
          </a:p>
        </p:txBody>
      </p:sp>
    </p:spTree>
    <p:extLst>
      <p:ext uri="{BB962C8B-B14F-4D97-AF65-F5344CB8AC3E}">
        <p14:creationId xmlns:p14="http://schemas.microsoft.com/office/powerpoint/2010/main" val="108519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362B-429B-6F70-C79C-05C73DEDA3FD}"/>
              </a:ext>
            </a:extLst>
          </p:cNvPr>
          <p:cNvSpPr>
            <a:spLocks noGrp="1"/>
          </p:cNvSpPr>
          <p:nvPr>
            <p:ph type="title"/>
          </p:nvPr>
        </p:nvSpPr>
        <p:spPr/>
        <p:txBody>
          <a:bodyPr/>
          <a:lstStyle/>
          <a:p>
            <a:r>
              <a:rPr lang="is-IS" dirty="0"/>
              <a:t>Factor Shares</a:t>
            </a:r>
            <a:endParaRPr lang="en-US" dirty="0"/>
          </a:p>
        </p:txBody>
      </p:sp>
      <p:sp>
        <p:nvSpPr>
          <p:cNvPr id="3" name="Content Placeholder 2">
            <a:extLst>
              <a:ext uri="{FF2B5EF4-FFF2-40B4-BE49-F238E27FC236}">
                <a16:creationId xmlns:a16="http://schemas.microsoft.com/office/drawing/2014/main" id="{2D1F44DC-E96C-DD4C-97B2-ED1B4680F240}"/>
              </a:ext>
            </a:extLst>
          </p:cNvPr>
          <p:cNvSpPr>
            <a:spLocks noGrp="1"/>
          </p:cNvSpPr>
          <p:nvPr>
            <p:ph sz="half" idx="1"/>
          </p:nvPr>
        </p:nvSpPr>
        <p:spPr/>
        <p:txBody>
          <a:bodyPr>
            <a:normAutofit lnSpcReduction="10000"/>
          </a:bodyPr>
          <a:lstStyle/>
          <a:p>
            <a:r>
              <a:rPr lang="is-IS" dirty="0"/>
              <a:t>Revenue firms receive is paid </a:t>
            </a:r>
            <a:br>
              <a:rPr lang="is-IS" dirty="0"/>
            </a:br>
            <a:r>
              <a:rPr lang="is-IS" dirty="0"/>
              <a:t>out as:</a:t>
            </a:r>
          </a:p>
          <a:p>
            <a:pPr marL="914400" lvl="1" indent="-514350">
              <a:buFont typeface="+mj-lt"/>
              <a:buAutoNum type="arabicPeriod"/>
            </a:pPr>
            <a:r>
              <a:rPr lang="is-IS" dirty="0"/>
              <a:t>Wages to workers</a:t>
            </a:r>
          </a:p>
          <a:p>
            <a:pPr marL="914400" lvl="1" indent="-514350">
              <a:buFont typeface="+mj-lt"/>
              <a:buAutoNum type="arabicPeriod"/>
            </a:pPr>
            <a:r>
              <a:rPr lang="is-IS" dirty="0"/>
              <a:t>Returns to capital</a:t>
            </a:r>
          </a:p>
          <a:p>
            <a:pPr marL="914400" lvl="1" indent="-514350">
              <a:buFont typeface="+mj-lt"/>
              <a:buAutoNum type="arabicPeriod"/>
            </a:pPr>
            <a:r>
              <a:rPr lang="is-IS" dirty="0"/>
              <a:t>Pure profits</a:t>
            </a:r>
          </a:p>
          <a:p>
            <a:pPr marL="514350" indent="-514350"/>
            <a:endParaRPr lang="is-IS" dirty="0"/>
          </a:p>
          <a:p>
            <a:pPr marL="514350" indent="-514350"/>
            <a:r>
              <a:rPr lang="is-IS" dirty="0"/>
              <a:t>Accounting measures divide revenue up somewhat differently</a:t>
            </a:r>
          </a:p>
          <a:p>
            <a:pPr marL="514350" indent="-514350"/>
            <a:endParaRPr lang="en-US" dirty="0"/>
          </a:p>
        </p:txBody>
      </p:sp>
      <p:sp>
        <p:nvSpPr>
          <p:cNvPr id="5" name="Content Placeholder 4">
            <a:extLst>
              <a:ext uri="{FF2B5EF4-FFF2-40B4-BE49-F238E27FC236}">
                <a16:creationId xmlns:a16="http://schemas.microsoft.com/office/drawing/2014/main" id="{5E7651EF-8DC8-7195-2F44-98BB22FA85DD}"/>
              </a:ext>
            </a:extLst>
          </p:cNvPr>
          <p:cNvSpPr>
            <a:spLocks noGrp="1"/>
          </p:cNvSpPr>
          <p:nvPr>
            <p:ph sz="half" idx="2"/>
          </p:nvPr>
        </p:nvSpPr>
        <p:spPr>
          <a:xfrm>
            <a:off x="6197600" y="1600201"/>
            <a:ext cx="5384800" cy="5121275"/>
          </a:xfrm>
        </p:spPr>
        <p:txBody>
          <a:bodyPr>
            <a:normAutofit lnSpcReduction="10000"/>
          </a:bodyPr>
          <a:lstStyle/>
          <a:p>
            <a:r>
              <a:rPr lang="is-IS" dirty="0"/>
              <a:t>Firms raise funds through</a:t>
            </a:r>
            <a:r>
              <a:rPr lang="en-US" dirty="0"/>
              <a:t>:</a:t>
            </a:r>
          </a:p>
          <a:p>
            <a:pPr lvl="1"/>
            <a:r>
              <a:rPr lang="en-US" dirty="0"/>
              <a:t>Debt</a:t>
            </a:r>
          </a:p>
          <a:p>
            <a:pPr lvl="1"/>
            <a:r>
              <a:rPr lang="en-US" dirty="0"/>
              <a:t>Equity</a:t>
            </a:r>
          </a:p>
          <a:p>
            <a:r>
              <a:rPr lang="en-US" dirty="0"/>
              <a:t>Accounting measures view:</a:t>
            </a:r>
          </a:p>
          <a:p>
            <a:pPr lvl="1"/>
            <a:r>
              <a:rPr lang="en-US" dirty="0"/>
              <a:t>interest payments as a cost</a:t>
            </a:r>
          </a:p>
          <a:p>
            <a:pPr lvl="1"/>
            <a:r>
              <a:rPr lang="en-US" dirty="0"/>
              <a:t>Returns to equity as a part of profits</a:t>
            </a:r>
          </a:p>
          <a:p>
            <a:r>
              <a:rPr lang="en-US" dirty="0"/>
              <a:t>Economics:</a:t>
            </a:r>
          </a:p>
          <a:p>
            <a:pPr lvl="1"/>
            <a:r>
              <a:rPr lang="en-US" dirty="0"/>
              <a:t>Interest payments on debt a part of returns to capital</a:t>
            </a:r>
          </a:p>
          <a:p>
            <a:pPr lvl="1"/>
            <a:r>
              <a:rPr lang="en-US" dirty="0"/>
              <a:t>Competitive return on equity part of return to capital</a:t>
            </a:r>
            <a:endParaRPr lang="is-IS" dirty="0"/>
          </a:p>
          <a:p>
            <a:endParaRPr lang="en-US" dirty="0"/>
          </a:p>
        </p:txBody>
      </p:sp>
      <p:sp>
        <p:nvSpPr>
          <p:cNvPr id="4" name="Slide Number Placeholder 3">
            <a:extLst>
              <a:ext uri="{FF2B5EF4-FFF2-40B4-BE49-F238E27FC236}">
                <a16:creationId xmlns:a16="http://schemas.microsoft.com/office/drawing/2014/main" id="{511B9342-6187-FC94-27E6-69E7E6778C02}"/>
              </a:ext>
            </a:extLst>
          </p:cNvPr>
          <p:cNvSpPr>
            <a:spLocks noGrp="1"/>
          </p:cNvSpPr>
          <p:nvPr>
            <p:ph type="sldNum" sz="quarter" idx="12"/>
          </p:nvPr>
        </p:nvSpPr>
        <p:spPr/>
        <p:txBody>
          <a:bodyPr/>
          <a:lstStyle/>
          <a:p>
            <a:fld id="{BB3BE34B-9575-430D-9A41-469C30B8F0EA}" type="slidenum">
              <a:rPr lang="en-US" smtClean="0"/>
              <a:pPr/>
              <a:t>37</a:t>
            </a:fld>
            <a:endParaRPr lang="en-US"/>
          </a:p>
        </p:txBody>
      </p:sp>
    </p:spTree>
    <p:extLst>
      <p:ext uri="{BB962C8B-B14F-4D97-AF65-F5344CB8AC3E}">
        <p14:creationId xmlns:p14="http://schemas.microsoft.com/office/powerpoint/2010/main" val="3593142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0EE0E2-ECF4-FD1B-4DAF-2CDAA36CD14B}"/>
              </a:ext>
            </a:extLst>
          </p:cNvPr>
          <p:cNvSpPr>
            <a:spLocks noGrp="1"/>
          </p:cNvSpPr>
          <p:nvPr>
            <p:ph type="title"/>
          </p:nvPr>
        </p:nvSpPr>
        <p:spPr/>
        <p:txBody>
          <a:bodyPr/>
          <a:lstStyle/>
          <a:p>
            <a:r>
              <a:rPr lang="en-US" dirty="0"/>
              <a:t>Labor Share in Our Model</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A5887D8-D1C7-A097-DF7C-B2EF9C980ED4}"/>
                  </a:ext>
                </a:extLst>
              </p:cNvPr>
              <p:cNvSpPr>
                <a:spLocks noGrp="1"/>
              </p:cNvSpPr>
              <p:nvPr>
                <p:ph idx="1"/>
              </p:nvPr>
            </p:nvSpPr>
            <p:spPr/>
            <p:txBody>
              <a:bodyPr>
                <a:normAutofit/>
              </a:bodyPr>
              <a:lstStyle/>
              <a:p>
                <a:pPr>
                  <a:spcBef>
                    <a:spcPts val="1200"/>
                  </a:spcBef>
                </a:pPr>
                <a:r>
                  <a:rPr lang="en-US" dirty="0"/>
                  <a:t>Labor compensation is </a:t>
                </a:r>
                <a14:m>
                  <m:oMath xmlns:m="http://schemas.openxmlformats.org/officeDocument/2006/math">
                    <m:r>
                      <a:rPr lang="en-US" b="0" i="1" smtClean="0">
                        <a:latin typeface="Cambria Math" panose="02040503050406030204" pitchFamily="18" charset="0"/>
                      </a:rPr>
                      <m:t>𝑤𝐿</m:t>
                    </m:r>
                  </m:oMath>
                </a14:m>
                <a:r>
                  <a:rPr lang="en-US" dirty="0"/>
                  <a:t>. Labor share is </a:t>
                </a:r>
                <a14:m>
                  <m:oMath xmlns:m="http://schemas.openxmlformats.org/officeDocument/2006/math">
                    <m:r>
                      <a:rPr lang="en-US" b="0" i="1" smtClean="0">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a:t>
                </a:r>
              </a:p>
              <a:p>
                <a:pPr>
                  <a:spcBef>
                    <a:spcPts val="1200"/>
                  </a:spcBef>
                </a:pPr>
                <a:r>
                  <a:rPr lang="en-US" dirty="0"/>
                  <a:t>From labor demand curve we have</a:t>
                </a:r>
              </a:p>
              <a:p>
                <a:pPr marL="0" indent="0" algn="ctr">
                  <a:spcBef>
                    <a:spcPts val="12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f>
                        <m:fPr>
                          <m:ctrlPr>
                            <a:rPr lang="en-US"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𝐿</m:t>
                          </m:r>
                        </m:den>
                      </m:f>
                    </m:oMath>
                  </m:oMathPara>
                </a14:m>
                <a:endParaRPr lang="en-US" dirty="0"/>
              </a:p>
              <a:p>
                <a:pPr>
                  <a:spcBef>
                    <a:spcPts val="1200"/>
                  </a:spcBef>
                </a:pPr>
                <a:r>
                  <a:rPr lang="en-US" dirty="0"/>
                  <a:t>Multiplying through by </a:t>
                </a:r>
                <a14:m>
                  <m:oMath xmlns:m="http://schemas.openxmlformats.org/officeDocument/2006/math">
                    <m:r>
                      <a:rPr lang="en-US" b="0" i="1" smtClean="0">
                        <a:latin typeface="Cambria Math" panose="02040503050406030204" pitchFamily="18" charset="0"/>
                      </a:rPr>
                      <m:t>𝐿</m:t>
                    </m:r>
                  </m:oMath>
                </a14:m>
                <a:r>
                  <a:rPr lang="en-US" dirty="0"/>
                  <a:t> yield</a:t>
                </a:r>
              </a:p>
              <a:p>
                <a:pPr marL="0" indent="0" algn="ctr">
                  <a:spcBef>
                    <a:spcPts val="12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𝑤𝐿</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b="0" i="1" smtClean="0">
                          <a:latin typeface="Cambria Math" panose="02040503050406030204" pitchFamily="18" charset="0"/>
                        </a:rPr>
                        <m:t>𝑌</m:t>
                      </m:r>
                    </m:oMath>
                  </m:oMathPara>
                </a14:m>
                <a:endParaRPr lang="en-US" dirty="0"/>
              </a:p>
              <a:p>
                <a:pPr>
                  <a:spcBef>
                    <a:spcPts val="1200"/>
                  </a:spcBef>
                </a:pPr>
                <a:r>
                  <a:rPr lang="en-US" dirty="0"/>
                  <a:t>Labor share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oMath>
                </a14:m>
                <a:endParaRPr lang="en-US" dirty="0"/>
              </a:p>
            </p:txBody>
          </p:sp>
        </mc:Choice>
        <mc:Fallback xmlns="">
          <p:sp>
            <p:nvSpPr>
              <p:cNvPr id="7" name="Content Placeholder 6">
                <a:extLst>
                  <a:ext uri="{FF2B5EF4-FFF2-40B4-BE49-F238E27FC236}">
                    <a16:creationId xmlns:a16="http://schemas.microsoft.com/office/drawing/2014/main" id="{FA5887D8-D1C7-A097-DF7C-B2EF9C980ED4}"/>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A533BA3-1E7A-C270-343E-8775105F1516}"/>
              </a:ext>
            </a:extLst>
          </p:cNvPr>
          <p:cNvSpPr>
            <a:spLocks noGrp="1"/>
          </p:cNvSpPr>
          <p:nvPr>
            <p:ph type="sldNum" sz="quarter" idx="12"/>
          </p:nvPr>
        </p:nvSpPr>
        <p:spPr/>
        <p:txBody>
          <a:bodyPr/>
          <a:lstStyle/>
          <a:p>
            <a:fld id="{BB3BE34B-9575-430D-9A41-469C30B8F0EA}" type="slidenum">
              <a:rPr lang="en-US" smtClean="0"/>
              <a:pPr/>
              <a:t>38</a:t>
            </a:fld>
            <a:endParaRPr lang="en-US"/>
          </a:p>
        </p:txBody>
      </p:sp>
    </p:spTree>
    <p:extLst>
      <p:ext uri="{BB962C8B-B14F-4D97-AF65-F5344CB8AC3E}">
        <p14:creationId xmlns:p14="http://schemas.microsoft.com/office/powerpoint/2010/main" val="262161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77AD-360B-BCF9-EF7C-0D2D1A4E0250}"/>
              </a:ext>
            </a:extLst>
          </p:cNvPr>
          <p:cNvSpPr>
            <a:spLocks noGrp="1"/>
          </p:cNvSpPr>
          <p:nvPr>
            <p:ph type="title"/>
          </p:nvPr>
        </p:nvSpPr>
        <p:spPr/>
        <p:txBody>
          <a:bodyPr/>
          <a:lstStyle/>
          <a:p>
            <a:r>
              <a:rPr lang="en-US" dirty="0"/>
              <a:t>Capital Share in Our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11A87B-AC7D-6347-D2D1-3EC11EB3CACC}"/>
                  </a:ext>
                </a:extLst>
              </p:cNvPr>
              <p:cNvSpPr>
                <a:spLocks noGrp="1"/>
              </p:cNvSpPr>
              <p:nvPr>
                <p:ph idx="1"/>
              </p:nvPr>
            </p:nvSpPr>
            <p:spPr/>
            <p:txBody>
              <a:bodyPr/>
              <a:lstStyle/>
              <a:p>
                <a:r>
                  <a:rPr lang="en-US" dirty="0"/>
                  <a:t>Capital compensation is </a:t>
                </a:r>
                <a14:m>
                  <m:oMath xmlns:m="http://schemas.openxmlformats.org/officeDocument/2006/math">
                    <m:r>
                      <a:rPr lang="en-US" b="0" i="1" smtClean="0">
                        <a:latin typeface="Cambria Math" panose="02040503050406030204" pitchFamily="18" charset="0"/>
                      </a:rPr>
                      <m:t>𝑟𝐾</m:t>
                    </m:r>
                  </m:oMath>
                </a14:m>
                <a:r>
                  <a:rPr lang="en-US" dirty="0"/>
                  <a:t>. Capital share is </a:t>
                </a:r>
                <a14:m>
                  <m:oMath xmlns:m="http://schemas.openxmlformats.org/officeDocument/2006/math">
                    <m:r>
                      <a:rPr lang="is-I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a:t>
                </a:r>
              </a:p>
              <a:p>
                <a:r>
                  <a:rPr lang="en-US" dirty="0"/>
                  <a:t>From the capital demand curve we have</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i="1">
                          <a:latin typeface="Cambria Math" panose="02040503050406030204" pitchFamily="18" charset="0"/>
                        </a:rPr>
                        <m:t>𝑎𝐴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b="0" i="1" smtClean="0">
                          <a:latin typeface="Cambria Math" panose="02040503050406030204" pitchFamily="18" charset="0"/>
                        </a:rPr>
                        <m:t>𝑎</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𝐾</m:t>
                          </m:r>
                        </m:den>
                      </m:f>
                    </m:oMath>
                  </m:oMathPara>
                </a14:m>
                <a:endParaRPr lang="en-US" dirty="0"/>
              </a:p>
              <a:p>
                <a:r>
                  <a:rPr lang="en-US" dirty="0"/>
                  <a:t>Multiplying through by </a:t>
                </a:r>
                <a14:m>
                  <m:oMath xmlns:m="http://schemas.openxmlformats.org/officeDocument/2006/math">
                    <m:r>
                      <a:rPr lang="en-US" b="0" i="1" smtClean="0">
                        <a:latin typeface="Cambria Math" panose="02040503050406030204" pitchFamily="18" charset="0"/>
                      </a:rPr>
                      <m:t>𝐾</m:t>
                    </m:r>
                  </m:oMath>
                </a14:m>
                <a:r>
                  <a:rPr lang="en-US" dirty="0"/>
                  <a:t> yields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𝑎𝑌</m:t>
                      </m:r>
                    </m:oMath>
                  </m:oMathPara>
                </a14:m>
                <a:endParaRPr lang="en-US" dirty="0"/>
              </a:p>
              <a:p>
                <a:r>
                  <a:rPr lang="en-US" dirty="0"/>
                  <a:t>Capital share is </a:t>
                </a:r>
                <a14:m>
                  <m:oMath xmlns:m="http://schemas.openxmlformats.org/officeDocument/2006/math">
                    <m:r>
                      <a:rPr lang="en-US" b="0" i="1" smtClean="0">
                        <a:latin typeface="Cambria Math" panose="02040503050406030204" pitchFamily="18" charset="0"/>
                      </a:rPr>
                      <m:t>𝑎</m:t>
                    </m:r>
                  </m:oMath>
                </a14:m>
                <a:endParaRPr lang="en-US" dirty="0"/>
              </a:p>
            </p:txBody>
          </p:sp>
        </mc:Choice>
        <mc:Fallback xmlns="">
          <p:sp>
            <p:nvSpPr>
              <p:cNvPr id="3" name="Content Placeholder 2">
                <a:extLst>
                  <a:ext uri="{FF2B5EF4-FFF2-40B4-BE49-F238E27FC236}">
                    <a16:creationId xmlns:a16="http://schemas.microsoft.com/office/drawing/2014/main" id="{E111A87B-AC7D-6347-D2D1-3EC11EB3CACC}"/>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7FFC7DD-0855-A7A7-1865-43915DD98C1F}"/>
              </a:ext>
            </a:extLst>
          </p:cNvPr>
          <p:cNvSpPr>
            <a:spLocks noGrp="1"/>
          </p:cNvSpPr>
          <p:nvPr>
            <p:ph type="sldNum" sz="quarter" idx="12"/>
          </p:nvPr>
        </p:nvSpPr>
        <p:spPr/>
        <p:txBody>
          <a:bodyPr/>
          <a:lstStyle/>
          <a:p>
            <a:fld id="{BB3BE34B-9575-430D-9A41-469C30B8F0EA}" type="slidenum">
              <a:rPr lang="en-US" smtClean="0"/>
              <a:pPr/>
              <a:t>39</a:t>
            </a:fld>
            <a:endParaRPr lang="en-US"/>
          </a:p>
        </p:txBody>
      </p:sp>
    </p:spTree>
    <p:extLst>
      <p:ext uri="{BB962C8B-B14F-4D97-AF65-F5344CB8AC3E}">
        <p14:creationId xmlns:p14="http://schemas.microsoft.com/office/powerpoint/2010/main" val="397373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E90-3126-EEE5-712F-BFD4605ECB58}"/>
              </a:ext>
            </a:extLst>
          </p:cNvPr>
          <p:cNvSpPr>
            <a:spLocks noGrp="1"/>
          </p:cNvSpPr>
          <p:nvPr>
            <p:ph type="title"/>
          </p:nvPr>
        </p:nvSpPr>
        <p:spPr/>
        <p:txBody>
          <a:bodyPr/>
          <a:lstStyle/>
          <a:p>
            <a:r>
              <a:rPr lang="en-US" dirty="0"/>
              <a:t>Components of a Model</a:t>
            </a:r>
          </a:p>
        </p:txBody>
      </p:sp>
      <p:sp>
        <p:nvSpPr>
          <p:cNvPr id="3" name="Content Placeholder 2">
            <a:extLst>
              <a:ext uri="{FF2B5EF4-FFF2-40B4-BE49-F238E27FC236}">
                <a16:creationId xmlns:a16="http://schemas.microsoft.com/office/drawing/2014/main" id="{1064F2F8-1F25-B254-4BC1-D7DB81B59296}"/>
              </a:ext>
            </a:extLst>
          </p:cNvPr>
          <p:cNvSpPr>
            <a:spLocks noGrp="1"/>
          </p:cNvSpPr>
          <p:nvPr>
            <p:ph idx="1"/>
          </p:nvPr>
        </p:nvSpPr>
        <p:spPr/>
        <p:txBody>
          <a:bodyPr/>
          <a:lstStyle/>
          <a:p>
            <a:pPr marL="514350" indent="-514350">
              <a:lnSpc>
                <a:spcPct val="150000"/>
              </a:lnSpc>
              <a:buFont typeface="+mj-lt"/>
              <a:buAutoNum type="arabicPeriod"/>
            </a:pPr>
            <a:endParaRPr lang="en-US" dirty="0"/>
          </a:p>
          <a:p>
            <a:pPr marL="514350" indent="-514350">
              <a:lnSpc>
                <a:spcPct val="150000"/>
              </a:lnSpc>
              <a:buFont typeface="+mj-lt"/>
              <a:buAutoNum type="arabicPeriod"/>
            </a:pPr>
            <a:r>
              <a:rPr lang="en-US" dirty="0"/>
              <a:t>Endogenous variables</a:t>
            </a:r>
          </a:p>
          <a:p>
            <a:pPr marL="514350" indent="-514350">
              <a:lnSpc>
                <a:spcPct val="150000"/>
              </a:lnSpc>
              <a:buFont typeface="+mj-lt"/>
              <a:buAutoNum type="arabicPeriod"/>
            </a:pPr>
            <a:r>
              <a:rPr lang="en-US" dirty="0"/>
              <a:t>Exogenous variables and parameters</a:t>
            </a:r>
          </a:p>
          <a:p>
            <a:pPr marL="514350" indent="-514350">
              <a:lnSpc>
                <a:spcPct val="150000"/>
              </a:lnSpc>
              <a:buFont typeface="+mj-lt"/>
              <a:buAutoNum type="arabicPeriod"/>
            </a:pPr>
            <a:r>
              <a:rPr lang="en-US" dirty="0"/>
              <a:t>Equations that relate these variable to each other</a:t>
            </a:r>
          </a:p>
        </p:txBody>
      </p:sp>
      <p:sp>
        <p:nvSpPr>
          <p:cNvPr id="4" name="Slide Number Placeholder 3">
            <a:extLst>
              <a:ext uri="{FF2B5EF4-FFF2-40B4-BE49-F238E27FC236}">
                <a16:creationId xmlns:a16="http://schemas.microsoft.com/office/drawing/2014/main" id="{265EC0E1-69BA-0AAE-2DD1-615E67653569}"/>
              </a:ext>
            </a:extLst>
          </p:cNvPr>
          <p:cNvSpPr>
            <a:spLocks noGrp="1"/>
          </p:cNvSpPr>
          <p:nvPr>
            <p:ph type="sldNum" sz="quarter" idx="12"/>
          </p:nvPr>
        </p:nvSpPr>
        <p:spPr/>
        <p:txBody>
          <a:bodyPr/>
          <a:lstStyle/>
          <a:p>
            <a:fld id="{BB3BE34B-9575-430D-9A41-469C30B8F0EA}" type="slidenum">
              <a:rPr lang="en-US" smtClean="0"/>
              <a:pPr/>
              <a:t>4</a:t>
            </a:fld>
            <a:endParaRPr lang="en-US"/>
          </a:p>
        </p:txBody>
      </p:sp>
    </p:spTree>
    <p:extLst>
      <p:ext uri="{BB962C8B-B14F-4D97-AF65-F5344CB8AC3E}">
        <p14:creationId xmlns:p14="http://schemas.microsoft.com/office/powerpoint/2010/main" val="55970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7F98-344D-F9B9-63CE-31F429A50403}"/>
              </a:ext>
            </a:extLst>
          </p:cNvPr>
          <p:cNvSpPr>
            <a:spLocks noGrp="1"/>
          </p:cNvSpPr>
          <p:nvPr>
            <p:ph type="title"/>
          </p:nvPr>
        </p:nvSpPr>
        <p:spPr>
          <a:xfrm>
            <a:off x="609600" y="167004"/>
            <a:ext cx="10972800" cy="1143000"/>
          </a:xfrm>
        </p:spPr>
        <p:txBody>
          <a:bodyPr/>
          <a:lstStyle/>
          <a:p>
            <a:r>
              <a:rPr lang="en-US" dirty="0"/>
              <a:t>Profit Share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982653-A8B8-908C-F96F-32B39DF981A2}"/>
                  </a:ext>
                </a:extLst>
              </p:cNvPr>
              <p:cNvSpPr>
                <a:spLocks noGrp="1"/>
              </p:cNvSpPr>
              <p:nvPr>
                <p:ph idx="1"/>
              </p:nvPr>
            </p:nvSpPr>
            <p:spPr>
              <a:xfrm>
                <a:off x="609600" y="1326357"/>
                <a:ext cx="10972800" cy="5257005"/>
              </a:xfrm>
            </p:spPr>
            <p:txBody>
              <a:bodyPr>
                <a:normAutofit/>
              </a:bodyPr>
              <a:lstStyle/>
              <a:p>
                <a:r>
                  <a:rPr lang="en-US" dirty="0"/>
                  <a:t>How much of firm revenue is left as profits?</a:t>
                </a:r>
              </a:p>
              <a:p>
                <a:r>
                  <a:rPr lang="en-US" dirty="0"/>
                  <a:t>None!</a:t>
                </a:r>
              </a:p>
              <a:p>
                <a:r>
                  <a:rPr lang="en-US" dirty="0"/>
                  <a:t>Why?</a:t>
                </a:r>
              </a:p>
              <a:p>
                <a:pPr lvl="1"/>
                <a:r>
                  <a:rPr lang="en-US" dirty="0"/>
                  <a:t>Factor markets are perfectly competitive</a:t>
                </a:r>
              </a:p>
              <a:p>
                <a:pPr lvl="1"/>
                <a:r>
                  <a:rPr lang="en-US" dirty="0"/>
                  <a:t>Production function is constant returns to scale</a:t>
                </a:r>
              </a:p>
              <a:p>
                <a:r>
                  <a:rPr lang="en-US" dirty="0"/>
                  <a:t>Euler’s theorem:</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𝐾</m:t>
                          </m:r>
                        </m:e>
                      </m:d>
                      <m:r>
                        <a:rPr lang="en-US" i="1">
                          <a:latin typeface="Cambria Math" panose="02040503050406030204" pitchFamily="18" charset="0"/>
                        </a:rPr>
                        <m:t>= </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𝐹</m:t>
                          </m:r>
                          <m:d>
                            <m:dPr>
                              <m:ctrlPr>
                                <a:rPr lang="is-IS" b="0" i="1" smtClean="0">
                                  <a:latin typeface="Cambria Math" panose="02040503050406030204" pitchFamily="18" charset="0"/>
                                  <a:ea typeface="Cambria Math" panose="02040503050406030204" pitchFamily="18" charset="0"/>
                                </a:rPr>
                              </m:ctrlPr>
                            </m:dPr>
                            <m:e>
                              <m:r>
                                <a:rPr lang="is-IS" b="0" i="1" smtClean="0">
                                  <a:latin typeface="Cambria Math" panose="02040503050406030204" pitchFamily="18" charset="0"/>
                                  <a:ea typeface="Cambria Math" panose="02040503050406030204" pitchFamily="18" charset="0"/>
                                </a:rPr>
                                <m:t>𝐿</m:t>
                              </m:r>
                              <m:r>
                                <a:rPr lang="is-IS" b="0" i="1" smtClean="0">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𝐾</m:t>
                              </m:r>
                            </m:e>
                          </m:d>
                        </m:num>
                        <m:den>
                          <m:r>
                            <a:rPr lang="en-US" i="1" smtClean="0">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𝐿</m:t>
                          </m:r>
                        </m:den>
                      </m:f>
                      <m:r>
                        <a:rPr lang="en-US" i="1">
                          <a:latin typeface="Cambria Math" panose="02040503050406030204" pitchFamily="18" charset="0"/>
                        </a:rPr>
                        <m:t>𝐿</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is-IS" i="1">
                              <a:latin typeface="Cambria Math" panose="02040503050406030204" pitchFamily="18" charset="0"/>
                              <a:ea typeface="Cambria Math" panose="02040503050406030204" pitchFamily="18" charset="0"/>
                            </a:rPr>
                            <m:t>𝐹</m:t>
                          </m:r>
                          <m:d>
                            <m:dPr>
                              <m:ctrlPr>
                                <a:rPr lang="is-IS" i="1">
                                  <a:latin typeface="Cambria Math" panose="02040503050406030204" pitchFamily="18" charset="0"/>
                                  <a:ea typeface="Cambria Math" panose="02040503050406030204" pitchFamily="18" charset="0"/>
                                </a:rPr>
                              </m:ctrlPr>
                            </m:dPr>
                            <m:e>
                              <m:r>
                                <a:rPr lang="is-IS" i="1">
                                  <a:latin typeface="Cambria Math" panose="02040503050406030204" pitchFamily="18" charset="0"/>
                                  <a:ea typeface="Cambria Math" panose="02040503050406030204" pitchFamily="18" charset="0"/>
                                </a:rPr>
                                <m:t>𝐿</m:t>
                              </m:r>
                              <m:r>
                                <a:rPr lang="is-IS" i="1">
                                  <a:latin typeface="Cambria Math" panose="02040503050406030204" pitchFamily="18" charset="0"/>
                                  <a:ea typeface="Cambria Math" panose="02040503050406030204" pitchFamily="18" charset="0"/>
                                </a:rPr>
                                <m:t>,</m:t>
                              </m:r>
                              <m:r>
                                <a:rPr lang="is-IS" i="1">
                                  <a:latin typeface="Cambria Math" panose="02040503050406030204" pitchFamily="18" charset="0"/>
                                  <a:ea typeface="Cambria Math" panose="02040503050406030204" pitchFamily="18" charset="0"/>
                                </a:rPr>
                                <m:t>𝐾</m:t>
                              </m:r>
                            </m:e>
                          </m:d>
                        </m:num>
                        <m:den>
                          <m:r>
                            <a:rPr lang="en-US" i="1">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𝐾</m:t>
                          </m:r>
                        </m:den>
                      </m:f>
                      <m:r>
                        <a:rPr lang="en-US" i="1">
                          <a:latin typeface="Cambria Math" panose="02040503050406030204" pitchFamily="18" charset="0"/>
                        </a:rPr>
                        <m:t>𝐾</m:t>
                      </m:r>
                    </m:oMath>
                  </m:oMathPara>
                </a14:m>
                <a:endParaRPr lang="en-US" dirty="0"/>
              </a:p>
              <a:p>
                <a:pPr marL="0" indent="0" algn="ctr">
                  <a:spcBef>
                    <a:spcPts val="1800"/>
                  </a:spcBef>
                  <a:buNone/>
                </a:pPr>
                <a14:m>
                  <m:oMathPara xmlns:m="http://schemas.openxmlformats.org/officeDocument/2006/math">
                    <m:oMathParaPr>
                      <m:jc m:val="centerGroup"/>
                    </m:oMathParaPr>
                    <m:oMath xmlns:m="http://schemas.openxmlformats.org/officeDocument/2006/math">
                      <m:r>
                        <a:rPr lang="is-I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𝑟𝐾</m:t>
                      </m:r>
                    </m:oMath>
                  </m:oMathPara>
                </a14:m>
                <a:endParaRPr lang="en-US"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A6982653-A8B8-908C-F96F-32B39DF981A2}"/>
                  </a:ext>
                </a:extLst>
              </p:cNvPr>
              <p:cNvSpPr>
                <a:spLocks noGrp="1" noRot="1" noChangeAspect="1" noMove="1" noResize="1" noEditPoints="1" noAdjustHandles="1" noChangeArrowheads="1" noChangeShapeType="1" noTextEdit="1"/>
              </p:cNvSpPr>
              <p:nvPr>
                <p:ph idx="1"/>
              </p:nvPr>
            </p:nvSpPr>
            <p:spPr>
              <a:xfrm>
                <a:off x="609600" y="1326357"/>
                <a:ext cx="10972800" cy="5257005"/>
              </a:xfrm>
              <a:blipFill>
                <a:blip r:embed="rId2"/>
                <a:stretch>
                  <a:fillRect l="-1278" t="-15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71F4C20-6EF4-4B0B-D21A-62B902A8E519}"/>
              </a:ext>
            </a:extLst>
          </p:cNvPr>
          <p:cNvSpPr>
            <a:spLocks noGrp="1"/>
          </p:cNvSpPr>
          <p:nvPr>
            <p:ph type="sldNum" sz="quarter" idx="12"/>
          </p:nvPr>
        </p:nvSpPr>
        <p:spPr/>
        <p:txBody>
          <a:bodyPr/>
          <a:lstStyle/>
          <a:p>
            <a:fld id="{BB3BE34B-9575-430D-9A41-469C30B8F0EA}" type="slidenum">
              <a:rPr lang="en-US" smtClean="0"/>
              <a:pPr/>
              <a:t>40</a:t>
            </a:fld>
            <a:endParaRPr lang="en-US" dirty="0"/>
          </a:p>
        </p:txBody>
      </p:sp>
    </p:spTree>
    <p:extLst>
      <p:ext uri="{BB962C8B-B14F-4D97-AF65-F5344CB8AC3E}">
        <p14:creationId xmlns:p14="http://schemas.microsoft.com/office/powerpoint/2010/main" val="66760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203E-77B0-87CE-959B-AF9B0219DE32}"/>
              </a:ext>
            </a:extLst>
          </p:cNvPr>
          <p:cNvSpPr>
            <a:spLocks noGrp="1"/>
          </p:cNvSpPr>
          <p:nvPr>
            <p:ph type="title"/>
          </p:nvPr>
        </p:nvSpPr>
        <p:spPr/>
        <p:txBody>
          <a:bodyPr/>
          <a:lstStyle/>
          <a:p>
            <a:r>
              <a:rPr lang="en-US" dirty="0"/>
              <a:t>Why Cobb-Douglas</a:t>
            </a:r>
          </a:p>
        </p:txBody>
      </p:sp>
      <p:sp>
        <p:nvSpPr>
          <p:cNvPr id="3" name="Content Placeholder 2">
            <a:extLst>
              <a:ext uri="{FF2B5EF4-FFF2-40B4-BE49-F238E27FC236}">
                <a16:creationId xmlns:a16="http://schemas.microsoft.com/office/drawing/2014/main" id="{F7B2F39E-2E9E-6FAC-020A-C03C8B5BB8CD}"/>
              </a:ext>
            </a:extLst>
          </p:cNvPr>
          <p:cNvSpPr>
            <a:spLocks noGrp="1"/>
          </p:cNvSpPr>
          <p:nvPr>
            <p:ph sz="half" idx="1"/>
          </p:nvPr>
        </p:nvSpPr>
        <p:spPr>
          <a:xfrm>
            <a:off x="228600" y="1600200"/>
            <a:ext cx="5181599" cy="4756151"/>
          </a:xfrm>
        </p:spPr>
        <p:txBody>
          <a:bodyPr/>
          <a:lstStyle/>
          <a:p>
            <a:r>
              <a:rPr lang="en-US" dirty="0"/>
              <a:t>Cobb-Douglas is tractable</a:t>
            </a:r>
          </a:p>
          <a:p>
            <a:r>
              <a:rPr lang="en-US" dirty="0"/>
              <a:t>Arguably more important is that Cobb-Douglas implies constant factor shares</a:t>
            </a:r>
          </a:p>
          <a:p>
            <a:r>
              <a:rPr lang="en-US" dirty="0"/>
              <a:t>Factor share have in fact been remarkably close to constant since WWII</a:t>
            </a:r>
          </a:p>
        </p:txBody>
      </p:sp>
      <p:sp>
        <p:nvSpPr>
          <p:cNvPr id="4" name="Slide Number Placeholder 3">
            <a:extLst>
              <a:ext uri="{FF2B5EF4-FFF2-40B4-BE49-F238E27FC236}">
                <a16:creationId xmlns:a16="http://schemas.microsoft.com/office/drawing/2014/main" id="{809CD9D1-FCF8-2AED-CAA6-430A658A9E99}"/>
              </a:ext>
            </a:extLst>
          </p:cNvPr>
          <p:cNvSpPr>
            <a:spLocks noGrp="1"/>
          </p:cNvSpPr>
          <p:nvPr>
            <p:ph type="sldNum" sz="quarter" idx="12"/>
          </p:nvPr>
        </p:nvSpPr>
        <p:spPr/>
        <p:txBody>
          <a:bodyPr/>
          <a:lstStyle/>
          <a:p>
            <a:fld id="{BB3BE34B-9575-430D-9A41-469C30B8F0EA}" type="slidenum">
              <a:rPr lang="en-US" smtClean="0"/>
              <a:pPr/>
              <a:t>41</a:t>
            </a:fld>
            <a:endParaRPr lang="en-US"/>
          </a:p>
        </p:txBody>
      </p:sp>
      <p:pic>
        <p:nvPicPr>
          <p:cNvPr id="14" name="Content Placeholder 13" descr="A line graph of a graph&#10;&#10;AI-generated content may be incorrect.">
            <a:extLst>
              <a:ext uri="{FF2B5EF4-FFF2-40B4-BE49-F238E27FC236}">
                <a16:creationId xmlns:a16="http://schemas.microsoft.com/office/drawing/2014/main" id="{36D52F02-FAEE-0297-519A-F032025E5D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1205" y="1295400"/>
            <a:ext cx="6423595" cy="5073412"/>
          </a:xfrm>
        </p:spPr>
      </p:pic>
    </p:spTree>
    <p:extLst>
      <p:ext uri="{BB962C8B-B14F-4D97-AF65-F5344CB8AC3E}">
        <p14:creationId xmlns:p14="http://schemas.microsoft.com/office/powerpoint/2010/main" val="3193739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F882-B86B-87F9-D7BA-44D972CF32E9}"/>
              </a:ext>
            </a:extLst>
          </p:cNvPr>
          <p:cNvSpPr>
            <a:spLocks noGrp="1"/>
          </p:cNvSpPr>
          <p:nvPr>
            <p:ph type="title"/>
          </p:nvPr>
        </p:nvSpPr>
        <p:spPr/>
        <p:txBody>
          <a:bodyPr/>
          <a:lstStyle/>
          <a:p>
            <a:r>
              <a:rPr lang="en-US" dirty="0"/>
              <a:t>Worries about Labor-Saving Technology</a:t>
            </a:r>
          </a:p>
        </p:txBody>
      </p:sp>
      <p:sp>
        <p:nvSpPr>
          <p:cNvPr id="5" name="Slide Number Placeholder 4">
            <a:extLst>
              <a:ext uri="{FF2B5EF4-FFF2-40B4-BE49-F238E27FC236}">
                <a16:creationId xmlns:a16="http://schemas.microsoft.com/office/drawing/2014/main" id="{54740481-0B34-17DF-C0B6-CAC37B82B325}"/>
              </a:ext>
            </a:extLst>
          </p:cNvPr>
          <p:cNvSpPr>
            <a:spLocks noGrp="1"/>
          </p:cNvSpPr>
          <p:nvPr>
            <p:ph type="sldNum" sz="quarter" idx="12"/>
          </p:nvPr>
        </p:nvSpPr>
        <p:spPr/>
        <p:txBody>
          <a:bodyPr/>
          <a:lstStyle/>
          <a:p>
            <a:fld id="{BB3BE34B-9575-430D-9A41-469C30B8F0EA}" type="slidenum">
              <a:rPr lang="en-US" smtClean="0"/>
              <a:pPr/>
              <a:t>42</a:t>
            </a:fld>
            <a:endParaRPr lang="en-US"/>
          </a:p>
        </p:txBody>
      </p:sp>
      <p:pic>
        <p:nvPicPr>
          <p:cNvPr id="11" name="Content Placeholder 10" descr="A graph showing the number of horses and mules&#10;&#10;AI-generated content may be incorrect.">
            <a:extLst>
              <a:ext uri="{FF2B5EF4-FFF2-40B4-BE49-F238E27FC236}">
                <a16:creationId xmlns:a16="http://schemas.microsoft.com/office/drawing/2014/main" id="{B0AB1F77-C0D3-D4D5-A422-47FEC2E494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544063"/>
            <a:ext cx="6532342" cy="4812288"/>
          </a:xfrm>
        </p:spPr>
      </p:pic>
      <p:sp>
        <p:nvSpPr>
          <p:cNvPr id="3" name="Content Placeholder 2">
            <a:extLst>
              <a:ext uri="{FF2B5EF4-FFF2-40B4-BE49-F238E27FC236}">
                <a16:creationId xmlns:a16="http://schemas.microsoft.com/office/drawing/2014/main" id="{3F71C5FF-C2FA-0230-1E44-7A43BB2BC1C8}"/>
              </a:ext>
            </a:extLst>
          </p:cNvPr>
          <p:cNvSpPr>
            <a:spLocks noGrp="1"/>
          </p:cNvSpPr>
          <p:nvPr>
            <p:ph sz="half" idx="1"/>
          </p:nvPr>
        </p:nvSpPr>
        <p:spPr>
          <a:xfrm>
            <a:off x="381000" y="1600199"/>
            <a:ext cx="5384800" cy="4525963"/>
          </a:xfrm>
        </p:spPr>
        <p:txBody>
          <a:bodyPr/>
          <a:lstStyle/>
          <a:p>
            <a:r>
              <a:rPr lang="en-US" dirty="0"/>
              <a:t>Worries ever since Industrial Revolution that machines will take our jobs</a:t>
            </a:r>
          </a:p>
          <a:p>
            <a:r>
              <a:rPr lang="en-US" dirty="0"/>
              <a:t>Labor share constant despite huge amounts of labor-saving technology</a:t>
            </a:r>
          </a:p>
          <a:p>
            <a:r>
              <a:rPr lang="en-US" dirty="0"/>
              <a:t>Stark contrast with horses</a:t>
            </a:r>
          </a:p>
          <a:p>
            <a:r>
              <a:rPr lang="en-US" dirty="0"/>
              <a:t>But is our luck about to run out?</a:t>
            </a:r>
          </a:p>
        </p:txBody>
      </p:sp>
    </p:spTree>
    <p:extLst>
      <p:ext uri="{BB962C8B-B14F-4D97-AF65-F5344CB8AC3E}">
        <p14:creationId xmlns:p14="http://schemas.microsoft.com/office/powerpoint/2010/main" val="3962039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FEF3-CD05-4E09-E37B-E740E33E53A8}"/>
              </a:ext>
            </a:extLst>
          </p:cNvPr>
          <p:cNvSpPr>
            <a:spLocks noGrp="1"/>
          </p:cNvSpPr>
          <p:nvPr>
            <p:ph type="title"/>
          </p:nvPr>
        </p:nvSpPr>
        <p:spPr/>
        <p:txBody>
          <a:bodyPr/>
          <a:lstStyle/>
          <a:p>
            <a:r>
              <a:rPr lang="en-US" dirty="0"/>
              <a:t>Is the Labor Share Falling?</a:t>
            </a:r>
          </a:p>
        </p:txBody>
      </p:sp>
      <p:sp>
        <p:nvSpPr>
          <p:cNvPr id="3" name="Content Placeholder 2">
            <a:extLst>
              <a:ext uri="{FF2B5EF4-FFF2-40B4-BE49-F238E27FC236}">
                <a16:creationId xmlns:a16="http://schemas.microsoft.com/office/drawing/2014/main" id="{BEC51915-09AF-D1AD-EA44-4761BAE9BB0F}"/>
              </a:ext>
            </a:extLst>
          </p:cNvPr>
          <p:cNvSpPr>
            <a:spLocks noGrp="1"/>
          </p:cNvSpPr>
          <p:nvPr>
            <p:ph sz="half" idx="1"/>
          </p:nvPr>
        </p:nvSpPr>
        <p:spPr>
          <a:xfrm>
            <a:off x="304800" y="1624013"/>
            <a:ext cx="4419600" cy="4525963"/>
          </a:xfrm>
        </p:spPr>
        <p:txBody>
          <a:bodyPr/>
          <a:lstStyle/>
          <a:p>
            <a:r>
              <a:rPr lang="en-US" dirty="0"/>
              <a:t>Closer looks reveals downward trend in labor share</a:t>
            </a:r>
          </a:p>
          <a:p>
            <a:endParaRPr lang="en-US" dirty="0"/>
          </a:p>
          <a:p>
            <a:r>
              <a:rPr lang="en-US" dirty="0"/>
              <a:t>Are machines finally doing us in?</a:t>
            </a:r>
          </a:p>
        </p:txBody>
      </p:sp>
      <p:pic>
        <p:nvPicPr>
          <p:cNvPr id="7" name="Content Placeholder 6" descr="A line graph showing the growth of a company&#10;&#10;AI-generated content may be incorrect.">
            <a:extLst>
              <a:ext uri="{FF2B5EF4-FFF2-40B4-BE49-F238E27FC236}">
                <a16:creationId xmlns:a16="http://schemas.microsoft.com/office/drawing/2014/main" id="{D772ECA9-C9A3-3BDF-6A71-52DCDAD1C7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513957"/>
            <a:ext cx="6858000" cy="4952448"/>
          </a:xfrm>
        </p:spPr>
      </p:pic>
      <p:sp>
        <p:nvSpPr>
          <p:cNvPr id="5" name="Slide Number Placeholder 4">
            <a:extLst>
              <a:ext uri="{FF2B5EF4-FFF2-40B4-BE49-F238E27FC236}">
                <a16:creationId xmlns:a16="http://schemas.microsoft.com/office/drawing/2014/main" id="{B4976930-2925-204A-BA15-E3D4DF265190}"/>
              </a:ext>
            </a:extLst>
          </p:cNvPr>
          <p:cNvSpPr>
            <a:spLocks noGrp="1"/>
          </p:cNvSpPr>
          <p:nvPr>
            <p:ph type="sldNum" sz="quarter" idx="12"/>
          </p:nvPr>
        </p:nvSpPr>
        <p:spPr/>
        <p:txBody>
          <a:bodyPr/>
          <a:lstStyle/>
          <a:p>
            <a:fld id="{BB3BE34B-9575-430D-9A41-469C30B8F0EA}" type="slidenum">
              <a:rPr lang="en-US" smtClean="0"/>
              <a:pPr/>
              <a:t>43</a:t>
            </a:fld>
            <a:endParaRPr lang="en-US"/>
          </a:p>
        </p:txBody>
      </p:sp>
    </p:spTree>
    <p:extLst>
      <p:ext uri="{BB962C8B-B14F-4D97-AF65-F5344CB8AC3E}">
        <p14:creationId xmlns:p14="http://schemas.microsoft.com/office/powerpoint/2010/main" val="4135243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BDC9-8452-90A4-A20C-84D65CFD24A3}"/>
              </a:ext>
            </a:extLst>
          </p:cNvPr>
          <p:cNvSpPr>
            <a:spLocks noGrp="1"/>
          </p:cNvSpPr>
          <p:nvPr>
            <p:ph type="title"/>
          </p:nvPr>
        </p:nvSpPr>
        <p:spPr/>
        <p:txBody>
          <a:bodyPr/>
          <a:lstStyle/>
          <a:p>
            <a:r>
              <a:rPr lang="en-US" dirty="0"/>
              <a:t>Is the Labor Share Falling?</a:t>
            </a:r>
          </a:p>
        </p:txBody>
      </p:sp>
      <p:pic>
        <p:nvPicPr>
          <p:cNvPr id="7" name="Content Placeholder 6" descr="A graph showing the difference between labor and labor share&#10;&#10;AI-generated content may be incorrect.">
            <a:extLst>
              <a:ext uri="{FF2B5EF4-FFF2-40B4-BE49-F238E27FC236}">
                <a16:creationId xmlns:a16="http://schemas.microsoft.com/office/drawing/2014/main" id="{C7F00E53-C1EA-8440-BC59-CAAA503ACB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5000" y="1444819"/>
            <a:ext cx="6306483" cy="4803581"/>
          </a:xfrm>
        </p:spPr>
      </p:pic>
      <p:sp>
        <p:nvSpPr>
          <p:cNvPr id="5" name="Slide Number Placeholder 4">
            <a:extLst>
              <a:ext uri="{FF2B5EF4-FFF2-40B4-BE49-F238E27FC236}">
                <a16:creationId xmlns:a16="http://schemas.microsoft.com/office/drawing/2014/main" id="{10CB20DD-B4A5-82D1-DABF-9DB9B7ED26EA}"/>
              </a:ext>
            </a:extLst>
          </p:cNvPr>
          <p:cNvSpPr>
            <a:spLocks noGrp="1"/>
          </p:cNvSpPr>
          <p:nvPr>
            <p:ph type="sldNum" sz="quarter" idx="12"/>
          </p:nvPr>
        </p:nvSpPr>
        <p:spPr/>
        <p:txBody>
          <a:bodyPr/>
          <a:lstStyle/>
          <a:p>
            <a:fld id="{BB3BE34B-9575-430D-9A41-469C30B8F0EA}" type="slidenum">
              <a:rPr lang="en-US" smtClean="0"/>
              <a:pPr/>
              <a:t>44</a:t>
            </a:fld>
            <a:endParaRPr lang="en-US"/>
          </a:p>
        </p:txBody>
      </p:sp>
      <p:sp>
        <p:nvSpPr>
          <p:cNvPr id="3" name="Content Placeholder 2">
            <a:extLst>
              <a:ext uri="{FF2B5EF4-FFF2-40B4-BE49-F238E27FC236}">
                <a16:creationId xmlns:a16="http://schemas.microsoft.com/office/drawing/2014/main" id="{EC29976D-774C-37C4-B686-AD7DC8C276F9}"/>
              </a:ext>
            </a:extLst>
          </p:cNvPr>
          <p:cNvSpPr>
            <a:spLocks noGrp="1"/>
          </p:cNvSpPr>
          <p:nvPr>
            <p:ph sz="half" idx="1"/>
          </p:nvPr>
        </p:nvSpPr>
        <p:spPr>
          <a:xfrm>
            <a:off x="170517" y="1624013"/>
            <a:ext cx="5849283" cy="4803581"/>
          </a:xfrm>
        </p:spPr>
        <p:txBody>
          <a:bodyPr/>
          <a:lstStyle/>
          <a:p>
            <a:r>
              <a:rPr lang="en-US" dirty="0"/>
              <a:t>Recent research has argued that apparent fall in labor share is due to mismeasurement</a:t>
            </a:r>
          </a:p>
          <a:p>
            <a:r>
              <a:rPr lang="en-US" dirty="0"/>
              <a:t>Labor share using pre-1999 methods has not fallen</a:t>
            </a:r>
          </a:p>
          <a:p>
            <a:r>
              <a:rPr lang="en-US" dirty="0"/>
              <a:t>Difference: Reclassification of intellectual property as capital</a:t>
            </a:r>
          </a:p>
          <a:p>
            <a:r>
              <a:rPr lang="en-US" dirty="0"/>
              <a:t>But aren’t the new methods better?</a:t>
            </a:r>
          </a:p>
          <a:p>
            <a:endParaRPr lang="en-US" dirty="0"/>
          </a:p>
        </p:txBody>
      </p:sp>
    </p:spTree>
    <p:extLst>
      <p:ext uri="{BB962C8B-B14F-4D97-AF65-F5344CB8AC3E}">
        <p14:creationId xmlns:p14="http://schemas.microsoft.com/office/powerpoint/2010/main" val="2967313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5ED603-E40C-D91C-EA7E-2C8E7161B191}"/>
              </a:ext>
            </a:extLst>
          </p:cNvPr>
          <p:cNvSpPr>
            <a:spLocks noGrp="1"/>
          </p:cNvSpPr>
          <p:nvPr>
            <p:ph type="title"/>
          </p:nvPr>
        </p:nvSpPr>
        <p:spPr/>
        <p:txBody>
          <a:bodyPr/>
          <a:lstStyle/>
          <a:p>
            <a:r>
              <a:rPr lang="en-US" dirty="0"/>
              <a:t>Is Labor Share Falling?</a:t>
            </a:r>
          </a:p>
        </p:txBody>
      </p:sp>
      <p:sp>
        <p:nvSpPr>
          <p:cNvPr id="7" name="Content Placeholder 6">
            <a:extLst>
              <a:ext uri="{FF2B5EF4-FFF2-40B4-BE49-F238E27FC236}">
                <a16:creationId xmlns:a16="http://schemas.microsoft.com/office/drawing/2014/main" id="{03FD50FA-123B-CA71-9EAE-F443D20C409D}"/>
              </a:ext>
            </a:extLst>
          </p:cNvPr>
          <p:cNvSpPr>
            <a:spLocks noGrp="1"/>
          </p:cNvSpPr>
          <p:nvPr>
            <p:ph idx="1"/>
          </p:nvPr>
        </p:nvSpPr>
        <p:spPr>
          <a:xfrm>
            <a:off x="609600" y="1600201"/>
            <a:ext cx="10972800" cy="5121275"/>
          </a:xfrm>
        </p:spPr>
        <p:txBody>
          <a:bodyPr/>
          <a:lstStyle/>
          <a:p>
            <a:r>
              <a:rPr lang="en-US" dirty="0"/>
              <a:t>Barro (2021): GDP double counts investment</a:t>
            </a:r>
          </a:p>
          <a:p>
            <a:pPr lvl="1"/>
            <a:r>
              <a:rPr lang="en-US" dirty="0"/>
              <a:t>Once when built, again when it yields a service flow</a:t>
            </a:r>
          </a:p>
          <a:p>
            <a:r>
              <a:rPr lang="en-US" dirty="0"/>
              <a:t>GDP used for many purposes, including business cycle measurement. Perhaps appropriate for that purpose</a:t>
            </a:r>
          </a:p>
          <a:p>
            <a:r>
              <a:rPr lang="en-US" dirty="0"/>
              <a:t>We are interested in welfare of workers and owners of capital</a:t>
            </a:r>
          </a:p>
          <a:p>
            <a:pPr lvl="1"/>
            <a:r>
              <a:rPr lang="en-US" dirty="0"/>
              <a:t>How much they can afford to consume</a:t>
            </a:r>
          </a:p>
          <a:p>
            <a:r>
              <a:rPr lang="en-US" dirty="0"/>
              <a:t>GDP not appropriate for this because of double-counting</a:t>
            </a:r>
          </a:p>
          <a:p>
            <a:pPr lvl="1"/>
            <a:r>
              <a:rPr lang="en-US" dirty="0"/>
              <a:t>Owners of capital must maintain capital (can’t consumer that part)</a:t>
            </a:r>
          </a:p>
          <a:p>
            <a:pPr lvl="1"/>
            <a:r>
              <a:rPr lang="en-US" dirty="0"/>
              <a:t>Must also build new capital (can’t consume that part)</a:t>
            </a:r>
          </a:p>
          <a:p>
            <a:endParaRPr lang="en-US" dirty="0"/>
          </a:p>
          <a:p>
            <a:endParaRPr lang="en-US" dirty="0"/>
          </a:p>
        </p:txBody>
      </p:sp>
      <p:sp>
        <p:nvSpPr>
          <p:cNvPr id="5" name="Slide Number Placeholder 4">
            <a:extLst>
              <a:ext uri="{FF2B5EF4-FFF2-40B4-BE49-F238E27FC236}">
                <a16:creationId xmlns:a16="http://schemas.microsoft.com/office/drawing/2014/main" id="{E0CC3557-B373-5DF3-3075-DE35A1EB9D59}"/>
              </a:ext>
            </a:extLst>
          </p:cNvPr>
          <p:cNvSpPr>
            <a:spLocks noGrp="1"/>
          </p:cNvSpPr>
          <p:nvPr>
            <p:ph type="sldNum" sz="quarter" idx="12"/>
          </p:nvPr>
        </p:nvSpPr>
        <p:spPr/>
        <p:txBody>
          <a:bodyPr/>
          <a:lstStyle/>
          <a:p>
            <a:fld id="{BB3BE34B-9575-430D-9A41-469C30B8F0EA}" type="slidenum">
              <a:rPr lang="en-US" smtClean="0"/>
              <a:pPr/>
              <a:t>45</a:t>
            </a:fld>
            <a:endParaRPr lang="en-US"/>
          </a:p>
        </p:txBody>
      </p:sp>
    </p:spTree>
    <p:extLst>
      <p:ext uri="{BB962C8B-B14F-4D97-AF65-F5344CB8AC3E}">
        <p14:creationId xmlns:p14="http://schemas.microsoft.com/office/powerpoint/2010/main" val="3816959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60EC-8382-9E82-98C3-BCB8C95A6CD5}"/>
              </a:ext>
            </a:extLst>
          </p:cNvPr>
          <p:cNvSpPr>
            <a:spLocks noGrp="1"/>
          </p:cNvSpPr>
          <p:nvPr>
            <p:ph type="title"/>
          </p:nvPr>
        </p:nvSpPr>
        <p:spPr/>
        <p:txBody>
          <a:bodyPr/>
          <a:lstStyle/>
          <a:p>
            <a:r>
              <a:rPr lang="en-US" dirty="0"/>
              <a:t>Is Labor Share Falling?</a:t>
            </a:r>
          </a:p>
        </p:txBody>
      </p:sp>
      <p:sp>
        <p:nvSpPr>
          <p:cNvPr id="3" name="Content Placeholder 2">
            <a:extLst>
              <a:ext uri="{FF2B5EF4-FFF2-40B4-BE49-F238E27FC236}">
                <a16:creationId xmlns:a16="http://schemas.microsoft.com/office/drawing/2014/main" id="{71E70309-B930-CFA0-92E7-D1F1E7DB9252}"/>
              </a:ext>
            </a:extLst>
          </p:cNvPr>
          <p:cNvSpPr>
            <a:spLocks noGrp="1"/>
          </p:cNvSpPr>
          <p:nvPr>
            <p:ph idx="1"/>
          </p:nvPr>
        </p:nvSpPr>
        <p:spPr/>
        <p:txBody>
          <a:bodyPr/>
          <a:lstStyle/>
          <a:p>
            <a:r>
              <a:rPr lang="en-US" dirty="0"/>
              <a:t>Net domestic product (NDP) more appropriate for </a:t>
            </a:r>
            <a:br>
              <a:rPr lang="en-US" dirty="0"/>
            </a:br>
            <a:r>
              <a:rPr lang="en-US" dirty="0"/>
              <a:t>labor share calculations</a:t>
            </a:r>
          </a:p>
          <a:p>
            <a:r>
              <a:rPr lang="en-US" dirty="0"/>
              <a:t>If depreciation rises, difference between GDP and NDP increases</a:t>
            </a:r>
          </a:p>
          <a:p>
            <a:r>
              <a:rPr lang="en-US" dirty="0"/>
              <a:t>Role of high depreciation capital has been increasing</a:t>
            </a:r>
            <a:br>
              <a:rPr lang="en-US" dirty="0"/>
            </a:br>
            <a:r>
              <a:rPr lang="en-US" dirty="0"/>
              <a:t>(e.g., software)</a:t>
            </a:r>
          </a:p>
          <a:p>
            <a:r>
              <a:rPr lang="en-US" dirty="0"/>
              <a:t>Gross labor share falling, but not clear share of output available for consumption is falling </a:t>
            </a:r>
          </a:p>
        </p:txBody>
      </p:sp>
      <p:sp>
        <p:nvSpPr>
          <p:cNvPr id="4" name="Slide Number Placeholder 3">
            <a:extLst>
              <a:ext uri="{FF2B5EF4-FFF2-40B4-BE49-F238E27FC236}">
                <a16:creationId xmlns:a16="http://schemas.microsoft.com/office/drawing/2014/main" id="{BFC3D41C-5D84-E1A7-D7C3-844FB7646512}"/>
              </a:ext>
            </a:extLst>
          </p:cNvPr>
          <p:cNvSpPr>
            <a:spLocks noGrp="1"/>
          </p:cNvSpPr>
          <p:nvPr>
            <p:ph type="sldNum" sz="quarter" idx="12"/>
          </p:nvPr>
        </p:nvSpPr>
        <p:spPr/>
        <p:txBody>
          <a:bodyPr/>
          <a:lstStyle/>
          <a:p>
            <a:fld id="{BB3BE34B-9575-430D-9A41-469C30B8F0EA}" type="slidenum">
              <a:rPr lang="en-US" smtClean="0"/>
              <a:pPr/>
              <a:t>46</a:t>
            </a:fld>
            <a:endParaRPr lang="en-US"/>
          </a:p>
        </p:txBody>
      </p:sp>
    </p:spTree>
    <p:extLst>
      <p:ext uri="{BB962C8B-B14F-4D97-AF65-F5344CB8AC3E}">
        <p14:creationId xmlns:p14="http://schemas.microsoft.com/office/powerpoint/2010/main" val="845926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69F9-02BB-8E00-2AAB-60A6956A410B}"/>
              </a:ext>
            </a:extLst>
          </p:cNvPr>
          <p:cNvSpPr>
            <a:spLocks noGrp="1"/>
          </p:cNvSpPr>
          <p:nvPr>
            <p:ph type="title"/>
          </p:nvPr>
        </p:nvSpPr>
        <p:spPr/>
        <p:txBody>
          <a:bodyPr/>
          <a:lstStyle/>
          <a:p>
            <a:r>
              <a:rPr lang="en-US" dirty="0"/>
              <a:t>Better and Cheaper Machines?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09D1E3-4D95-D1A2-30F3-4A7A68090589}"/>
                  </a:ext>
                </a:extLst>
              </p:cNvPr>
              <p:cNvSpPr>
                <a:spLocks noGrp="1"/>
              </p:cNvSpPr>
              <p:nvPr>
                <p:ph idx="1"/>
              </p:nvPr>
            </p:nvSpPr>
            <p:spPr>
              <a:xfrm>
                <a:off x="609600" y="1600201"/>
                <a:ext cx="10972800" cy="4876799"/>
              </a:xfrm>
            </p:spPr>
            <p:txBody>
              <a:bodyPr/>
              <a:lstStyle/>
              <a:p>
                <a:r>
                  <a:rPr lang="en-US" dirty="0"/>
                  <a:t>One reason why labor share may be falling: better or cheaper machines</a:t>
                </a:r>
              </a:p>
              <a:p>
                <a:r>
                  <a:rPr lang="en-US" dirty="0"/>
                  <a:t>Doesn’t work with Cobb-Douglas production function</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𝑧𝐾</m:t>
                              </m:r>
                            </m:e>
                          </m:d>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m:oMathPara>
                </a14:m>
                <a:endParaRPr lang="en-US" b="0" dirty="0"/>
              </a:p>
              <a:p>
                <a:r>
                  <a:rPr lang="en-US" dirty="0"/>
                  <a:t>In this case:</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𝑎</m:t>
                          </m:r>
                        </m:sup>
                      </m:sSup>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𝑎</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𝐾</m:t>
                          </m:r>
                        </m:den>
                      </m:f>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𝑎𝑌</m:t>
                      </m:r>
                    </m:oMath>
                  </m:oMathPara>
                </a14:m>
                <a:endParaRPr lang="en-US" dirty="0"/>
              </a:p>
              <a:p>
                <a:r>
                  <a:rPr lang="en-US" dirty="0"/>
                  <a:t>Labor share independent of </a:t>
                </a:r>
                <a14:m>
                  <m:oMath xmlns:m="http://schemas.openxmlformats.org/officeDocument/2006/math">
                    <m:r>
                      <a:rPr lang="en-US" b="0" i="1" smtClean="0">
                        <a:latin typeface="Cambria Math" panose="02040503050406030204" pitchFamily="18" charset="0"/>
                      </a:rPr>
                      <m:t>𝑧</m:t>
                    </m:r>
                  </m:oMath>
                </a14:m>
                <a:endParaRPr lang="en-US" b="0" dirty="0"/>
              </a:p>
              <a:p>
                <a:endParaRPr lang="en-US" dirty="0"/>
              </a:p>
            </p:txBody>
          </p:sp>
        </mc:Choice>
        <mc:Fallback xmlns="">
          <p:sp>
            <p:nvSpPr>
              <p:cNvPr id="3" name="Content Placeholder 2">
                <a:extLst>
                  <a:ext uri="{FF2B5EF4-FFF2-40B4-BE49-F238E27FC236}">
                    <a16:creationId xmlns:a16="http://schemas.microsoft.com/office/drawing/2014/main" id="{4209D1E3-4D95-D1A2-30F3-4A7A68090589}"/>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l="-1278" t="-1625" b="-6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30238D7-F6AB-5E03-AE38-9EC4EF52F22C}"/>
              </a:ext>
            </a:extLst>
          </p:cNvPr>
          <p:cNvSpPr>
            <a:spLocks noGrp="1"/>
          </p:cNvSpPr>
          <p:nvPr>
            <p:ph type="sldNum" sz="quarter" idx="12"/>
          </p:nvPr>
        </p:nvSpPr>
        <p:spPr/>
        <p:txBody>
          <a:bodyPr/>
          <a:lstStyle/>
          <a:p>
            <a:fld id="{BB3BE34B-9575-430D-9A41-469C30B8F0EA}" type="slidenum">
              <a:rPr lang="en-US" smtClean="0"/>
              <a:pPr/>
              <a:t>47</a:t>
            </a:fld>
            <a:endParaRPr lang="en-US"/>
          </a:p>
        </p:txBody>
      </p:sp>
    </p:spTree>
    <p:extLst>
      <p:ext uri="{BB962C8B-B14F-4D97-AF65-F5344CB8AC3E}">
        <p14:creationId xmlns:p14="http://schemas.microsoft.com/office/powerpoint/2010/main" val="598646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935-1E93-FD2C-58F8-82F85DCF0238}"/>
              </a:ext>
            </a:extLst>
          </p:cNvPr>
          <p:cNvSpPr>
            <a:spLocks noGrp="1"/>
          </p:cNvSpPr>
          <p:nvPr>
            <p:ph type="title"/>
          </p:nvPr>
        </p:nvSpPr>
        <p:spPr/>
        <p:txBody>
          <a:bodyPr/>
          <a:lstStyle/>
          <a:p>
            <a:r>
              <a:rPr lang="en-US" dirty="0"/>
              <a:t>More General 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508D03-F966-5CF9-85E4-4A12C59E9A84}"/>
                  </a:ext>
                </a:extLst>
              </p:cNvPr>
              <p:cNvSpPr>
                <a:spLocks noGrp="1"/>
              </p:cNvSpPr>
              <p:nvPr>
                <p:ph idx="1"/>
              </p:nvPr>
            </p:nvSpPr>
            <p:spPr>
              <a:xfrm>
                <a:off x="609600" y="1600201"/>
                <a:ext cx="10972800" cy="4876799"/>
              </a:xfrm>
            </p:spPr>
            <p:txBody>
              <a:bodyPr/>
              <a:lstStyle/>
              <a:p>
                <a:r>
                  <a:rPr lang="en-US" dirty="0"/>
                  <a:t>Turns out to be very knife-edge</a:t>
                </a:r>
              </a:p>
              <a:p>
                <a:r>
                  <a:rPr lang="en-US" dirty="0"/>
                  <a:t>Constant Elasticity of Substitution (CES) Production function:</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e>
                                  </m:d>
                                </m:e>
                                <m: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den>
                                  </m:f>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𝑡</m:t>
                                          </m:r>
                                        </m:sub>
                                      </m:sSub>
                                    </m:e>
                                  </m:d>
                                </m:e>
                                <m:sup>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𝜎</m:t>
                                      </m:r>
                                    </m:den>
                                  </m:f>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den>
                          </m:f>
                        </m:sup>
                      </m:sSup>
                    </m:oMath>
                  </m:oMathPara>
                </a14:m>
                <a:endParaRPr lang="en-US" dirty="0"/>
              </a:p>
              <a:p>
                <a:r>
                  <a:rPr lang="en-US" dirty="0"/>
                  <a:t>In this case, labor share is</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𝜎</m:t>
                          </m:r>
                        </m:sup>
                      </m:sSup>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𝑡</m:t>
                                      </m:r>
                                    </m:sub>
                                  </m:sSub>
                                </m:den>
                              </m:f>
                            </m:e>
                          </m:d>
                        </m:e>
                        <m:sup>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3" name="Content Placeholder 2">
                <a:extLst>
                  <a:ext uri="{FF2B5EF4-FFF2-40B4-BE49-F238E27FC236}">
                    <a16:creationId xmlns:a16="http://schemas.microsoft.com/office/drawing/2014/main" id="{EF508D03-F966-5CF9-85E4-4A12C59E9A84}"/>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l="-1278" t="-16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E4DC010-7C23-6F2A-C99E-47B5511EA64E}"/>
              </a:ext>
            </a:extLst>
          </p:cNvPr>
          <p:cNvSpPr>
            <a:spLocks noGrp="1"/>
          </p:cNvSpPr>
          <p:nvPr>
            <p:ph type="sldNum" sz="quarter" idx="12"/>
          </p:nvPr>
        </p:nvSpPr>
        <p:spPr/>
        <p:txBody>
          <a:bodyPr/>
          <a:lstStyle/>
          <a:p>
            <a:fld id="{BB3BE34B-9575-430D-9A41-469C30B8F0EA}" type="slidenum">
              <a:rPr lang="en-US" smtClean="0"/>
              <a:pPr/>
              <a:t>48</a:t>
            </a:fld>
            <a:endParaRPr lang="en-US"/>
          </a:p>
        </p:txBody>
      </p:sp>
    </p:spTree>
    <p:extLst>
      <p:ext uri="{BB962C8B-B14F-4D97-AF65-F5344CB8AC3E}">
        <p14:creationId xmlns:p14="http://schemas.microsoft.com/office/powerpoint/2010/main" val="3191701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7578-8F93-8A31-03FF-0456F9321B2D}"/>
              </a:ext>
            </a:extLst>
          </p:cNvPr>
          <p:cNvSpPr>
            <a:spLocks noGrp="1"/>
          </p:cNvSpPr>
          <p:nvPr>
            <p:ph type="title"/>
          </p:nvPr>
        </p:nvSpPr>
        <p:spPr/>
        <p:txBody>
          <a:bodyPr/>
          <a:lstStyle/>
          <a:p>
            <a:r>
              <a:rPr lang="en-US" dirty="0"/>
              <a:t>Labor Share in CES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0859E4-1C4C-5588-E7D0-73151391DE4A}"/>
                  </a:ext>
                </a:extLst>
              </p:cNvPr>
              <p:cNvSpPr>
                <a:spLocks noGrp="1"/>
              </p:cNvSpPr>
              <p:nvPr>
                <p:ph idx="1"/>
              </p:nvPr>
            </p:nvSpPr>
            <p:spPr>
              <a:xfrm>
                <a:off x="609600" y="1600201"/>
                <a:ext cx="10972800" cy="4983161"/>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ea typeface="Cambria Math" panose="02040503050406030204" pitchFamily="18" charset="0"/>
                            </a:rPr>
                            <m:t>𝜎</m:t>
                          </m:r>
                        </m:sup>
                      </m:sSup>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den>
                              </m:f>
                            </m:e>
                          </m:d>
                        </m:e>
                        <m:sup>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−1</m:t>
                          </m:r>
                        </m:sup>
                      </m:sSup>
                    </m:oMath>
                  </m:oMathPara>
                </a14:m>
                <a:endParaRPr lang="en-US" dirty="0"/>
              </a:p>
              <a:p>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key parameter. If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oMath>
                </a14:m>
                <a:r>
                  <a:rPr lang="en-US" dirty="0"/>
                  <a:t> back in Cobb-Douglas case</a:t>
                </a:r>
              </a:p>
              <a:p>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elasticity of substitution between capital and labor</a:t>
                </a:r>
              </a:p>
              <a:p>
                <a:pPr lvl="1"/>
                <a:r>
                  <a:rPr lang="en-US" dirty="0"/>
                  <a:t>If price of capital falls by 1% relative to price of labor, quantity of capital used in production increases by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relative to quantity of labor</a:t>
                </a:r>
              </a:p>
              <a:p>
                <a:pPr lvl="1"/>
                <a:r>
                  <a:rPr lang="en-US" dirty="0"/>
                  <a:t>This number is 1 for Cobb-Douglas. But that is a special case.</a:t>
                </a:r>
              </a:p>
            </p:txBody>
          </p:sp>
        </mc:Choice>
        <mc:Fallback xmlns="">
          <p:sp>
            <p:nvSpPr>
              <p:cNvPr id="3" name="Content Placeholder 2">
                <a:extLst>
                  <a:ext uri="{FF2B5EF4-FFF2-40B4-BE49-F238E27FC236}">
                    <a16:creationId xmlns:a16="http://schemas.microsoft.com/office/drawing/2014/main" id="{C90859E4-1C4C-5588-E7D0-73151391DE4A}"/>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19F75B-7140-7895-889C-226A82F9FD2C}"/>
              </a:ext>
            </a:extLst>
          </p:cNvPr>
          <p:cNvSpPr>
            <a:spLocks noGrp="1"/>
          </p:cNvSpPr>
          <p:nvPr>
            <p:ph type="sldNum" sz="quarter" idx="12"/>
          </p:nvPr>
        </p:nvSpPr>
        <p:spPr/>
        <p:txBody>
          <a:bodyPr/>
          <a:lstStyle/>
          <a:p>
            <a:fld id="{BB3BE34B-9575-430D-9A41-469C30B8F0EA}" type="slidenum">
              <a:rPr lang="en-US" smtClean="0"/>
              <a:pPr/>
              <a:t>49</a:t>
            </a:fld>
            <a:endParaRPr lang="en-US"/>
          </a:p>
        </p:txBody>
      </p:sp>
    </p:spTree>
    <p:extLst>
      <p:ext uri="{BB962C8B-B14F-4D97-AF65-F5344CB8AC3E}">
        <p14:creationId xmlns:p14="http://schemas.microsoft.com/office/powerpoint/2010/main" val="271505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F716-C6A0-15FE-482D-232A3AEDE114}"/>
              </a:ext>
            </a:extLst>
          </p:cNvPr>
          <p:cNvSpPr>
            <a:spLocks noGrp="1"/>
          </p:cNvSpPr>
          <p:nvPr>
            <p:ph type="title"/>
          </p:nvPr>
        </p:nvSpPr>
        <p:spPr/>
        <p:txBody>
          <a:bodyPr/>
          <a:lstStyle/>
          <a:p>
            <a:r>
              <a:rPr lang="en-US" dirty="0"/>
              <a:t>Components of a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C76CC2-7286-B47D-09CC-DFA1C2188354}"/>
                  </a:ext>
                </a:extLst>
              </p:cNvPr>
              <p:cNvSpPr>
                <a:spLocks noGrp="1"/>
              </p:cNvSpPr>
              <p:nvPr>
                <p:ph idx="1"/>
              </p:nvPr>
            </p:nvSpPr>
            <p:spPr>
              <a:xfrm>
                <a:off x="609600" y="1600201"/>
                <a:ext cx="10972800" cy="4756150"/>
              </a:xfrm>
            </p:spPr>
            <p:txBody>
              <a:bodyPr>
                <a:normAutofit fontScale="92500" lnSpcReduction="10000"/>
              </a:bodyPr>
              <a:lstStyle/>
              <a:p>
                <a:pPr marL="0" indent="0">
                  <a:lnSpc>
                    <a:spcPct val="114000"/>
                  </a:lnSpc>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is-I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𝑥𝑦𝑧</m:t>
                                </m:r>
                              </m:sup>
                            </m:sSubSup>
                          </m:e>
                        </m:mr>
                      </m:m>
                    </m:oMath>
                  </m:oMathPara>
                </a14:m>
                <a:endParaRPr lang="en-US" dirty="0"/>
              </a:p>
              <a:p>
                <a:pPr>
                  <a:lnSpc>
                    <a:spcPct val="114000"/>
                  </a:lnSpc>
                </a:pPr>
                <a:r>
                  <a:rPr lang="en-US" dirty="0"/>
                  <a:t>Endogenous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sub>
                    </m:sSub>
                  </m:oMath>
                </a14:m>
                <a:endParaRPr lang="en-US" dirty="0"/>
              </a:p>
              <a:p>
                <a:pPr>
                  <a:lnSpc>
                    <a:spcPct val="114000"/>
                  </a:lnSpc>
                </a:pPr>
                <a:r>
                  <a:rPr lang="en-US" dirty="0"/>
                  <a:t>Exogenous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𝑡</m:t>
                        </m:r>
                      </m:sub>
                      <m:sup>
                        <m:r>
                          <a:rPr lang="en-US" b="0" i="1" smtClean="0">
                            <a:latin typeface="Cambria Math" panose="02040503050406030204" pitchFamily="18" charset="0"/>
                          </a:rPr>
                          <m:t>𝑥𝑦𝑧</m:t>
                        </m:r>
                      </m:sup>
                    </m:sSubSup>
                  </m:oMath>
                </a14:m>
                <a:endParaRPr lang="en-US" dirty="0"/>
              </a:p>
              <a:p>
                <a:pPr>
                  <a:lnSpc>
                    <a:spcPct val="114000"/>
                  </a:lnSpc>
                </a:pPr>
                <a:r>
                  <a:rPr lang="en-US" dirty="0"/>
                  <a:t>Parameters: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t>
                </a:r>
              </a:p>
              <a:p>
                <a:pPr>
                  <a:lnSpc>
                    <a:spcPct val="114000"/>
                  </a:lnSpc>
                </a:pPr>
                <a:endParaRPr lang="en-US" dirty="0"/>
              </a:p>
              <a:p>
                <a:pPr>
                  <a:lnSpc>
                    <a:spcPct val="114000"/>
                  </a:lnSpc>
                </a:pPr>
                <a:r>
                  <a:rPr lang="en-US" dirty="0"/>
                  <a:t>If you don’t know what the endogenous variables are, </a:t>
                </a:r>
                <a:br>
                  <a:rPr lang="en-US" dirty="0"/>
                </a:br>
                <a:r>
                  <a:rPr lang="en-US" dirty="0"/>
                  <a:t>you don’t know what you are solving for.</a:t>
                </a:r>
              </a:p>
            </p:txBody>
          </p:sp>
        </mc:Choice>
        <mc:Fallback xmlns="">
          <p:sp>
            <p:nvSpPr>
              <p:cNvPr id="3" name="Content Placeholder 2">
                <a:extLst>
                  <a:ext uri="{FF2B5EF4-FFF2-40B4-BE49-F238E27FC236}">
                    <a16:creationId xmlns:a16="http://schemas.microsoft.com/office/drawing/2014/main" id="{09C76CC2-7286-B47D-09CC-DFA1C2188354}"/>
                  </a:ext>
                </a:extLst>
              </p:cNvPr>
              <p:cNvSpPr>
                <a:spLocks noGrp="1" noRot="1" noChangeAspect="1" noMove="1" noResize="1" noEditPoints="1" noAdjustHandles="1" noChangeArrowheads="1" noChangeShapeType="1" noTextEdit="1"/>
              </p:cNvSpPr>
              <p:nvPr>
                <p:ph idx="1"/>
              </p:nvPr>
            </p:nvSpPr>
            <p:spPr>
              <a:xfrm>
                <a:off x="609600" y="1600201"/>
                <a:ext cx="10972800" cy="4756150"/>
              </a:xfrm>
              <a:blipFill>
                <a:blip r:embed="rId2"/>
                <a:stretch>
                  <a:fillRect l="-11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0D45463-E2C4-E22A-FB72-1BD38AB0DA7B}"/>
              </a:ext>
            </a:extLst>
          </p:cNvPr>
          <p:cNvSpPr>
            <a:spLocks noGrp="1"/>
          </p:cNvSpPr>
          <p:nvPr>
            <p:ph type="sldNum" sz="quarter" idx="12"/>
          </p:nvPr>
        </p:nvSpPr>
        <p:spPr/>
        <p:txBody>
          <a:bodyPr/>
          <a:lstStyle/>
          <a:p>
            <a:fld id="{BB3BE34B-9575-430D-9A41-469C30B8F0EA}" type="slidenum">
              <a:rPr lang="en-US" smtClean="0"/>
              <a:pPr/>
              <a:t>5</a:t>
            </a:fld>
            <a:endParaRPr lang="en-US"/>
          </a:p>
        </p:txBody>
      </p:sp>
    </p:spTree>
    <p:extLst>
      <p:ext uri="{BB962C8B-B14F-4D97-AF65-F5344CB8AC3E}">
        <p14:creationId xmlns:p14="http://schemas.microsoft.com/office/powerpoint/2010/main" val="2191943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5CFA-8276-4D75-AB9A-7372CCD7BDDE}"/>
              </a:ext>
            </a:extLst>
          </p:cNvPr>
          <p:cNvSpPr>
            <a:spLocks noGrp="1"/>
          </p:cNvSpPr>
          <p:nvPr>
            <p:ph type="title"/>
          </p:nvPr>
        </p:nvSpPr>
        <p:spPr/>
        <p:txBody>
          <a:bodyPr/>
          <a:lstStyle/>
          <a:p>
            <a:r>
              <a:rPr lang="en-US" dirty="0"/>
              <a:t>Labor Share in CES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B21099-FA86-9935-7649-9CB9422BA41E}"/>
                  </a:ext>
                </a:extLst>
              </p:cNvPr>
              <p:cNvSpPr>
                <a:spLocks noGrp="1"/>
              </p:cNvSpPr>
              <p:nvPr>
                <p:ph idx="1"/>
              </p:nvPr>
            </p:nvSpPr>
            <p:spPr>
              <a:xfrm>
                <a:off x="609600" y="1600201"/>
                <a:ext cx="10972800" cy="4876799"/>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ea typeface="Cambria Math" panose="02040503050406030204" pitchFamily="18" charset="0"/>
                            </a:rPr>
                            <m:t>𝜎</m:t>
                          </m:r>
                        </m:sup>
                      </m:sSup>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den>
                              </m:f>
                            </m:e>
                          </m:d>
                        </m:e>
                        <m:sup>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−1</m:t>
                          </m:r>
                        </m:sup>
                      </m:sSup>
                    </m:oMath>
                  </m:oMathPara>
                </a14:m>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1</m:t>
                    </m:r>
                  </m:oMath>
                </a14:m>
                <a:r>
                  <a:rPr lang="en-US" dirty="0"/>
                  <a:t>:</a:t>
                </a:r>
              </a:p>
              <a:p>
                <a:pPr lvl="1"/>
                <a:r>
                  <a:rPr lang="en-US" dirty="0"/>
                  <a:t>Increase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Sub>
                  </m:oMath>
                </a14:m>
                <a:r>
                  <a:rPr lang="en-US" dirty="0"/>
                  <a:t> and decrease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oMath>
                </a14:m>
                <a:r>
                  <a:rPr lang="en-US" dirty="0"/>
                  <a:t> reduce the labor share </a:t>
                </a:r>
                <a:br>
                  <a:rPr lang="en-US" dirty="0"/>
                </a:br>
                <a:r>
                  <a:rPr lang="en-US" dirty="0"/>
                  <a:t>(increase the capital share)</a:t>
                </a:r>
              </a:p>
              <a:p>
                <a:pPr lvl="1"/>
                <a:r>
                  <a:rPr lang="en-US" dirty="0"/>
                  <a:t>In this case, improvements in capital imply that firms use a lot more capital, increasing the capital share</a:t>
                </a:r>
              </a:p>
            </p:txBody>
          </p:sp>
        </mc:Choice>
        <mc:Fallback xmlns="">
          <p:sp>
            <p:nvSpPr>
              <p:cNvPr id="3" name="Content Placeholder 2">
                <a:extLst>
                  <a:ext uri="{FF2B5EF4-FFF2-40B4-BE49-F238E27FC236}">
                    <a16:creationId xmlns:a16="http://schemas.microsoft.com/office/drawing/2014/main" id="{B3B21099-FA86-9935-7649-9CB9422BA41E}"/>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7396C8-D18E-9347-44CB-7CF297C02697}"/>
              </a:ext>
            </a:extLst>
          </p:cNvPr>
          <p:cNvSpPr>
            <a:spLocks noGrp="1"/>
          </p:cNvSpPr>
          <p:nvPr>
            <p:ph type="sldNum" sz="quarter" idx="12"/>
          </p:nvPr>
        </p:nvSpPr>
        <p:spPr/>
        <p:txBody>
          <a:bodyPr/>
          <a:lstStyle/>
          <a:p>
            <a:fld id="{BB3BE34B-9575-430D-9A41-469C30B8F0EA}" type="slidenum">
              <a:rPr lang="en-US" smtClean="0"/>
              <a:pPr/>
              <a:t>50</a:t>
            </a:fld>
            <a:endParaRPr lang="en-US"/>
          </a:p>
        </p:txBody>
      </p:sp>
    </p:spTree>
    <p:extLst>
      <p:ext uri="{BB962C8B-B14F-4D97-AF65-F5344CB8AC3E}">
        <p14:creationId xmlns:p14="http://schemas.microsoft.com/office/powerpoint/2010/main" val="3912975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C1901D-EAF5-306E-1BD9-F58ED4381706}"/>
              </a:ext>
            </a:extLst>
          </p:cNvPr>
          <p:cNvSpPr>
            <a:spLocks noGrp="1"/>
          </p:cNvSpPr>
          <p:nvPr>
            <p:ph type="title"/>
          </p:nvPr>
        </p:nvSpPr>
        <p:spPr/>
        <p:txBody>
          <a:bodyPr/>
          <a:lstStyle/>
          <a:p>
            <a:r>
              <a:rPr lang="en-US" dirty="0"/>
              <a:t>Better and Cheaper Machines</a:t>
            </a:r>
          </a:p>
        </p:txBody>
      </p:sp>
      <p:pic>
        <p:nvPicPr>
          <p:cNvPr id="9" name="Content Placeholder 8" descr="A graph showing the price of investment&#10;&#10;AI-generated content may be incorrect.">
            <a:extLst>
              <a:ext uri="{FF2B5EF4-FFF2-40B4-BE49-F238E27FC236}">
                <a16:creationId xmlns:a16="http://schemas.microsoft.com/office/drawing/2014/main" id="{661CE6FE-BE8C-6AB9-98CF-153A543C13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302443"/>
            <a:ext cx="6934200" cy="5053908"/>
          </a:xfrm>
        </p:spPr>
      </p:pic>
      <p:sp>
        <p:nvSpPr>
          <p:cNvPr id="4" name="Slide Number Placeholder 3">
            <a:extLst>
              <a:ext uri="{FF2B5EF4-FFF2-40B4-BE49-F238E27FC236}">
                <a16:creationId xmlns:a16="http://schemas.microsoft.com/office/drawing/2014/main" id="{937E8247-24F9-568E-AF3B-E902B9F97EB1}"/>
              </a:ext>
            </a:extLst>
          </p:cNvPr>
          <p:cNvSpPr>
            <a:spLocks noGrp="1"/>
          </p:cNvSpPr>
          <p:nvPr>
            <p:ph type="sldNum" sz="quarter" idx="12"/>
          </p:nvPr>
        </p:nvSpPr>
        <p:spPr/>
        <p:txBody>
          <a:bodyPr/>
          <a:lstStyle/>
          <a:p>
            <a:fld id="{BB3BE34B-9575-430D-9A41-469C30B8F0EA}" type="slidenum">
              <a:rPr lang="en-US" smtClean="0"/>
              <a:pPr/>
              <a:t>51</a:t>
            </a:fld>
            <a:endParaRPr lang="en-US"/>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AC69F8F-9CD7-C72D-F089-A5CFA8CE28EA}"/>
                  </a:ext>
                </a:extLst>
              </p:cNvPr>
              <p:cNvSpPr>
                <a:spLocks noGrp="1"/>
              </p:cNvSpPr>
              <p:nvPr>
                <p:ph sz="half" idx="1"/>
              </p:nvPr>
            </p:nvSpPr>
            <p:spPr>
              <a:xfrm>
                <a:off x="304800" y="1600200"/>
                <a:ext cx="4953000" cy="4525963"/>
              </a:xfrm>
            </p:spPr>
            <p:txBody>
              <a:bodyPr/>
              <a:lstStyle/>
              <a:p>
                <a:r>
                  <a:rPr lang="en-US" dirty="0"/>
                  <a:t>Machines have been getting cheaper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oMath>
                </a14:m>
                <a:r>
                  <a:rPr lang="en-US" dirty="0"/>
                  <a:t> has been falling)</a:t>
                </a:r>
              </a:p>
              <a:p>
                <a:r>
                  <a:rPr lang="en-US" dirty="0"/>
                  <a:t>Perhaps this is why labor share has been falling?</a:t>
                </a:r>
              </a:p>
              <a:p>
                <a:r>
                  <a:rPr lang="en-US" dirty="0"/>
                  <a:t>Only works if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&gt;1</m:t>
                    </m:r>
                  </m:oMath>
                </a14:m>
                <a:endParaRPr lang="en-US" dirty="0"/>
              </a:p>
              <a:p>
                <a:r>
                  <a:rPr lang="en-US" dirty="0"/>
                  <a:t>But whether this is the case </a:t>
                </a:r>
                <a:br>
                  <a:rPr lang="en-US" dirty="0"/>
                </a:br>
                <a:r>
                  <a:rPr lang="en-US" dirty="0"/>
                  <a:t>is not clear.</a:t>
                </a:r>
              </a:p>
            </p:txBody>
          </p:sp>
        </mc:Choice>
        <mc:Fallback xmlns="">
          <p:sp>
            <p:nvSpPr>
              <p:cNvPr id="6" name="Content Placeholder 5">
                <a:extLst>
                  <a:ext uri="{FF2B5EF4-FFF2-40B4-BE49-F238E27FC236}">
                    <a16:creationId xmlns:a16="http://schemas.microsoft.com/office/drawing/2014/main" id="{AAC69F8F-9CD7-C72D-F089-A5CFA8CE28EA}"/>
                  </a:ext>
                </a:extLst>
              </p:cNvPr>
              <p:cNvSpPr>
                <a:spLocks noGrp="1" noRot="1" noChangeAspect="1" noMove="1" noResize="1" noEditPoints="1" noAdjustHandles="1" noChangeArrowheads="1" noChangeShapeType="1" noTextEdit="1"/>
              </p:cNvSpPr>
              <p:nvPr>
                <p:ph sz="half" idx="1"/>
              </p:nvPr>
            </p:nvSpPr>
            <p:spPr>
              <a:xfrm>
                <a:off x="304800" y="1600200"/>
                <a:ext cx="4953000" cy="4525963"/>
              </a:xfrm>
              <a:blipFill>
                <a:blip r:embed="rId3"/>
                <a:stretch>
                  <a:fillRect l="-2214" t="-1348"/>
                </a:stretch>
              </a:blipFill>
            </p:spPr>
            <p:txBody>
              <a:bodyPr/>
              <a:lstStyle/>
              <a:p>
                <a:r>
                  <a:rPr lang="en-US">
                    <a:noFill/>
                  </a:rPr>
                  <a:t> </a:t>
                </a:r>
              </a:p>
            </p:txBody>
          </p:sp>
        </mc:Fallback>
      </mc:AlternateContent>
    </p:spTree>
    <p:extLst>
      <p:ext uri="{BB962C8B-B14F-4D97-AF65-F5344CB8AC3E}">
        <p14:creationId xmlns:p14="http://schemas.microsoft.com/office/powerpoint/2010/main" val="1471315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6620199-3B26-59A2-388A-BFD8960FE4FF}"/>
                  </a:ext>
                </a:extLst>
              </p:cNvPr>
              <p:cNvSpPr>
                <a:spLocks noGrp="1"/>
              </p:cNvSpPr>
              <p:nvPr>
                <p:ph type="title"/>
              </p:nvPr>
            </p:nvSpPr>
            <p:spPr/>
            <p:txBody>
              <a:bodyPr/>
              <a:lstStyle/>
              <a:p>
                <a:r>
                  <a:rPr lang="en-US" dirty="0"/>
                  <a:t>Estimating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Hard</a:t>
                </a:r>
              </a:p>
            </p:txBody>
          </p:sp>
        </mc:Choice>
        <mc:Fallback xmlns="">
          <p:sp>
            <p:nvSpPr>
              <p:cNvPr id="2" name="Title 1">
                <a:extLst>
                  <a:ext uri="{FF2B5EF4-FFF2-40B4-BE49-F238E27FC236}">
                    <a16:creationId xmlns:a16="http://schemas.microsoft.com/office/drawing/2014/main" id="{F6620199-3B26-59A2-388A-BFD8960FE4FF}"/>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1C4921-830B-D9E3-5468-4E91FA04EC01}"/>
                  </a:ext>
                </a:extLst>
              </p:cNvPr>
              <p:cNvSpPr>
                <a:spLocks noGrp="1"/>
              </p:cNvSpPr>
              <p:nvPr>
                <p:ph sz="half" idx="1"/>
              </p:nvPr>
            </p:nvSpPr>
            <p:spPr>
              <a:xfrm>
                <a:off x="304800" y="1605282"/>
                <a:ext cx="5384800" cy="4525963"/>
              </a:xfrm>
            </p:spPr>
            <p:txBody>
              <a:bodyPr/>
              <a:lstStyle/>
              <a:p>
                <a:pPr marL="0" indent="0">
                  <a:buNone/>
                </a:pPr>
                <a:r>
                  <a:rPr lang="en-US" dirty="0"/>
                  <a:t>Two problems:</a:t>
                </a:r>
              </a:p>
              <a:p>
                <a:r>
                  <a:rPr lang="en-US" dirty="0"/>
                  <a:t>Aggregate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can be arbitrarily larger than firm-level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a:t>
                </a:r>
                <a:r>
                  <a:rPr lang="en-US" dirty="0" err="1"/>
                  <a:t>Houthakker</a:t>
                </a:r>
                <a:r>
                  <a:rPr lang="en-US" dirty="0"/>
                  <a:t>, 1955)</a:t>
                </a:r>
              </a:p>
              <a:p>
                <a:endParaRPr lang="en-US" dirty="0"/>
              </a:p>
              <a:p>
                <a:r>
                  <a:rPr lang="en-US" dirty="0"/>
                  <a:t>Simultaneous equations problem: Need pure variation in supply of </a:t>
                </a:r>
                <a14:m>
                  <m:oMath xmlns:m="http://schemas.openxmlformats.org/officeDocument/2006/math">
                    <m:f>
                      <m:fPr>
                        <m:type m:val="lin"/>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den>
                    </m:f>
                  </m:oMath>
                </a14:m>
                <a:r>
                  <a:rPr lang="en-US" dirty="0"/>
                  <a:t> to estimate slow of relative demand curve</a:t>
                </a:r>
              </a:p>
            </p:txBody>
          </p:sp>
        </mc:Choice>
        <mc:Fallback xmlns="">
          <p:sp>
            <p:nvSpPr>
              <p:cNvPr id="3" name="Content Placeholder 2">
                <a:extLst>
                  <a:ext uri="{FF2B5EF4-FFF2-40B4-BE49-F238E27FC236}">
                    <a16:creationId xmlns:a16="http://schemas.microsoft.com/office/drawing/2014/main" id="{E51C4921-830B-D9E3-5468-4E91FA04EC01}"/>
                  </a:ext>
                </a:extLst>
              </p:cNvPr>
              <p:cNvSpPr>
                <a:spLocks noGrp="1" noRot="1" noChangeAspect="1" noMove="1" noResize="1" noEditPoints="1" noAdjustHandles="1" noChangeArrowheads="1" noChangeShapeType="1" noTextEdit="1"/>
              </p:cNvSpPr>
              <p:nvPr>
                <p:ph sz="half" idx="1"/>
              </p:nvPr>
            </p:nvSpPr>
            <p:spPr>
              <a:xfrm>
                <a:off x="304800" y="1605282"/>
                <a:ext cx="5384800" cy="4525963"/>
              </a:xfrm>
              <a:blipFill>
                <a:blip r:embed="rId3"/>
                <a:stretch>
                  <a:fillRect l="-2265" t="-1211" r="-1586"/>
                </a:stretch>
              </a:blipFill>
            </p:spPr>
            <p:txBody>
              <a:bodyPr/>
              <a:lstStyle/>
              <a:p>
                <a:r>
                  <a:rPr lang="en-US">
                    <a:noFill/>
                  </a:rPr>
                  <a:t> </a:t>
                </a:r>
              </a:p>
            </p:txBody>
          </p:sp>
        </mc:Fallback>
      </mc:AlternateContent>
      <p:pic>
        <p:nvPicPr>
          <p:cNvPr id="7" name="Content Placeholder 6" descr="A diagram of a graph&#10;&#10;AI-generated content may be incorrect.">
            <a:extLst>
              <a:ext uri="{FF2B5EF4-FFF2-40B4-BE49-F238E27FC236}">
                <a16:creationId xmlns:a16="http://schemas.microsoft.com/office/drawing/2014/main" id="{0493DDFF-056C-45AE-510C-28A81A2B120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24600" y="1492898"/>
            <a:ext cx="5181600" cy="4787506"/>
          </a:xfrm>
        </p:spPr>
      </p:pic>
      <p:sp>
        <p:nvSpPr>
          <p:cNvPr id="5" name="Slide Number Placeholder 4">
            <a:extLst>
              <a:ext uri="{FF2B5EF4-FFF2-40B4-BE49-F238E27FC236}">
                <a16:creationId xmlns:a16="http://schemas.microsoft.com/office/drawing/2014/main" id="{A36F36A0-7006-CDF2-695D-8AD06E2B81F9}"/>
              </a:ext>
            </a:extLst>
          </p:cNvPr>
          <p:cNvSpPr>
            <a:spLocks noGrp="1"/>
          </p:cNvSpPr>
          <p:nvPr>
            <p:ph type="sldNum" sz="quarter" idx="12"/>
          </p:nvPr>
        </p:nvSpPr>
        <p:spPr/>
        <p:txBody>
          <a:bodyPr/>
          <a:lstStyle/>
          <a:p>
            <a:fld id="{BB3BE34B-9575-430D-9A41-469C30B8F0EA}" type="slidenum">
              <a:rPr lang="en-US" smtClean="0"/>
              <a:pPr/>
              <a:t>52</a:t>
            </a:fld>
            <a:endParaRPr lang="en-US"/>
          </a:p>
        </p:txBody>
      </p:sp>
    </p:spTree>
    <p:extLst>
      <p:ext uri="{BB962C8B-B14F-4D97-AF65-F5344CB8AC3E}">
        <p14:creationId xmlns:p14="http://schemas.microsoft.com/office/powerpoint/2010/main" val="565406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B0CE-07AD-6F56-32DD-06A3552BB580}"/>
              </a:ext>
            </a:extLst>
          </p:cNvPr>
          <p:cNvSpPr>
            <a:spLocks noGrp="1"/>
          </p:cNvSpPr>
          <p:nvPr>
            <p:ph type="title"/>
          </p:nvPr>
        </p:nvSpPr>
        <p:spPr/>
        <p:txBody>
          <a:bodyPr/>
          <a:lstStyle/>
          <a:p>
            <a:r>
              <a:rPr lang="en-US" dirty="0"/>
              <a:t>Can Innovation Hurt Workers?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1B25E838-D7F0-F44F-9027-49E0BFF81608}"/>
                  </a:ext>
                </a:extLst>
              </p:cNvPr>
              <p:cNvSpPr>
                <a:spLocks noGrp="1"/>
              </p:cNvSpPr>
              <p:nvPr>
                <p:ph idx="1"/>
              </p:nvPr>
            </p:nvSpPr>
            <p:spPr>
              <a:xfrm>
                <a:off x="457200" y="1600201"/>
                <a:ext cx="11277600" cy="4983161"/>
              </a:xfrm>
            </p:spPr>
            <p:txBody>
              <a:bodyPr/>
              <a:lstStyle/>
              <a:p>
                <a:r>
                  <a:rPr lang="en-US" dirty="0"/>
                  <a:t>Technical change that destroys jobs is a major concern</a:t>
                </a:r>
              </a:p>
              <a:p>
                <a:r>
                  <a:rPr lang="en-US" dirty="0"/>
                  <a:t>Can innovation make workers worse off?</a:t>
                </a:r>
              </a:p>
              <a:p>
                <a:r>
                  <a:rPr lang="en-US" dirty="0"/>
                  <a:t>If production function is Cobb-Douglas or CES, the answer is ‘No’</a:t>
                </a:r>
              </a:p>
              <a:p>
                <a:pPr>
                  <a:spcAft>
                    <a:spcPts val="1200"/>
                  </a:spcAft>
                </a:pPr>
                <a:r>
                  <a:rPr lang="en-US" dirty="0"/>
                  <a:t>Cobb-Douglas:</a:t>
                </a:r>
              </a:p>
              <a:p>
                <a:pPr marL="0" indent="0" algn="ctr">
                  <a:spcBef>
                    <a:spcPts val="1200"/>
                  </a:spcBef>
                  <a:spcAft>
                    <a:spcPts val="1800"/>
                  </a:spcAft>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&gt;0</m:t>
                      </m:r>
                    </m:oMath>
                  </m:oMathPara>
                </a14:m>
                <a:endParaRPr lang="en-US" b="0" i="1" dirty="0">
                  <a:latin typeface="Cambria Math" panose="02040503050406030204" pitchFamily="18" charset="0"/>
                </a:endParaRPr>
              </a:p>
              <a:p>
                <a:pPr marL="0" indent="0" algn="ctr">
                  <a:spcBef>
                    <a:spcPts val="1200"/>
                  </a:spcBef>
                  <a:spcAft>
                    <a:spcPts val="1800"/>
                  </a:spcAft>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den>
                      </m:f>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&gt;0</m:t>
                      </m:r>
                    </m:oMath>
                  </m:oMathPara>
                </a14:m>
                <a:endParaRPr lang="en-US" dirty="0"/>
              </a:p>
            </p:txBody>
          </p:sp>
        </mc:Choice>
        <mc:Fallback>
          <p:sp>
            <p:nvSpPr>
              <p:cNvPr id="6" name="Content Placeholder 5">
                <a:extLst>
                  <a:ext uri="{FF2B5EF4-FFF2-40B4-BE49-F238E27FC236}">
                    <a16:creationId xmlns:a16="http://schemas.microsoft.com/office/drawing/2014/main" id="{1B25E838-D7F0-F44F-9027-49E0BFF81608}"/>
                  </a:ext>
                </a:extLst>
              </p:cNvPr>
              <p:cNvSpPr>
                <a:spLocks noGrp="1" noRot="1" noChangeAspect="1" noMove="1" noResize="1" noEditPoints="1" noAdjustHandles="1" noChangeArrowheads="1" noChangeShapeType="1" noTextEdit="1"/>
              </p:cNvSpPr>
              <p:nvPr>
                <p:ph idx="1"/>
              </p:nvPr>
            </p:nvSpPr>
            <p:spPr>
              <a:xfrm>
                <a:off x="457200" y="1600201"/>
                <a:ext cx="11277600" cy="4983161"/>
              </a:xfrm>
              <a:blipFill>
                <a:blip r:embed="rId2"/>
                <a:stretch>
                  <a:fillRect l="-1243" t="-1591" r="-43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CACDA94-2E64-8EAD-8627-9A4D2B09A9CD}"/>
              </a:ext>
            </a:extLst>
          </p:cNvPr>
          <p:cNvSpPr>
            <a:spLocks noGrp="1"/>
          </p:cNvSpPr>
          <p:nvPr>
            <p:ph type="sldNum" sz="quarter" idx="12"/>
          </p:nvPr>
        </p:nvSpPr>
        <p:spPr/>
        <p:txBody>
          <a:bodyPr/>
          <a:lstStyle/>
          <a:p>
            <a:fld id="{BB3BE34B-9575-430D-9A41-469C30B8F0EA}" type="slidenum">
              <a:rPr lang="en-US" smtClean="0"/>
              <a:pPr/>
              <a:t>53</a:t>
            </a:fld>
            <a:endParaRPr lang="en-US"/>
          </a:p>
        </p:txBody>
      </p:sp>
    </p:spTree>
    <p:extLst>
      <p:ext uri="{BB962C8B-B14F-4D97-AF65-F5344CB8AC3E}">
        <p14:creationId xmlns:p14="http://schemas.microsoft.com/office/powerpoint/2010/main" val="1477388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C34E-F968-0ABF-5AEE-E80569C72679}"/>
              </a:ext>
            </a:extLst>
          </p:cNvPr>
          <p:cNvSpPr>
            <a:spLocks noGrp="1"/>
          </p:cNvSpPr>
          <p:nvPr>
            <p:ph type="title"/>
          </p:nvPr>
        </p:nvSpPr>
        <p:spPr/>
        <p:txBody>
          <a:bodyPr/>
          <a:lstStyle/>
          <a:p>
            <a:r>
              <a:rPr lang="en-US" dirty="0"/>
              <a:t>Task-Based Production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FC2F4D-262C-F0DB-7DA0-03EC91DFA36C}"/>
                  </a:ext>
                </a:extLst>
              </p:cNvPr>
              <p:cNvSpPr>
                <a:spLocks noGrp="1"/>
              </p:cNvSpPr>
              <p:nvPr>
                <p:ph idx="1"/>
              </p:nvPr>
            </p:nvSpPr>
            <p:spPr/>
            <p:txBody>
              <a:bodyPr/>
              <a:lstStyle/>
              <a:p>
                <a:r>
                  <a:rPr lang="en-US" dirty="0"/>
                  <a:t>Suppose production involves completing </a:t>
                </a:r>
                <a14:m>
                  <m:oMath xmlns:m="http://schemas.openxmlformats.org/officeDocument/2006/math">
                    <m:r>
                      <a:rPr lang="en-US" b="0" i="1" smtClean="0">
                        <a:latin typeface="Cambria Math" panose="02040503050406030204" pitchFamily="18" charset="0"/>
                      </a:rPr>
                      <m:t>𝐽</m:t>
                    </m:r>
                  </m:oMath>
                </a14:m>
                <a:r>
                  <a:rPr lang="en-US" dirty="0"/>
                  <a:t> tasks</a:t>
                </a:r>
              </a:p>
              <a:p>
                <a:r>
                  <a:rPr lang="en-US" dirty="0"/>
                  <a:t>Output is</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𝐽</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den>
                                      </m:f>
                                    </m:sup>
                                  </m:sSup>
                                </m:e>
                              </m:nary>
                            </m:e>
                          </m:d>
                        </m:e>
                        <m: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den>
                          </m:f>
                        </m:sup>
                      </m:sSup>
                    </m:oMath>
                  </m:oMathPara>
                </a14:m>
                <a:endParaRPr lang="en-US" dirty="0"/>
              </a:p>
              <a:p>
                <a:pPr marL="0" indent="0">
                  <a:buNone/>
                </a:pPr>
                <a:r>
                  <a:rPr lang="en-US" dirty="0"/>
                  <a:t>    where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the number of times task </a:t>
                </a:r>
                <a14:m>
                  <m:oMath xmlns:m="http://schemas.openxmlformats.org/officeDocument/2006/math">
                    <m:r>
                      <a:rPr lang="en-US" b="0" i="1" smtClean="0">
                        <a:latin typeface="Cambria Math" panose="02040503050406030204" pitchFamily="18" charset="0"/>
                      </a:rPr>
                      <m:t>𝑗</m:t>
                    </m:r>
                  </m:oMath>
                </a14:m>
                <a:r>
                  <a:rPr lang="en-US" dirty="0"/>
                  <a:t> is performed</a:t>
                </a:r>
              </a:p>
              <a:p>
                <a:endParaRPr lang="en-US" dirty="0"/>
              </a:p>
            </p:txBody>
          </p:sp>
        </mc:Choice>
        <mc:Fallback>
          <p:sp>
            <p:nvSpPr>
              <p:cNvPr id="3" name="Content Placeholder 2">
                <a:extLst>
                  <a:ext uri="{FF2B5EF4-FFF2-40B4-BE49-F238E27FC236}">
                    <a16:creationId xmlns:a16="http://schemas.microsoft.com/office/drawing/2014/main" id="{EEFC2F4D-262C-F0DB-7DA0-03EC91DFA36C}"/>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B08C59-E323-3DE1-ACE3-8B108FBBA34E}"/>
              </a:ext>
            </a:extLst>
          </p:cNvPr>
          <p:cNvSpPr>
            <a:spLocks noGrp="1"/>
          </p:cNvSpPr>
          <p:nvPr>
            <p:ph type="sldNum" sz="quarter" idx="12"/>
          </p:nvPr>
        </p:nvSpPr>
        <p:spPr/>
        <p:txBody>
          <a:bodyPr/>
          <a:lstStyle/>
          <a:p>
            <a:fld id="{BB3BE34B-9575-430D-9A41-469C30B8F0EA}" type="slidenum">
              <a:rPr lang="en-US" smtClean="0"/>
              <a:pPr/>
              <a:t>54</a:t>
            </a:fld>
            <a:endParaRPr lang="en-US"/>
          </a:p>
        </p:txBody>
      </p:sp>
    </p:spTree>
    <p:extLst>
      <p:ext uri="{BB962C8B-B14F-4D97-AF65-F5344CB8AC3E}">
        <p14:creationId xmlns:p14="http://schemas.microsoft.com/office/powerpoint/2010/main" val="2805148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0706-00DF-44BF-E8E7-DDADAF5F64A5}"/>
              </a:ext>
            </a:extLst>
          </p:cNvPr>
          <p:cNvSpPr>
            <a:spLocks noGrp="1"/>
          </p:cNvSpPr>
          <p:nvPr>
            <p:ph type="title"/>
          </p:nvPr>
        </p:nvSpPr>
        <p:spPr/>
        <p:txBody>
          <a:bodyPr/>
          <a:lstStyle/>
          <a:p>
            <a:r>
              <a:rPr lang="en-US" dirty="0"/>
              <a:t>Task-Based Production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CB9075E-0946-D420-4DD7-F09260311A3A}"/>
                  </a:ext>
                </a:extLst>
              </p:cNvPr>
              <p:cNvSpPr>
                <a:spLocks noGrp="1"/>
              </p:cNvSpPr>
              <p:nvPr>
                <p:ph idx="1"/>
              </p:nvPr>
            </p:nvSpPr>
            <p:spPr/>
            <p:txBody>
              <a:bodyPr/>
              <a:lstStyle/>
              <a:p>
                <a:pPr>
                  <a:spcAft>
                    <a:spcPts val="1800"/>
                  </a:spcAft>
                </a:pPr>
                <a:r>
                  <a:rPr lang="en-US" dirty="0"/>
                  <a:t>Each task is performed using either labor or capital:</a:t>
                </a:r>
              </a:p>
              <a:p>
                <a:pPr marL="0" indent="0" algn="ctr">
                  <a:spcAft>
                    <a:spcPts val="18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rPr>
                            <m:t>𝐿</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𝑗</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a:p>
                <a:pPr lvl="1">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1">
                            <a:latin typeface="Cambria Math" panose="02040503050406030204" pitchFamily="18" charset="0"/>
                          </a:rPr>
                          <m:t>𝑗</m:t>
                        </m:r>
                      </m:e>
                    </m:d>
                  </m:oMath>
                </a14:m>
                <a:r>
                  <a:rPr lang="en-US" dirty="0"/>
                  <a:t> is the productivity of labor at task </a:t>
                </a:r>
                <a14:m>
                  <m:oMath xmlns:m="http://schemas.openxmlformats.org/officeDocument/2006/math">
                    <m:r>
                      <a:rPr lang="en-US" b="0" i="1" smtClean="0">
                        <a:latin typeface="Cambria Math" panose="02040503050406030204" pitchFamily="18" charset="0"/>
                      </a:rPr>
                      <m:t>𝑗</m:t>
                    </m:r>
                  </m:oMath>
                </a14:m>
                <a:endParaRPr lang="en-US" dirty="0"/>
              </a:p>
              <a:p>
                <a:pPr lvl="1">
                  <a:spcAft>
                    <a:spcPts val="18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𝑗</m:t>
                        </m:r>
                      </m:e>
                    </m:d>
                  </m:oMath>
                </a14:m>
                <a:r>
                  <a:rPr lang="en-US" dirty="0"/>
                  <a:t> is the productivity of capital at task </a:t>
                </a:r>
                <a14:m>
                  <m:oMath xmlns:m="http://schemas.openxmlformats.org/officeDocument/2006/math">
                    <m:r>
                      <a:rPr lang="en-US" b="0" i="1" smtClean="0">
                        <a:latin typeface="Cambria Math" panose="02040503050406030204" pitchFamily="18" charset="0"/>
                      </a:rPr>
                      <m:t>𝑗</m:t>
                    </m:r>
                  </m:oMath>
                </a14:m>
                <a:endParaRPr lang="en-US" dirty="0"/>
              </a:p>
              <a:p>
                <a:pPr>
                  <a:spcAft>
                    <a:spcPts val="1800"/>
                  </a:spcAft>
                </a:pPr>
                <a:r>
                  <a:rPr lang="en-US" dirty="0"/>
                  <a:t>Labor and capital are perfect substitutes in performing task </a:t>
                </a:r>
                <a14:m>
                  <m:oMath xmlns:m="http://schemas.openxmlformats.org/officeDocument/2006/math">
                    <m:r>
                      <a:rPr lang="en-US" b="0" i="1" smtClean="0">
                        <a:latin typeface="Cambria Math" panose="02040503050406030204" pitchFamily="18" charset="0"/>
                      </a:rPr>
                      <m:t>𝑗</m:t>
                    </m:r>
                  </m:oMath>
                </a14:m>
                <a:endParaRPr lang="en-US" dirty="0"/>
              </a:p>
            </p:txBody>
          </p:sp>
        </mc:Choice>
        <mc:Fallback>
          <p:sp>
            <p:nvSpPr>
              <p:cNvPr id="3" name="Content Placeholder 2">
                <a:extLst>
                  <a:ext uri="{FF2B5EF4-FFF2-40B4-BE49-F238E27FC236}">
                    <a16:creationId xmlns:a16="http://schemas.microsoft.com/office/drawing/2014/main" id="{1CB9075E-0946-D420-4DD7-F09260311A3A}"/>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06A7B9-1BDC-7A02-3A7A-102722295B72}"/>
              </a:ext>
            </a:extLst>
          </p:cNvPr>
          <p:cNvSpPr>
            <a:spLocks noGrp="1"/>
          </p:cNvSpPr>
          <p:nvPr>
            <p:ph type="sldNum" sz="quarter" idx="12"/>
          </p:nvPr>
        </p:nvSpPr>
        <p:spPr/>
        <p:txBody>
          <a:bodyPr/>
          <a:lstStyle/>
          <a:p>
            <a:fld id="{BB3BE34B-9575-430D-9A41-469C30B8F0EA}" type="slidenum">
              <a:rPr lang="en-US" smtClean="0"/>
              <a:pPr/>
              <a:t>55</a:t>
            </a:fld>
            <a:endParaRPr lang="en-US"/>
          </a:p>
        </p:txBody>
      </p:sp>
    </p:spTree>
    <p:extLst>
      <p:ext uri="{BB962C8B-B14F-4D97-AF65-F5344CB8AC3E}">
        <p14:creationId xmlns:p14="http://schemas.microsoft.com/office/powerpoint/2010/main" val="424327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8BD0D6B-6CB8-1DD7-1ED2-A42E330A350E}"/>
                  </a:ext>
                </a:extLst>
              </p:cNvPr>
              <p:cNvSpPr>
                <a:spLocks noGrp="1"/>
              </p:cNvSpPr>
              <p:nvPr>
                <p:ph type="title"/>
              </p:nvPr>
            </p:nvSpPr>
            <p:spPr/>
            <p:txBody>
              <a:bodyPr/>
              <a:lstStyle/>
              <a:p>
                <a:r>
                  <a:rPr lang="en-US" dirty="0"/>
                  <a:t>How Is Task </a:t>
                </a:r>
                <a14:m>
                  <m:oMath xmlns:m="http://schemas.openxmlformats.org/officeDocument/2006/math">
                    <m:r>
                      <a:rPr lang="en-US" b="0" i="1" smtClean="0">
                        <a:latin typeface="Cambria Math" panose="02040503050406030204" pitchFamily="18" charset="0"/>
                      </a:rPr>
                      <m:t>𝑗</m:t>
                    </m:r>
                  </m:oMath>
                </a14:m>
                <a:r>
                  <a:rPr lang="en-US" dirty="0"/>
                  <a:t> Performed?</a:t>
                </a:r>
              </a:p>
            </p:txBody>
          </p:sp>
        </mc:Choice>
        <mc:Fallback>
          <p:sp>
            <p:nvSpPr>
              <p:cNvPr id="2" name="Title 1">
                <a:extLst>
                  <a:ext uri="{FF2B5EF4-FFF2-40B4-BE49-F238E27FC236}">
                    <a16:creationId xmlns:a16="http://schemas.microsoft.com/office/drawing/2014/main" id="{28BD0D6B-6CB8-1DD7-1ED2-A42E330A350E}"/>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A457797-D8B0-75DB-F8FD-1EF78A760079}"/>
                  </a:ext>
                </a:extLst>
              </p:cNvPr>
              <p:cNvSpPr>
                <a:spLocks noGrp="1"/>
              </p:cNvSpPr>
              <p:nvPr>
                <p:ph idx="1"/>
              </p:nvPr>
            </p:nvSpPr>
            <p:spPr/>
            <p:txBody>
              <a:bodyPr/>
              <a:lstStyle/>
              <a:p>
                <a:pPr>
                  <a:spcAft>
                    <a:spcPts val="1200"/>
                  </a:spcAft>
                </a:pPr>
                <a:r>
                  <a:rPr lang="en-US" dirty="0"/>
                  <a:t>The cost of performing task </a:t>
                </a:r>
                <a14:m>
                  <m:oMath xmlns:m="http://schemas.openxmlformats.org/officeDocument/2006/math">
                    <m:r>
                      <a:rPr lang="en-US" b="0" i="1" smtClean="0">
                        <a:latin typeface="Cambria Math" panose="02040503050406030204" pitchFamily="18" charset="0"/>
                      </a:rPr>
                      <m:t>𝑗</m:t>
                    </m:r>
                  </m:oMath>
                </a14:m>
                <a:r>
                  <a:rPr lang="en-US" dirty="0"/>
                  <a:t> with labor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𝑤</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1">
                                <a:latin typeface="Cambria Math" panose="02040503050406030204" pitchFamily="18" charset="0"/>
                              </a:rPr>
                              <m:t>𝑗</m:t>
                            </m:r>
                          </m:e>
                        </m:d>
                      </m:den>
                    </m:f>
                  </m:oMath>
                </a14:m>
                <a:endParaRPr lang="en-US" dirty="0"/>
              </a:p>
              <a:p>
                <a:pPr>
                  <a:spcAft>
                    <a:spcPts val="1200"/>
                  </a:spcAft>
                </a:pPr>
                <a:r>
                  <a:rPr lang="en-US" dirty="0"/>
                  <a:t>The cost of performing task </a:t>
                </a:r>
                <a14:m>
                  <m:oMath xmlns:m="http://schemas.openxmlformats.org/officeDocument/2006/math">
                    <m:r>
                      <a:rPr lang="en-US" b="0" i="1" smtClean="0">
                        <a:latin typeface="Cambria Math" panose="02040503050406030204" pitchFamily="18" charset="0"/>
                      </a:rPr>
                      <m:t>𝑗</m:t>
                    </m:r>
                  </m:oMath>
                </a14:m>
                <a:r>
                  <a:rPr lang="en-US" dirty="0"/>
                  <a:t> with capital is: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𝑟</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𝑗</m:t>
                            </m:r>
                          </m:e>
                        </m:d>
                      </m:den>
                    </m:f>
                  </m:oMath>
                </a14:m>
                <a:endParaRPr lang="en-US" dirty="0"/>
              </a:p>
              <a:p>
                <a:pPr>
                  <a:spcAft>
                    <a:spcPts val="1200"/>
                  </a:spcAft>
                </a:pPr>
                <a:r>
                  <a:rPr lang="en-US" dirty="0"/>
                  <a:t>Firm will perform task </a:t>
                </a:r>
                <a14:m>
                  <m:oMath xmlns:m="http://schemas.openxmlformats.org/officeDocument/2006/math">
                    <m:r>
                      <a:rPr lang="en-US" b="0" i="1" smtClean="0">
                        <a:latin typeface="Cambria Math" panose="02040503050406030204" pitchFamily="18" charset="0"/>
                      </a:rPr>
                      <m:t>𝑗</m:t>
                    </m:r>
                  </m:oMath>
                </a14:m>
                <a:r>
                  <a:rPr lang="en-US" dirty="0"/>
                  <a:t> with labor if</a:t>
                </a:r>
              </a:p>
              <a:p>
                <a:pPr marL="0" indent="0" algn="ctr">
                  <a:spcAft>
                    <a:spcPts val="1200"/>
                  </a:spcAft>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𝑤</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1">
                                  <a:latin typeface="Cambria Math" panose="02040503050406030204" pitchFamily="18" charset="0"/>
                                </a:rPr>
                                <m:t>𝑗</m:t>
                              </m:r>
                            </m:e>
                          </m:d>
                        </m:den>
                      </m:f>
                      <m:r>
                        <a:rPr lang="en-US" b="0" i="1" smtClean="0">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𝑟</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𝑗</m:t>
                              </m:r>
                            </m:e>
                          </m:d>
                        </m:den>
                      </m:f>
                    </m:oMath>
                  </m:oMathPara>
                </a14:m>
                <a:endParaRPr lang="en-US" dirty="0"/>
              </a:p>
              <a:p>
                <a:pPr marL="0" indent="0">
                  <a:spcAft>
                    <a:spcPts val="1200"/>
                  </a:spcAft>
                  <a:buNone/>
                </a:pPr>
                <a:r>
                  <a:rPr lang="en-US" dirty="0"/>
                  <a:t>   and otherwise with capital</a:t>
                </a:r>
              </a:p>
            </p:txBody>
          </p:sp>
        </mc:Choice>
        <mc:Fallback>
          <p:sp>
            <p:nvSpPr>
              <p:cNvPr id="3" name="Content Placeholder 2">
                <a:extLst>
                  <a:ext uri="{FF2B5EF4-FFF2-40B4-BE49-F238E27FC236}">
                    <a16:creationId xmlns:a16="http://schemas.microsoft.com/office/drawing/2014/main" id="{CA457797-D8B0-75DB-F8FD-1EF78A760079}"/>
                  </a:ext>
                </a:extLst>
              </p:cNvPr>
              <p:cNvSpPr>
                <a:spLocks noGrp="1" noRot="1" noChangeAspect="1" noMove="1" noResize="1" noEditPoints="1" noAdjustHandles="1" noChangeArrowheads="1" noChangeShapeType="1" noTextEdit="1"/>
              </p:cNvSpPr>
              <p:nvPr>
                <p:ph idx="1"/>
              </p:nvPr>
            </p:nvSpPr>
            <p:spPr>
              <a:blipFill>
                <a:blip r:embed="rId3"/>
                <a:stretch>
                  <a:fillRect l="-1278" t="-270" b="-6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4185BA6-4D27-828C-4D5D-5316FF974A71}"/>
              </a:ext>
            </a:extLst>
          </p:cNvPr>
          <p:cNvSpPr>
            <a:spLocks noGrp="1"/>
          </p:cNvSpPr>
          <p:nvPr>
            <p:ph type="sldNum" sz="quarter" idx="12"/>
          </p:nvPr>
        </p:nvSpPr>
        <p:spPr/>
        <p:txBody>
          <a:bodyPr/>
          <a:lstStyle/>
          <a:p>
            <a:fld id="{BB3BE34B-9575-430D-9A41-469C30B8F0EA}" type="slidenum">
              <a:rPr lang="en-US" smtClean="0"/>
              <a:pPr/>
              <a:t>56</a:t>
            </a:fld>
            <a:endParaRPr lang="en-US"/>
          </a:p>
        </p:txBody>
      </p:sp>
    </p:spTree>
    <p:extLst>
      <p:ext uri="{BB962C8B-B14F-4D97-AF65-F5344CB8AC3E}">
        <p14:creationId xmlns:p14="http://schemas.microsoft.com/office/powerpoint/2010/main" val="1972519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607A97-CF1B-CDF5-CC6B-82F306EF4B3A}"/>
              </a:ext>
            </a:extLst>
          </p:cNvPr>
          <p:cNvSpPr>
            <a:spLocks noGrp="1"/>
          </p:cNvSpPr>
          <p:nvPr>
            <p:ph type="title"/>
          </p:nvPr>
        </p:nvSpPr>
        <p:spPr/>
        <p:txBody>
          <a:bodyPr/>
          <a:lstStyle/>
          <a:p>
            <a:r>
              <a:rPr lang="en-US" dirty="0"/>
              <a:t>Task-Based Production: An Example</a:t>
            </a:r>
          </a:p>
        </p:txBody>
      </p:sp>
      <p:sp>
        <p:nvSpPr>
          <p:cNvPr id="6" name="Content Placeholder 5">
            <a:extLst>
              <a:ext uri="{FF2B5EF4-FFF2-40B4-BE49-F238E27FC236}">
                <a16:creationId xmlns:a16="http://schemas.microsoft.com/office/drawing/2014/main" id="{D204B629-9793-7613-CECB-9DAC32A4EBBE}"/>
              </a:ext>
            </a:extLst>
          </p:cNvPr>
          <p:cNvSpPr>
            <a:spLocks noGrp="1"/>
          </p:cNvSpPr>
          <p:nvPr>
            <p:ph sz="half" idx="1"/>
          </p:nvPr>
        </p:nvSpPr>
        <p:spPr>
          <a:xfrm>
            <a:off x="304800" y="2057400"/>
            <a:ext cx="5638800" cy="4068762"/>
          </a:xfrm>
        </p:spPr>
        <p:txBody>
          <a:bodyPr/>
          <a:lstStyle/>
          <a:p>
            <a:pPr>
              <a:spcAft>
                <a:spcPts val="600"/>
              </a:spcAft>
            </a:pPr>
            <a:r>
              <a:rPr lang="en-US" dirty="0"/>
              <a:t>Good produced with 7 tasks</a:t>
            </a:r>
          </a:p>
          <a:p>
            <a:pPr>
              <a:spcAft>
                <a:spcPts val="600"/>
              </a:spcAft>
            </a:pPr>
            <a:r>
              <a:rPr lang="en-US" dirty="0"/>
              <a:t>Ordered by comparative advantage of labor</a:t>
            </a:r>
          </a:p>
          <a:p>
            <a:pPr>
              <a:spcAft>
                <a:spcPts val="600"/>
              </a:spcAft>
            </a:pPr>
            <a:r>
              <a:rPr lang="en-US" dirty="0"/>
              <a:t>Tasks 1, 2, 3 performed by capital</a:t>
            </a:r>
          </a:p>
          <a:p>
            <a:pPr>
              <a:spcAft>
                <a:spcPts val="600"/>
              </a:spcAft>
            </a:pPr>
            <a:r>
              <a:rPr lang="en-US" dirty="0"/>
              <a:t>Tasks 4, 5, 6, 7, performed by labor</a:t>
            </a:r>
          </a:p>
        </p:txBody>
      </p:sp>
      <p:pic>
        <p:nvPicPr>
          <p:cNvPr id="9" name="Content Placeholder 8">
            <a:extLst>
              <a:ext uri="{FF2B5EF4-FFF2-40B4-BE49-F238E27FC236}">
                <a16:creationId xmlns:a16="http://schemas.microsoft.com/office/drawing/2014/main" id="{BC82B3F0-4CAC-E744-CDD0-B9B8737B8F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1679044"/>
            <a:ext cx="6007114" cy="4340756"/>
          </a:xfrm>
        </p:spPr>
      </p:pic>
      <p:sp>
        <p:nvSpPr>
          <p:cNvPr id="4" name="Slide Number Placeholder 3">
            <a:extLst>
              <a:ext uri="{FF2B5EF4-FFF2-40B4-BE49-F238E27FC236}">
                <a16:creationId xmlns:a16="http://schemas.microsoft.com/office/drawing/2014/main" id="{63F99EBB-5079-A0CB-EFEC-E3FBE9347750}"/>
              </a:ext>
            </a:extLst>
          </p:cNvPr>
          <p:cNvSpPr>
            <a:spLocks noGrp="1"/>
          </p:cNvSpPr>
          <p:nvPr>
            <p:ph type="sldNum" sz="quarter" idx="12"/>
          </p:nvPr>
        </p:nvSpPr>
        <p:spPr/>
        <p:txBody>
          <a:bodyPr/>
          <a:lstStyle/>
          <a:p>
            <a:fld id="{BB3BE34B-9575-430D-9A41-469C30B8F0EA}" type="slidenum">
              <a:rPr lang="en-US" smtClean="0"/>
              <a:pPr/>
              <a:t>57</a:t>
            </a:fld>
            <a:endParaRPr lang="en-US"/>
          </a:p>
        </p:txBody>
      </p:sp>
    </p:spTree>
    <p:extLst>
      <p:ext uri="{BB962C8B-B14F-4D97-AF65-F5344CB8AC3E}">
        <p14:creationId xmlns:p14="http://schemas.microsoft.com/office/powerpoint/2010/main" val="2277561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8034-DAD6-76A4-8C67-8CBCFADDB8B2}"/>
              </a:ext>
            </a:extLst>
          </p:cNvPr>
          <p:cNvSpPr>
            <a:spLocks noGrp="1"/>
          </p:cNvSpPr>
          <p:nvPr>
            <p:ph type="title"/>
          </p:nvPr>
        </p:nvSpPr>
        <p:spPr/>
        <p:txBody>
          <a:bodyPr/>
          <a:lstStyle/>
          <a:p>
            <a:r>
              <a:rPr lang="en-US" dirty="0"/>
              <a:t>Technological Change that Improves Machines</a:t>
            </a:r>
          </a:p>
        </p:txBody>
      </p:sp>
      <p:sp>
        <p:nvSpPr>
          <p:cNvPr id="3" name="Content Placeholder 2">
            <a:extLst>
              <a:ext uri="{FF2B5EF4-FFF2-40B4-BE49-F238E27FC236}">
                <a16:creationId xmlns:a16="http://schemas.microsoft.com/office/drawing/2014/main" id="{FDC6A8F6-7697-EAF6-AFC8-8B2A6E3EE720}"/>
              </a:ext>
            </a:extLst>
          </p:cNvPr>
          <p:cNvSpPr>
            <a:spLocks noGrp="1"/>
          </p:cNvSpPr>
          <p:nvPr>
            <p:ph sz="half" idx="1"/>
          </p:nvPr>
        </p:nvSpPr>
        <p:spPr>
          <a:xfrm>
            <a:off x="609600" y="1600201"/>
            <a:ext cx="5384800" cy="4756150"/>
          </a:xfrm>
        </p:spPr>
        <p:txBody>
          <a:bodyPr/>
          <a:lstStyle/>
          <a:p>
            <a:r>
              <a:rPr lang="en-US" dirty="0"/>
              <a:t>Innovation A:</a:t>
            </a:r>
          </a:p>
          <a:p>
            <a:pPr lvl="1"/>
            <a:r>
              <a:rPr lang="en-US" dirty="0"/>
              <a:t>Cost of performing task 2 falls</a:t>
            </a:r>
          </a:p>
          <a:p>
            <a:pPr lvl="1"/>
            <a:r>
              <a:rPr lang="en-US" dirty="0"/>
              <a:t>Machines perform task both before and after innovation</a:t>
            </a:r>
          </a:p>
          <a:p>
            <a:pPr lvl="1"/>
            <a:r>
              <a:rPr lang="en-US" dirty="0"/>
              <a:t>No workers lose their jobs</a:t>
            </a:r>
          </a:p>
          <a:p>
            <a:pPr lvl="1"/>
            <a:r>
              <a:rPr lang="en-US" dirty="0"/>
              <a:t>Cost of producing good falls</a:t>
            </a:r>
          </a:p>
          <a:p>
            <a:pPr lvl="1"/>
            <a:r>
              <a:rPr lang="en-US" dirty="0"/>
              <a:t>Raises real wages of workers (purchasing power of wages)</a:t>
            </a:r>
          </a:p>
          <a:p>
            <a:pPr lvl="1"/>
            <a:r>
              <a:rPr lang="en-US" dirty="0"/>
              <a:t>Workers better off</a:t>
            </a:r>
          </a:p>
          <a:p>
            <a:pPr lvl="1"/>
            <a:r>
              <a:rPr lang="en-US" dirty="0"/>
              <a:t>Pure </a:t>
            </a:r>
            <a:r>
              <a:rPr lang="en-US" b="1" dirty="0"/>
              <a:t>productivity effect</a:t>
            </a:r>
          </a:p>
        </p:txBody>
      </p:sp>
      <p:pic>
        <p:nvPicPr>
          <p:cNvPr id="7" name="Content Placeholder 6">
            <a:extLst>
              <a:ext uri="{FF2B5EF4-FFF2-40B4-BE49-F238E27FC236}">
                <a16:creationId xmlns:a16="http://schemas.microsoft.com/office/drawing/2014/main" id="{B2428C27-CD9B-E413-CF11-03E7B6F769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925574"/>
            <a:ext cx="5384800" cy="3875215"/>
          </a:xfrm>
        </p:spPr>
      </p:pic>
      <p:sp>
        <p:nvSpPr>
          <p:cNvPr id="5" name="Slide Number Placeholder 4">
            <a:extLst>
              <a:ext uri="{FF2B5EF4-FFF2-40B4-BE49-F238E27FC236}">
                <a16:creationId xmlns:a16="http://schemas.microsoft.com/office/drawing/2014/main" id="{8670F674-BD70-1354-E62F-EBC44717BA24}"/>
              </a:ext>
            </a:extLst>
          </p:cNvPr>
          <p:cNvSpPr>
            <a:spLocks noGrp="1"/>
          </p:cNvSpPr>
          <p:nvPr>
            <p:ph type="sldNum" sz="quarter" idx="12"/>
          </p:nvPr>
        </p:nvSpPr>
        <p:spPr/>
        <p:txBody>
          <a:bodyPr/>
          <a:lstStyle/>
          <a:p>
            <a:fld id="{BB3BE34B-9575-430D-9A41-469C30B8F0EA}" type="slidenum">
              <a:rPr lang="en-US" smtClean="0"/>
              <a:pPr/>
              <a:t>58</a:t>
            </a:fld>
            <a:endParaRPr lang="en-US"/>
          </a:p>
        </p:txBody>
      </p:sp>
    </p:spTree>
    <p:extLst>
      <p:ext uri="{BB962C8B-B14F-4D97-AF65-F5344CB8AC3E}">
        <p14:creationId xmlns:p14="http://schemas.microsoft.com/office/powerpoint/2010/main" val="1793341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A79A-9394-A505-0487-4A7C4B1DFC40}"/>
              </a:ext>
            </a:extLst>
          </p:cNvPr>
          <p:cNvSpPr>
            <a:spLocks noGrp="1"/>
          </p:cNvSpPr>
          <p:nvPr>
            <p:ph type="title"/>
          </p:nvPr>
        </p:nvSpPr>
        <p:spPr/>
        <p:txBody>
          <a:bodyPr/>
          <a:lstStyle/>
          <a:p>
            <a:r>
              <a:rPr lang="en-US" dirty="0"/>
              <a:t>Technological Change that Improves Machines</a:t>
            </a:r>
          </a:p>
        </p:txBody>
      </p:sp>
      <p:sp>
        <p:nvSpPr>
          <p:cNvPr id="3" name="Content Placeholder 2">
            <a:extLst>
              <a:ext uri="{FF2B5EF4-FFF2-40B4-BE49-F238E27FC236}">
                <a16:creationId xmlns:a16="http://schemas.microsoft.com/office/drawing/2014/main" id="{CC8E682A-934D-AF9F-C726-AEBB02234B74}"/>
              </a:ext>
            </a:extLst>
          </p:cNvPr>
          <p:cNvSpPr>
            <a:spLocks noGrp="1"/>
          </p:cNvSpPr>
          <p:nvPr>
            <p:ph sz="half" idx="1"/>
          </p:nvPr>
        </p:nvSpPr>
        <p:spPr>
          <a:xfrm>
            <a:off x="609600" y="1925574"/>
            <a:ext cx="5486400" cy="4200590"/>
          </a:xfrm>
        </p:spPr>
        <p:txBody>
          <a:bodyPr/>
          <a:lstStyle/>
          <a:p>
            <a:r>
              <a:rPr lang="en-US" dirty="0"/>
              <a:t>Innovation C:</a:t>
            </a:r>
          </a:p>
          <a:p>
            <a:pPr lvl="1"/>
            <a:r>
              <a:rPr lang="en-US" dirty="0"/>
              <a:t>Machine better at performing task 6</a:t>
            </a:r>
          </a:p>
          <a:p>
            <a:pPr lvl="1"/>
            <a:r>
              <a:rPr lang="en-US" dirty="0"/>
              <a:t>But still worse than labor</a:t>
            </a:r>
          </a:p>
          <a:p>
            <a:pPr lvl="1"/>
            <a:r>
              <a:rPr lang="en-US" dirty="0"/>
              <a:t>Labor performs task both before and after innovation</a:t>
            </a:r>
          </a:p>
          <a:p>
            <a:pPr lvl="1"/>
            <a:r>
              <a:rPr lang="en-US" dirty="0"/>
              <a:t>Innovation has no effect on the economy</a:t>
            </a:r>
          </a:p>
        </p:txBody>
      </p:sp>
      <p:pic>
        <p:nvPicPr>
          <p:cNvPr id="7" name="Content Placeholder 6">
            <a:extLst>
              <a:ext uri="{FF2B5EF4-FFF2-40B4-BE49-F238E27FC236}">
                <a16:creationId xmlns:a16="http://schemas.microsoft.com/office/drawing/2014/main" id="{E481923D-AA5C-A9E9-C692-6EB3E5DF66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925574"/>
            <a:ext cx="5384800" cy="3875215"/>
          </a:xfrm>
        </p:spPr>
      </p:pic>
      <p:sp>
        <p:nvSpPr>
          <p:cNvPr id="5" name="Slide Number Placeholder 4">
            <a:extLst>
              <a:ext uri="{FF2B5EF4-FFF2-40B4-BE49-F238E27FC236}">
                <a16:creationId xmlns:a16="http://schemas.microsoft.com/office/drawing/2014/main" id="{D894C673-2B76-1BFE-EC70-4E5D5C46FD8D}"/>
              </a:ext>
            </a:extLst>
          </p:cNvPr>
          <p:cNvSpPr>
            <a:spLocks noGrp="1"/>
          </p:cNvSpPr>
          <p:nvPr>
            <p:ph type="sldNum" sz="quarter" idx="12"/>
          </p:nvPr>
        </p:nvSpPr>
        <p:spPr/>
        <p:txBody>
          <a:bodyPr/>
          <a:lstStyle/>
          <a:p>
            <a:fld id="{BB3BE34B-9575-430D-9A41-469C30B8F0EA}" type="slidenum">
              <a:rPr lang="en-US" smtClean="0"/>
              <a:pPr/>
              <a:t>59</a:t>
            </a:fld>
            <a:endParaRPr lang="en-US"/>
          </a:p>
        </p:txBody>
      </p:sp>
    </p:spTree>
    <p:extLst>
      <p:ext uri="{BB962C8B-B14F-4D97-AF65-F5344CB8AC3E}">
        <p14:creationId xmlns:p14="http://schemas.microsoft.com/office/powerpoint/2010/main" val="364440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Equilibrium Model</a:t>
            </a:r>
          </a:p>
        </p:txBody>
      </p:sp>
      <p:sp>
        <p:nvSpPr>
          <p:cNvPr id="3" name="Content Placeholder 2"/>
          <p:cNvSpPr>
            <a:spLocks noGrp="1"/>
          </p:cNvSpPr>
          <p:nvPr>
            <p:ph idx="1"/>
          </p:nvPr>
        </p:nvSpPr>
        <p:spPr/>
        <p:txBody>
          <a:bodyPr/>
          <a:lstStyle/>
          <a:p>
            <a:pPr>
              <a:lnSpc>
                <a:spcPct val="114000"/>
              </a:lnSpc>
            </a:pPr>
            <a:r>
              <a:rPr lang="en-US" dirty="0"/>
              <a:t>In macro, we usually study </a:t>
            </a:r>
            <a:r>
              <a:rPr lang="en-US" dirty="0">
                <a:solidFill>
                  <a:srgbClr val="C00000"/>
                </a:solidFill>
              </a:rPr>
              <a:t>general equilibrium </a:t>
            </a:r>
            <a:r>
              <a:rPr lang="en-US" dirty="0"/>
              <a:t>models</a:t>
            </a:r>
          </a:p>
          <a:p>
            <a:pPr>
              <a:lnSpc>
                <a:spcPct val="114000"/>
              </a:lnSpc>
            </a:pPr>
            <a:r>
              <a:rPr lang="en-US" dirty="0"/>
              <a:t>A model is a general equilibrium model if price </a:t>
            </a:r>
            <a:r>
              <a:rPr lang="en-US" b="1" dirty="0"/>
              <a:t>and</a:t>
            </a:r>
            <a:r>
              <a:rPr lang="en-US" dirty="0"/>
              <a:t> quantity </a:t>
            </a:r>
            <a:br>
              <a:rPr lang="en-US" dirty="0"/>
            </a:br>
            <a:r>
              <a:rPr lang="en-US" dirty="0"/>
              <a:t>in </a:t>
            </a:r>
            <a:r>
              <a:rPr lang="en-US" b="1" dirty="0"/>
              <a:t>all</a:t>
            </a:r>
            <a:r>
              <a:rPr lang="en-US" dirty="0"/>
              <a:t> markets are endogenous variables</a:t>
            </a:r>
          </a:p>
          <a:p>
            <a:pPr>
              <a:lnSpc>
                <a:spcPct val="114000"/>
              </a:lnSpc>
            </a:pPr>
            <a:r>
              <a:rPr lang="en-US" dirty="0"/>
              <a:t>Today we will study our first general equilibrium model </a:t>
            </a:r>
            <a:br>
              <a:rPr lang="en-US" dirty="0"/>
            </a:br>
            <a:r>
              <a:rPr lang="en-US" dirty="0"/>
              <a:t>with three markets:</a:t>
            </a:r>
          </a:p>
          <a:p>
            <a:pPr lvl="1">
              <a:lnSpc>
                <a:spcPct val="114000"/>
              </a:lnSpc>
            </a:pPr>
            <a:r>
              <a:rPr lang="en-US" dirty="0"/>
              <a:t>Labor market, capital market, goods market</a:t>
            </a:r>
          </a:p>
        </p:txBody>
      </p:sp>
      <p:sp>
        <p:nvSpPr>
          <p:cNvPr id="4" name="Slide Number Placeholder 3"/>
          <p:cNvSpPr>
            <a:spLocks noGrp="1"/>
          </p:cNvSpPr>
          <p:nvPr>
            <p:ph type="sldNum" sz="quarter" idx="12"/>
          </p:nvPr>
        </p:nvSpPr>
        <p:spPr/>
        <p:txBody>
          <a:bodyPr/>
          <a:lstStyle/>
          <a:p>
            <a:fld id="{BB3BE34B-9575-430D-9A41-469C30B8F0EA}" type="slidenum">
              <a:rPr lang="en-US" smtClean="0"/>
              <a:pPr/>
              <a:t>6</a:t>
            </a:fld>
            <a:endParaRPr lang="en-US"/>
          </a:p>
        </p:txBody>
      </p:sp>
    </p:spTree>
    <p:extLst>
      <p:ext uri="{BB962C8B-B14F-4D97-AF65-F5344CB8AC3E}">
        <p14:creationId xmlns:p14="http://schemas.microsoft.com/office/powerpoint/2010/main" val="8083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1E22-F4F1-3658-CB8A-C6863D92A695}"/>
              </a:ext>
            </a:extLst>
          </p:cNvPr>
          <p:cNvSpPr>
            <a:spLocks noGrp="1"/>
          </p:cNvSpPr>
          <p:nvPr>
            <p:ph type="title"/>
          </p:nvPr>
        </p:nvSpPr>
        <p:spPr/>
        <p:txBody>
          <a:bodyPr/>
          <a:lstStyle/>
          <a:p>
            <a:r>
              <a:rPr lang="en-US" dirty="0"/>
              <a:t>Displacement Effect Lowers Wages</a:t>
            </a:r>
          </a:p>
        </p:txBody>
      </p:sp>
      <p:pic>
        <p:nvPicPr>
          <p:cNvPr id="8" name="Content Placeholder 7">
            <a:extLst>
              <a:ext uri="{FF2B5EF4-FFF2-40B4-BE49-F238E27FC236}">
                <a16:creationId xmlns:a16="http://schemas.microsoft.com/office/drawing/2014/main" id="{B89116F6-76A2-81E6-339D-AA0104DD56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19539" y="1799114"/>
            <a:ext cx="7443861" cy="4114800"/>
          </a:xfrm>
        </p:spPr>
      </p:pic>
      <p:sp>
        <p:nvSpPr>
          <p:cNvPr id="9" name="Content Placeholder 8">
            <a:extLst>
              <a:ext uri="{FF2B5EF4-FFF2-40B4-BE49-F238E27FC236}">
                <a16:creationId xmlns:a16="http://schemas.microsoft.com/office/drawing/2014/main" id="{76541CBC-C63F-85D5-8BF0-F6EB224940E6}"/>
              </a:ext>
            </a:extLst>
          </p:cNvPr>
          <p:cNvSpPr>
            <a:spLocks noGrp="1"/>
          </p:cNvSpPr>
          <p:nvPr>
            <p:ph sz="half" idx="2"/>
          </p:nvPr>
        </p:nvSpPr>
        <p:spPr>
          <a:xfrm>
            <a:off x="228600" y="1799114"/>
            <a:ext cx="4267200" cy="4350862"/>
          </a:xfrm>
        </p:spPr>
        <p:txBody>
          <a:bodyPr/>
          <a:lstStyle/>
          <a:p>
            <a:r>
              <a:rPr lang="en-US" dirty="0"/>
              <a:t>Automation of task 4 reduces labor demand and increases capital demand</a:t>
            </a:r>
          </a:p>
          <a:p>
            <a:r>
              <a:rPr lang="en-US" dirty="0"/>
              <a:t>Real wages fall</a:t>
            </a:r>
          </a:p>
          <a:p>
            <a:r>
              <a:rPr lang="en-US" dirty="0"/>
              <a:t>Rental rate on capital increases</a:t>
            </a:r>
          </a:p>
        </p:txBody>
      </p:sp>
      <p:sp>
        <p:nvSpPr>
          <p:cNvPr id="5" name="Slide Number Placeholder 4">
            <a:extLst>
              <a:ext uri="{FF2B5EF4-FFF2-40B4-BE49-F238E27FC236}">
                <a16:creationId xmlns:a16="http://schemas.microsoft.com/office/drawing/2014/main" id="{80F96D97-B85A-EB84-CFEE-6D427879676F}"/>
              </a:ext>
            </a:extLst>
          </p:cNvPr>
          <p:cNvSpPr>
            <a:spLocks noGrp="1"/>
          </p:cNvSpPr>
          <p:nvPr>
            <p:ph type="sldNum" sz="quarter" idx="12"/>
          </p:nvPr>
        </p:nvSpPr>
        <p:spPr/>
        <p:txBody>
          <a:bodyPr/>
          <a:lstStyle/>
          <a:p>
            <a:fld id="{BB3BE34B-9575-430D-9A41-469C30B8F0EA}" type="slidenum">
              <a:rPr lang="en-US" smtClean="0"/>
              <a:pPr/>
              <a:t>60</a:t>
            </a:fld>
            <a:endParaRPr lang="en-US"/>
          </a:p>
        </p:txBody>
      </p:sp>
    </p:spTree>
    <p:extLst>
      <p:ext uri="{BB962C8B-B14F-4D97-AF65-F5344CB8AC3E}">
        <p14:creationId xmlns:p14="http://schemas.microsoft.com/office/powerpoint/2010/main" val="250282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6FE0-F007-DDCE-87BB-279EA0CAAC04}"/>
              </a:ext>
            </a:extLst>
          </p:cNvPr>
          <p:cNvSpPr>
            <a:spLocks noGrp="1"/>
          </p:cNvSpPr>
          <p:nvPr>
            <p:ph type="title"/>
          </p:nvPr>
        </p:nvSpPr>
        <p:spPr/>
        <p:txBody>
          <a:bodyPr/>
          <a:lstStyle/>
          <a:p>
            <a:r>
              <a:rPr lang="en-US" dirty="0"/>
              <a:t>Technological Change that Improves Machines</a:t>
            </a:r>
          </a:p>
        </p:txBody>
      </p:sp>
      <p:sp>
        <p:nvSpPr>
          <p:cNvPr id="3" name="Content Placeholder 2">
            <a:extLst>
              <a:ext uri="{FF2B5EF4-FFF2-40B4-BE49-F238E27FC236}">
                <a16:creationId xmlns:a16="http://schemas.microsoft.com/office/drawing/2014/main" id="{F84F3C3C-742E-161B-8C6A-323246946A91}"/>
              </a:ext>
            </a:extLst>
          </p:cNvPr>
          <p:cNvSpPr>
            <a:spLocks noGrp="1"/>
          </p:cNvSpPr>
          <p:nvPr>
            <p:ph sz="half" idx="1"/>
          </p:nvPr>
        </p:nvSpPr>
        <p:spPr>
          <a:xfrm>
            <a:off x="609600" y="1600201"/>
            <a:ext cx="5384800" cy="4983161"/>
          </a:xfrm>
        </p:spPr>
        <p:txBody>
          <a:bodyPr/>
          <a:lstStyle/>
          <a:p>
            <a:r>
              <a:rPr lang="en-US" dirty="0"/>
              <a:t>Innovation B:</a:t>
            </a:r>
          </a:p>
          <a:p>
            <a:pPr lvl="1"/>
            <a:r>
              <a:rPr lang="en-US" dirty="0"/>
              <a:t>Machine becomes better at performing task 4</a:t>
            </a:r>
          </a:p>
          <a:p>
            <a:pPr lvl="1"/>
            <a:r>
              <a:rPr lang="en-US" dirty="0"/>
              <a:t>Firm switches from labor to capital for task 4</a:t>
            </a:r>
          </a:p>
          <a:p>
            <a:pPr lvl="1"/>
            <a:r>
              <a:rPr lang="en-US" dirty="0"/>
              <a:t>Workers lose their jobs</a:t>
            </a:r>
          </a:p>
          <a:p>
            <a:pPr lvl="1"/>
            <a:r>
              <a:rPr lang="en-US" dirty="0"/>
              <a:t>This </a:t>
            </a:r>
            <a:r>
              <a:rPr lang="en-US" b="1" dirty="0"/>
              <a:t>displacement effect </a:t>
            </a:r>
            <a:r>
              <a:rPr lang="en-US" dirty="0"/>
              <a:t>hurts workers</a:t>
            </a:r>
          </a:p>
          <a:p>
            <a:pPr lvl="1"/>
            <a:r>
              <a:rPr lang="en-US" dirty="0"/>
              <a:t>Also has a productivity effect like innovation A</a:t>
            </a:r>
          </a:p>
        </p:txBody>
      </p:sp>
      <p:pic>
        <p:nvPicPr>
          <p:cNvPr id="7" name="Content Placeholder 6">
            <a:extLst>
              <a:ext uri="{FF2B5EF4-FFF2-40B4-BE49-F238E27FC236}">
                <a16:creationId xmlns:a16="http://schemas.microsoft.com/office/drawing/2014/main" id="{B0759BBA-DC76-8BBE-E706-85939AE7811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925574"/>
            <a:ext cx="5384800" cy="3875215"/>
          </a:xfrm>
        </p:spPr>
      </p:pic>
      <p:sp>
        <p:nvSpPr>
          <p:cNvPr id="5" name="Slide Number Placeholder 4">
            <a:extLst>
              <a:ext uri="{FF2B5EF4-FFF2-40B4-BE49-F238E27FC236}">
                <a16:creationId xmlns:a16="http://schemas.microsoft.com/office/drawing/2014/main" id="{42CBB2C9-2238-C9AE-2F7B-92A105DBC5A3}"/>
              </a:ext>
            </a:extLst>
          </p:cNvPr>
          <p:cNvSpPr>
            <a:spLocks noGrp="1"/>
          </p:cNvSpPr>
          <p:nvPr>
            <p:ph type="sldNum" sz="quarter" idx="12"/>
          </p:nvPr>
        </p:nvSpPr>
        <p:spPr/>
        <p:txBody>
          <a:bodyPr/>
          <a:lstStyle/>
          <a:p>
            <a:fld id="{BB3BE34B-9575-430D-9A41-469C30B8F0EA}" type="slidenum">
              <a:rPr lang="en-US" smtClean="0"/>
              <a:pPr/>
              <a:t>61</a:t>
            </a:fld>
            <a:endParaRPr lang="en-US"/>
          </a:p>
        </p:txBody>
      </p:sp>
    </p:spTree>
    <p:extLst>
      <p:ext uri="{BB962C8B-B14F-4D97-AF65-F5344CB8AC3E}">
        <p14:creationId xmlns:p14="http://schemas.microsoft.com/office/powerpoint/2010/main" val="1708653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90D6-B44C-7325-06CD-A34F3A678779}"/>
              </a:ext>
            </a:extLst>
          </p:cNvPr>
          <p:cNvSpPr>
            <a:spLocks noGrp="1"/>
          </p:cNvSpPr>
          <p:nvPr>
            <p:ph type="title"/>
          </p:nvPr>
        </p:nvSpPr>
        <p:spPr/>
        <p:txBody>
          <a:bodyPr/>
          <a:lstStyle/>
          <a:p>
            <a:r>
              <a:rPr lang="en-US" dirty="0"/>
              <a:t>Evolution of Work since Industrial Revolution</a:t>
            </a:r>
          </a:p>
        </p:txBody>
      </p:sp>
      <p:sp>
        <p:nvSpPr>
          <p:cNvPr id="3" name="Content Placeholder 2">
            <a:extLst>
              <a:ext uri="{FF2B5EF4-FFF2-40B4-BE49-F238E27FC236}">
                <a16:creationId xmlns:a16="http://schemas.microsoft.com/office/drawing/2014/main" id="{3E6801AE-14BF-66B1-8F64-FFA1B15D905F}"/>
              </a:ext>
            </a:extLst>
          </p:cNvPr>
          <p:cNvSpPr>
            <a:spLocks noGrp="1"/>
          </p:cNvSpPr>
          <p:nvPr>
            <p:ph sz="half" idx="1"/>
          </p:nvPr>
        </p:nvSpPr>
        <p:spPr>
          <a:xfrm>
            <a:off x="609600" y="1905000"/>
            <a:ext cx="4800600" cy="4816476"/>
          </a:xfrm>
        </p:spPr>
        <p:txBody>
          <a:bodyPr>
            <a:normAutofit/>
          </a:bodyPr>
          <a:lstStyle/>
          <a:p>
            <a:r>
              <a:rPr lang="en-US" dirty="0"/>
              <a:t>Virtually all tasks performed by labor in 1800 have been automated</a:t>
            </a:r>
          </a:p>
          <a:p>
            <a:r>
              <a:rPr lang="en-US" dirty="0"/>
              <a:t>Most tasks performed by labor in 1900 have been automated</a:t>
            </a:r>
          </a:p>
          <a:p>
            <a:r>
              <a:rPr lang="en-US" dirty="0"/>
              <a:t>New tasks have sprung up!</a:t>
            </a:r>
          </a:p>
          <a:p>
            <a:r>
              <a:rPr lang="en-US" dirty="0"/>
              <a:t>Always hard to imagine what new tasks will spring up in the future</a:t>
            </a:r>
          </a:p>
        </p:txBody>
      </p:sp>
      <p:pic>
        <p:nvPicPr>
          <p:cNvPr id="7" name="Content Placeholder 6">
            <a:extLst>
              <a:ext uri="{FF2B5EF4-FFF2-40B4-BE49-F238E27FC236}">
                <a16:creationId xmlns:a16="http://schemas.microsoft.com/office/drawing/2014/main" id="{638F56CD-BF57-9DCD-FA3A-2C5E935A05A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382078"/>
            <a:ext cx="6324600" cy="4904204"/>
          </a:xfrm>
        </p:spPr>
      </p:pic>
      <p:sp>
        <p:nvSpPr>
          <p:cNvPr id="5" name="Slide Number Placeholder 4">
            <a:extLst>
              <a:ext uri="{FF2B5EF4-FFF2-40B4-BE49-F238E27FC236}">
                <a16:creationId xmlns:a16="http://schemas.microsoft.com/office/drawing/2014/main" id="{86698150-A447-A460-DDDE-F7E40CF4720C}"/>
              </a:ext>
            </a:extLst>
          </p:cNvPr>
          <p:cNvSpPr>
            <a:spLocks noGrp="1"/>
          </p:cNvSpPr>
          <p:nvPr>
            <p:ph type="sldNum" sz="quarter" idx="12"/>
          </p:nvPr>
        </p:nvSpPr>
        <p:spPr/>
        <p:txBody>
          <a:bodyPr/>
          <a:lstStyle/>
          <a:p>
            <a:fld id="{BB3BE34B-9575-430D-9A41-469C30B8F0EA}" type="slidenum">
              <a:rPr lang="en-US" smtClean="0"/>
              <a:pPr/>
              <a:t>62</a:t>
            </a:fld>
            <a:endParaRPr lang="en-US"/>
          </a:p>
        </p:txBody>
      </p:sp>
    </p:spTree>
    <p:extLst>
      <p:ext uri="{BB962C8B-B14F-4D97-AF65-F5344CB8AC3E}">
        <p14:creationId xmlns:p14="http://schemas.microsoft.com/office/powerpoint/2010/main" val="1565983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CF5-B801-97BB-65AE-31E30DD22CFA}"/>
              </a:ext>
            </a:extLst>
          </p:cNvPr>
          <p:cNvSpPr>
            <a:spLocks noGrp="1"/>
          </p:cNvSpPr>
          <p:nvPr>
            <p:ph type="title"/>
          </p:nvPr>
        </p:nvSpPr>
        <p:spPr/>
        <p:txBody>
          <a:bodyPr/>
          <a:lstStyle/>
          <a:p>
            <a:r>
              <a:rPr lang="en-US" dirty="0"/>
              <a:t>Age of Automation</a:t>
            </a:r>
          </a:p>
        </p:txBody>
      </p:sp>
      <p:sp>
        <p:nvSpPr>
          <p:cNvPr id="3" name="Content Placeholder 2">
            <a:extLst>
              <a:ext uri="{FF2B5EF4-FFF2-40B4-BE49-F238E27FC236}">
                <a16:creationId xmlns:a16="http://schemas.microsoft.com/office/drawing/2014/main" id="{B2E13462-A675-9233-289A-014C74B24BE4}"/>
              </a:ext>
            </a:extLst>
          </p:cNvPr>
          <p:cNvSpPr>
            <a:spLocks noGrp="1"/>
          </p:cNvSpPr>
          <p:nvPr>
            <p:ph sz="half" idx="1"/>
          </p:nvPr>
        </p:nvSpPr>
        <p:spPr>
          <a:xfrm>
            <a:off x="304800" y="1600201"/>
            <a:ext cx="5029200" cy="4525963"/>
          </a:xfrm>
        </p:spPr>
        <p:txBody>
          <a:bodyPr/>
          <a:lstStyle/>
          <a:p>
            <a:r>
              <a:rPr lang="en-US" dirty="0"/>
              <a:t>Current moment feels extreme in terms of disruption from AI/robotics</a:t>
            </a:r>
          </a:p>
          <a:p>
            <a:r>
              <a:rPr lang="en-US" dirty="0"/>
              <a:t>But it is actually not as disruptive as early 20</a:t>
            </a:r>
            <a:r>
              <a:rPr lang="en-US" baseline="30000" dirty="0"/>
              <a:t>th</a:t>
            </a:r>
            <a:r>
              <a:rPr lang="en-US" dirty="0"/>
              <a:t> century (e.g., mechanization of agriculture)</a:t>
            </a:r>
          </a:p>
        </p:txBody>
      </p:sp>
      <p:pic>
        <p:nvPicPr>
          <p:cNvPr id="7" name="Content Placeholder 6">
            <a:extLst>
              <a:ext uri="{FF2B5EF4-FFF2-40B4-BE49-F238E27FC236}">
                <a16:creationId xmlns:a16="http://schemas.microsoft.com/office/drawing/2014/main" id="{F75F9F6E-8012-EB07-204A-4237880080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666240"/>
            <a:ext cx="6376667" cy="4679951"/>
          </a:xfrm>
        </p:spPr>
      </p:pic>
      <p:sp>
        <p:nvSpPr>
          <p:cNvPr id="5" name="Slide Number Placeholder 4">
            <a:extLst>
              <a:ext uri="{FF2B5EF4-FFF2-40B4-BE49-F238E27FC236}">
                <a16:creationId xmlns:a16="http://schemas.microsoft.com/office/drawing/2014/main" id="{93F0A9BC-A089-F72B-E79F-283F9C1107C3}"/>
              </a:ext>
            </a:extLst>
          </p:cNvPr>
          <p:cNvSpPr>
            <a:spLocks noGrp="1"/>
          </p:cNvSpPr>
          <p:nvPr>
            <p:ph type="sldNum" sz="quarter" idx="12"/>
          </p:nvPr>
        </p:nvSpPr>
        <p:spPr/>
        <p:txBody>
          <a:bodyPr/>
          <a:lstStyle/>
          <a:p>
            <a:fld id="{BB3BE34B-9575-430D-9A41-469C30B8F0EA}" type="slidenum">
              <a:rPr lang="en-US" smtClean="0"/>
              <a:pPr/>
              <a:t>63</a:t>
            </a:fld>
            <a:endParaRPr lang="en-US"/>
          </a:p>
        </p:txBody>
      </p:sp>
    </p:spTree>
    <p:extLst>
      <p:ext uri="{BB962C8B-B14F-4D97-AF65-F5344CB8AC3E}">
        <p14:creationId xmlns:p14="http://schemas.microsoft.com/office/powerpoint/2010/main" val="131271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8102-A191-DABB-544E-434F69A7A240}"/>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0DED04FF-2FCB-26BD-34AA-1E1AE3B38B3B}"/>
              </a:ext>
            </a:extLst>
          </p:cNvPr>
          <p:cNvSpPr>
            <a:spLocks noGrp="1"/>
          </p:cNvSpPr>
          <p:nvPr>
            <p:ph idx="1"/>
          </p:nvPr>
        </p:nvSpPr>
        <p:spPr>
          <a:xfrm>
            <a:off x="609600" y="1600201"/>
            <a:ext cx="10972800" cy="4756150"/>
          </a:xfrm>
        </p:spPr>
        <p:txBody>
          <a:bodyPr>
            <a:normAutofit fontScale="92500" lnSpcReduction="10000"/>
          </a:bodyPr>
          <a:lstStyle/>
          <a:p>
            <a:r>
              <a:rPr lang="en-US" dirty="0"/>
              <a:t>Simple general equilibrium models will consist of:</a:t>
            </a:r>
          </a:p>
          <a:p>
            <a:pPr lvl="1"/>
            <a:r>
              <a:rPr lang="en-US" dirty="0"/>
              <a:t>Demand and supply curves for each market</a:t>
            </a:r>
          </a:p>
          <a:p>
            <a:r>
              <a:rPr lang="en-US" dirty="0"/>
              <a:t>Important caveat #1: Only relative prices matter</a:t>
            </a:r>
          </a:p>
          <a:p>
            <a:pPr lvl="1"/>
            <a:r>
              <a:rPr lang="en-US" dirty="0"/>
              <a:t>This implies that we can set one of the prices equal to 1</a:t>
            </a:r>
          </a:p>
          <a:p>
            <a:pPr lvl="1"/>
            <a:r>
              <a:rPr lang="en-US" dirty="0"/>
              <a:t>We call this the numeraire</a:t>
            </a:r>
          </a:p>
          <a:p>
            <a:r>
              <a:rPr lang="en-US" dirty="0"/>
              <a:t>Important caveat #2: Walras’ Law</a:t>
            </a:r>
          </a:p>
          <a:p>
            <a:pPr lvl="1"/>
            <a:r>
              <a:rPr lang="en-US" dirty="0"/>
              <a:t>If all but one market is in equilibrium, then the last one is necessarily </a:t>
            </a:r>
            <a:br>
              <a:rPr lang="en-US" dirty="0"/>
            </a:br>
            <a:r>
              <a:rPr lang="en-US" dirty="0"/>
              <a:t>also in equilibrium. </a:t>
            </a:r>
          </a:p>
          <a:p>
            <a:pPr lvl="1"/>
            <a:r>
              <a:rPr lang="en-US" dirty="0"/>
              <a:t>This implies that we only need to write down equations for </a:t>
            </a:r>
            <a:br>
              <a:rPr lang="en-US" dirty="0"/>
            </a:br>
            <a:r>
              <a:rPr lang="en-US" dirty="0"/>
              <a:t>all but one of the markets</a:t>
            </a:r>
          </a:p>
          <a:p>
            <a:pPr marL="0" indent="0">
              <a:buNone/>
            </a:pPr>
            <a:endParaRPr lang="en-US" dirty="0"/>
          </a:p>
        </p:txBody>
      </p:sp>
      <p:sp>
        <p:nvSpPr>
          <p:cNvPr id="4" name="Slide Number Placeholder 3">
            <a:extLst>
              <a:ext uri="{FF2B5EF4-FFF2-40B4-BE49-F238E27FC236}">
                <a16:creationId xmlns:a16="http://schemas.microsoft.com/office/drawing/2014/main" id="{D62E88D6-19AA-D011-7054-EA78BE22FD22}"/>
              </a:ext>
            </a:extLst>
          </p:cNvPr>
          <p:cNvSpPr>
            <a:spLocks noGrp="1"/>
          </p:cNvSpPr>
          <p:nvPr>
            <p:ph type="sldNum" sz="quarter" idx="12"/>
          </p:nvPr>
        </p:nvSpPr>
        <p:spPr/>
        <p:txBody>
          <a:bodyPr/>
          <a:lstStyle/>
          <a:p>
            <a:fld id="{BB3BE34B-9575-430D-9A41-469C30B8F0EA}" type="slidenum">
              <a:rPr lang="en-US" smtClean="0"/>
              <a:pPr/>
              <a:t>7</a:t>
            </a:fld>
            <a:endParaRPr lang="en-US"/>
          </a:p>
        </p:txBody>
      </p:sp>
    </p:spTree>
    <p:extLst>
      <p:ext uri="{BB962C8B-B14F-4D97-AF65-F5344CB8AC3E}">
        <p14:creationId xmlns:p14="http://schemas.microsoft.com/office/powerpoint/2010/main" val="38297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solve a model, you need as many equations as there are endogenous variables</a:t>
                </a:r>
              </a:p>
              <a:p>
                <a:r>
                  <a:rPr lang="en-US" dirty="0"/>
                  <a:t>Example: 3 markets (labor, capital, goods)</a:t>
                </a:r>
              </a:p>
              <a:p>
                <a:pPr lvl="1"/>
                <a:r>
                  <a:rPr lang="en-US" dirty="0"/>
                  <a:t>How many endogenous variables?</a:t>
                </a:r>
              </a:p>
              <a:p>
                <a:pPr lvl="1"/>
                <a:r>
                  <a:rPr lang="en-US" dirty="0"/>
                  <a:t>Five endogenous variables: </a:t>
                </a:r>
                <a14:m>
                  <m:oMath xmlns:m="http://schemas.openxmlformats.org/officeDocument/2006/math">
                    <m:r>
                      <a:rPr lang="en-US" b="0" i="1" smtClean="0">
                        <a:latin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rPr>
                      <m:t>𝑤</m:t>
                    </m:r>
                  </m:oMath>
                </a14:m>
                <a:r>
                  <a:rPr lang="en-US" dirty="0"/>
                  <a:t>, </a:t>
                </a:r>
                <a14:m>
                  <m:oMath xmlns:m="http://schemas.openxmlformats.org/officeDocument/2006/math">
                    <m:r>
                      <a:rPr lang="en-US" b="0" i="1" smtClean="0">
                        <a:latin typeface="Cambria Math" panose="02040503050406030204" pitchFamily="18" charset="0"/>
                      </a:rPr>
                      <m:t>𝐾</m:t>
                    </m:r>
                  </m:oMath>
                </a14:m>
                <a:r>
                  <a:rPr lang="en-US" dirty="0"/>
                  <a:t>, </a:t>
                </a:r>
                <a14:m>
                  <m:oMath xmlns:m="http://schemas.openxmlformats.org/officeDocument/2006/math">
                    <m:r>
                      <a:rPr lang="en-US" b="0" i="1" smtClean="0">
                        <a:latin typeface="Cambria Math" panose="02040503050406030204" pitchFamily="18" charset="0"/>
                      </a:rPr>
                      <m:t>𝑟</m:t>
                    </m:r>
                  </m:oMath>
                </a14:m>
                <a:r>
                  <a:rPr lang="en-US" dirty="0"/>
                  <a:t>, </a:t>
                </a:r>
                <a14:m>
                  <m:oMath xmlns:m="http://schemas.openxmlformats.org/officeDocument/2006/math">
                    <m:r>
                      <a:rPr lang="en-US" b="0" i="1" smtClean="0">
                        <a:latin typeface="Cambria Math" panose="02040503050406030204" pitchFamily="18" charset="0"/>
                      </a:rPr>
                      <m:t>𝑌</m:t>
                    </m:r>
                  </m:oMath>
                </a14:m>
                <a:r>
                  <a:rPr lang="en-US" dirty="0"/>
                  <a:t>.</a:t>
                </a:r>
              </a:p>
              <a:p>
                <a:pPr lvl="2"/>
                <a:r>
                  <a:rPr lang="en-US" dirty="0"/>
                  <a:t>Price of goods is the </a:t>
                </a:r>
                <a:r>
                  <a:rPr lang="en-US" dirty="0" err="1"/>
                  <a:t>numeraire</a:t>
                </a:r>
                <a:endParaRPr lang="en-US" dirty="0"/>
              </a:p>
              <a:p>
                <a:pPr lvl="1"/>
                <a:r>
                  <a:rPr lang="en-US" dirty="0"/>
                  <a:t>We will need 5 equations</a:t>
                </a:r>
              </a:p>
              <a:p>
                <a:pPr lvl="2"/>
                <a:r>
                  <a:rPr lang="en-US" dirty="0"/>
                  <a:t>E.g.: demand and supply in the labor and capital markets and </a:t>
                </a:r>
                <a:br>
                  <a:rPr lang="en-US" dirty="0"/>
                </a:br>
                <a:r>
                  <a:rPr lang="en-US" dirty="0"/>
                  <a:t>one more equation to give us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78" t="-1752" b="-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B3BE34B-9575-430D-9A41-469C30B8F0EA}" type="slidenum">
              <a:rPr lang="en-US" smtClean="0"/>
              <a:pPr/>
              <a:t>8</a:t>
            </a:fld>
            <a:endParaRPr lang="en-US"/>
          </a:p>
        </p:txBody>
      </p:sp>
    </p:spTree>
    <p:extLst>
      <p:ext uri="{BB962C8B-B14F-4D97-AF65-F5344CB8AC3E}">
        <p14:creationId xmlns:p14="http://schemas.microsoft.com/office/powerpoint/2010/main" val="22562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EFC6-FEB2-8EFF-7DDF-4155991409A6}"/>
              </a:ext>
            </a:extLst>
          </p:cNvPr>
          <p:cNvSpPr>
            <a:spLocks noGrp="1"/>
          </p:cNvSpPr>
          <p:nvPr>
            <p:ph type="title"/>
          </p:nvPr>
        </p:nvSpPr>
        <p:spPr/>
        <p:txBody>
          <a:bodyPr/>
          <a:lstStyle/>
          <a:p>
            <a:r>
              <a:rPr lang="en-US" dirty="0"/>
              <a:t>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CCA14D-96D9-736D-DD89-975E22BADB45}"/>
                  </a:ext>
                </a:extLst>
              </p:cNvPr>
              <p:cNvSpPr>
                <a:spLocks noGrp="1"/>
              </p:cNvSpPr>
              <p:nvPr>
                <p:ph idx="1"/>
              </p:nvPr>
            </p:nvSpPr>
            <p:spPr>
              <a:xfrm>
                <a:off x="609600" y="1600201"/>
                <a:ext cx="10972800" cy="4983161"/>
              </a:xfrm>
            </p:spPr>
            <p:txBody>
              <a:bodyPr>
                <a:normAutofit/>
              </a:bodyPr>
              <a:lstStyle/>
              <a:p>
                <a:r>
                  <a:rPr lang="en-US" dirty="0"/>
                  <a:t>We represent production process by a production function:</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a:rPr>
                        <m:t>𝑌</m:t>
                      </m:r>
                      <m:r>
                        <a:rPr lang="en-US" b="0" i="1" smtClean="0">
                          <a:latin typeface="Cambria Math"/>
                        </a:rPr>
                        <m:t>=</m:t>
                      </m:r>
                      <m:r>
                        <a:rPr lang="en-US" b="0" i="1" smtClean="0">
                          <a:latin typeface="Cambria Math"/>
                        </a:rPr>
                        <m:t>𝐹</m:t>
                      </m:r>
                      <m:d>
                        <m:dPr>
                          <m:ctrlPr>
                            <a:rPr lang="en-US" b="0" i="1" smtClean="0">
                              <a:latin typeface="Cambria Math" panose="02040503050406030204" pitchFamily="18" charset="0"/>
                            </a:rPr>
                          </m:ctrlPr>
                        </m:dPr>
                        <m:e>
                          <m:r>
                            <a:rPr lang="en-US" b="0" i="1" smtClean="0">
                              <a:latin typeface="Cambria Math"/>
                            </a:rPr>
                            <m:t>𝐾</m:t>
                          </m:r>
                          <m:r>
                            <a:rPr lang="en-US" b="0" i="1" smtClean="0">
                              <a:latin typeface="Cambria Math"/>
                            </a:rPr>
                            <m:t>,</m:t>
                          </m:r>
                          <m:r>
                            <a:rPr lang="en-US" b="0" i="1" smtClean="0">
                              <a:latin typeface="Cambria Math"/>
                            </a:rPr>
                            <m:t>𝐿</m:t>
                          </m:r>
                        </m:e>
                      </m:d>
                    </m:oMath>
                  </m:oMathPara>
                </a14:m>
                <a:endParaRPr lang="en-US" dirty="0"/>
              </a:p>
              <a:p>
                <a:r>
                  <a:rPr lang="en-US" dirty="0"/>
                  <a:t>Example: How much ice cream can we make if we have </a:t>
                </a:r>
                <a:br>
                  <a:rPr lang="en-US" dirty="0"/>
                </a:br>
                <a14:m>
                  <m:oMath xmlns:m="http://schemas.openxmlformats.org/officeDocument/2006/math">
                    <m:r>
                      <a:rPr lang="en-US" b="0" i="1" smtClean="0">
                        <a:latin typeface="Cambria Math" panose="02040503050406030204" pitchFamily="18" charset="0"/>
                      </a:rPr>
                      <m:t>𝐿</m:t>
                    </m:r>
                  </m:oMath>
                </a14:m>
                <a:r>
                  <a:rPr lang="en-US" dirty="0"/>
                  <a:t> workers and </a:t>
                </a:r>
                <a14:m>
                  <m:oMath xmlns:m="http://schemas.openxmlformats.org/officeDocument/2006/math">
                    <m:r>
                      <a:rPr lang="en-US" b="0" i="1" smtClean="0">
                        <a:latin typeface="Cambria Math" panose="02040503050406030204" pitchFamily="18" charset="0"/>
                      </a:rPr>
                      <m:t>𝐾</m:t>
                    </m:r>
                  </m:oMath>
                </a14:m>
                <a:r>
                  <a:rPr lang="en-US" dirty="0"/>
                  <a:t> ice cream machines?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𝑌</m:t>
                    </m:r>
                  </m:oMath>
                </a14:m>
                <a:r>
                  <a:rPr lang="en-US" dirty="0"/>
                  <a:t>: amount of ice cream produced</a:t>
                </a:r>
              </a:p>
              <a:p>
                <a14:m>
                  <m:oMath xmlns:m="http://schemas.openxmlformats.org/officeDocument/2006/math">
                    <m:r>
                      <a:rPr lang="en-US" b="0" i="1" smtClean="0">
                        <a:latin typeface="Cambria Math" panose="02040503050406030204" pitchFamily="18" charset="0"/>
                      </a:rPr>
                      <m:t>𝐿</m:t>
                    </m:r>
                  </m:oMath>
                </a14:m>
                <a:r>
                  <a:rPr lang="en-US" dirty="0"/>
                  <a:t>: Number of workers (or hours of work)</a:t>
                </a:r>
              </a:p>
              <a:p>
                <a14:m>
                  <m:oMath xmlns:m="http://schemas.openxmlformats.org/officeDocument/2006/math">
                    <m:r>
                      <a:rPr lang="en-US" b="0" i="1" smtClean="0">
                        <a:latin typeface="Cambria Math" panose="02040503050406030204" pitchFamily="18" charset="0"/>
                      </a:rPr>
                      <m:t>𝐾</m:t>
                    </m:r>
                  </m:oMath>
                </a14:m>
                <a:r>
                  <a:rPr lang="en-US" dirty="0"/>
                  <a:t>: Number of machines (amount of capital)</a:t>
                </a:r>
              </a:p>
              <a:p>
                <a:r>
                  <a:rPr lang="en-US" dirty="0"/>
                  <a:t>Inputs or </a:t>
                </a:r>
                <a:r>
                  <a:rPr lang="en-US" dirty="0">
                    <a:solidFill>
                      <a:schemeClr val="accent2"/>
                    </a:solidFill>
                  </a:rPr>
                  <a:t>factors of production</a:t>
                </a:r>
                <a:r>
                  <a:rPr lang="en-US" dirty="0"/>
                  <a:t>: Labor, Capital</a:t>
                </a:r>
              </a:p>
            </p:txBody>
          </p:sp>
        </mc:Choice>
        <mc:Fallback xmlns="">
          <p:sp>
            <p:nvSpPr>
              <p:cNvPr id="3" name="Content Placeholder 2">
                <a:extLst>
                  <a:ext uri="{FF2B5EF4-FFF2-40B4-BE49-F238E27FC236}">
                    <a16:creationId xmlns:a16="http://schemas.microsoft.com/office/drawing/2014/main" id="{87CCA14D-96D9-736D-DD89-975E22BADB45}"/>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l="-1278" t="-15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C802BAC-3BA6-E81E-28A6-D231647968DF}"/>
              </a:ext>
            </a:extLst>
          </p:cNvPr>
          <p:cNvSpPr>
            <a:spLocks noGrp="1"/>
          </p:cNvSpPr>
          <p:nvPr>
            <p:ph type="sldNum" sz="quarter" idx="12"/>
          </p:nvPr>
        </p:nvSpPr>
        <p:spPr/>
        <p:txBody>
          <a:bodyPr/>
          <a:lstStyle/>
          <a:p>
            <a:fld id="{BB3BE34B-9575-430D-9A41-469C30B8F0EA}" type="slidenum">
              <a:rPr lang="en-US" smtClean="0"/>
              <a:pPr/>
              <a:t>9</a:t>
            </a:fld>
            <a:endParaRPr lang="en-US"/>
          </a:p>
        </p:txBody>
      </p:sp>
    </p:spTree>
    <p:extLst>
      <p:ext uri="{BB962C8B-B14F-4D97-AF65-F5344CB8AC3E}">
        <p14:creationId xmlns:p14="http://schemas.microsoft.com/office/powerpoint/2010/main" val="54609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13416</TotalTime>
  <Words>3223</Words>
  <Application>Microsoft Office PowerPoint</Application>
  <PresentationFormat>Widescreen</PresentationFormat>
  <Paragraphs>496</Paragraphs>
  <Slides>63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Cambria Math</vt:lpstr>
      <vt:lpstr>Office Theme</vt:lpstr>
      <vt:lpstr>Production</vt:lpstr>
      <vt:lpstr>A Model of Production</vt:lpstr>
      <vt:lpstr>Simple Canonical Model</vt:lpstr>
      <vt:lpstr>Components of a Model</vt:lpstr>
      <vt:lpstr>Components of a Model</vt:lpstr>
      <vt:lpstr>General Equilibrium Model</vt:lpstr>
      <vt:lpstr>Roadmap</vt:lpstr>
      <vt:lpstr>Roadmap</vt:lpstr>
      <vt:lpstr>Production Function</vt:lpstr>
      <vt:lpstr>Properties of Production Functions</vt:lpstr>
      <vt:lpstr>Properties of Production Functions</vt:lpstr>
      <vt:lpstr>Cobb-Douglas Production Function</vt:lpstr>
      <vt:lpstr>Returns to Scale</vt:lpstr>
      <vt:lpstr>Returns to Scale</vt:lpstr>
      <vt:lpstr>Replication Argument</vt:lpstr>
      <vt:lpstr>Behavior of Firms</vt:lpstr>
      <vt:lpstr>Firm’s Problem</vt:lpstr>
      <vt:lpstr>Firm’s Problem: Solution</vt:lpstr>
      <vt:lpstr>Firm’s Problem: Solution</vt:lpstr>
      <vt:lpstr>Firm’s Problem: Solution</vt:lpstr>
      <vt:lpstr>Optimal Choice of Capital by Firm</vt:lpstr>
      <vt:lpstr>Optimal Choice of Labor by Firm</vt:lpstr>
      <vt:lpstr>Firm’s Problem: Solution</vt:lpstr>
      <vt:lpstr>Firm’s Optimal Choice of Capital</vt:lpstr>
      <vt:lpstr>Firm’s Optimal Choice of Labor</vt:lpstr>
      <vt:lpstr>Firm’s Problem</vt:lpstr>
      <vt:lpstr>Math vs. Economics</vt:lpstr>
      <vt:lpstr>Firm Behavior</vt:lpstr>
      <vt:lpstr>Firm Behavior</vt:lpstr>
      <vt:lpstr>Power of Competition</vt:lpstr>
      <vt:lpstr>Power of Competition</vt:lpstr>
      <vt:lpstr>Completing the Model</vt:lpstr>
      <vt:lpstr>Completing the Model</vt:lpstr>
      <vt:lpstr>Model</vt:lpstr>
      <vt:lpstr>An Equilibrium</vt:lpstr>
      <vt:lpstr>Equilibrium</vt:lpstr>
      <vt:lpstr>Factor Shares</vt:lpstr>
      <vt:lpstr>Labor Share in Our Model</vt:lpstr>
      <vt:lpstr>Capital Share in Our Model</vt:lpstr>
      <vt:lpstr>Profit Share</vt:lpstr>
      <vt:lpstr>Why Cobb-Douglas</vt:lpstr>
      <vt:lpstr>Worries about Labor-Saving Technology</vt:lpstr>
      <vt:lpstr>Is the Labor Share Falling?</vt:lpstr>
      <vt:lpstr>Is the Labor Share Falling?</vt:lpstr>
      <vt:lpstr>Is Labor Share Falling?</vt:lpstr>
      <vt:lpstr>Is Labor Share Falling?</vt:lpstr>
      <vt:lpstr>Better and Cheaper Machines?</vt:lpstr>
      <vt:lpstr>More General Production Function</vt:lpstr>
      <vt:lpstr>Labor Share in CES Case</vt:lpstr>
      <vt:lpstr>Labor Share in CES Case</vt:lpstr>
      <vt:lpstr>Better and Cheaper Machines</vt:lpstr>
      <vt:lpstr>Estimating σ is Hard</vt:lpstr>
      <vt:lpstr>Can Innovation Hurt Workers?</vt:lpstr>
      <vt:lpstr>Task-Based Production Function</vt:lpstr>
      <vt:lpstr>Task-Based Production Function</vt:lpstr>
      <vt:lpstr>How Is Task j Performed?</vt:lpstr>
      <vt:lpstr>Task-Based Production: An Example</vt:lpstr>
      <vt:lpstr>Technological Change that Improves Machines</vt:lpstr>
      <vt:lpstr>Technological Change that Improves Machines</vt:lpstr>
      <vt:lpstr>Displacement Effect Lowers Wages</vt:lpstr>
      <vt:lpstr>Technological Change that Improves Machines</vt:lpstr>
      <vt:lpstr>Evolution of Work since Industrial Revolution</vt:lpstr>
      <vt:lpstr>Age of Automation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 Jon Steinsson</dc:creator>
  <cp:lastModifiedBy>Jon Steinsson</cp:lastModifiedBy>
  <cp:revision>321</cp:revision>
  <cp:lastPrinted>2013-01-25T16:34:19Z</cp:lastPrinted>
  <dcterms:created xsi:type="dcterms:W3CDTF">2009-01-17T00:10:31Z</dcterms:created>
  <dcterms:modified xsi:type="dcterms:W3CDTF">2026-02-02T22:41:18Z</dcterms:modified>
</cp:coreProperties>
</file>