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7"/>
  </p:notesMasterIdLst>
  <p:sldIdLst>
    <p:sldId id="256" r:id="rId2"/>
    <p:sldId id="257" r:id="rId3"/>
    <p:sldId id="260" r:id="rId4"/>
    <p:sldId id="261" r:id="rId5"/>
    <p:sldId id="262" r:id="rId6"/>
    <p:sldId id="263" r:id="rId7"/>
    <p:sldId id="270" r:id="rId8"/>
    <p:sldId id="264" r:id="rId9"/>
    <p:sldId id="265" r:id="rId10"/>
    <p:sldId id="266" r:id="rId11"/>
    <p:sldId id="267" r:id="rId12"/>
    <p:sldId id="271" r:id="rId13"/>
    <p:sldId id="268" r:id="rId14"/>
    <p:sldId id="269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7" r:id="rId37"/>
    <p:sldId id="293" r:id="rId38"/>
    <p:sldId id="294" r:id="rId39"/>
    <p:sldId id="295" r:id="rId40"/>
    <p:sldId id="296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9" r:id="rId61"/>
    <p:sldId id="317" r:id="rId62"/>
    <p:sldId id="318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51" r:id="rId79"/>
    <p:sldId id="352" r:id="rId80"/>
    <p:sldId id="353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77" r:id="rId121"/>
    <p:sldId id="378" r:id="rId122"/>
    <p:sldId id="379" r:id="rId123"/>
    <p:sldId id="380" r:id="rId124"/>
    <p:sldId id="381" r:id="rId125"/>
    <p:sldId id="382" r:id="rId1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CCF4E-5B8E-4972-96BD-8192D0990540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B4226-271E-4DF8-957F-396B5155F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3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6AA3E-859D-AD97-9653-B4E89DE6A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30F5E3-A0D8-C539-1F54-AB7AA4CD2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1AECB-ECCB-9211-CAEA-FB527CDA4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16D-3B93-4F59-B655-1D09A91B69DB}" type="datetime1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02D5A-583A-8A3E-FC6E-2842132E7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932FA-CC10-32BA-E70B-FDBC0FBA6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37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BA704-6231-498B-7348-F38015FFE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E4BC30-42DC-8822-F8A5-08C199669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B346C-91E5-8D01-01C2-02DB12527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0A67-0D89-454A-83A8-94F353101FFC}" type="datetime1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F5A43-1CC2-04BD-7D03-5954A3372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257BA-5C82-0EF4-3D6A-C6DD04B8E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6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CCBA74-4DEC-47CD-1163-4A66338FD9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010364-67C6-503B-D57D-AD048CAD0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6A2ED-6ABD-B933-310E-19861953C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958C-4AEF-4654-8AE2-4C7EBE4B330D}" type="datetime1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932B3-BDA6-42CC-606D-D2C31C695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925A9-53CE-F8A3-2688-0DF8ABA25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8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640FA-C78E-6337-F707-34FDD4D4D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9A8F1-7462-296B-FAB3-684C630F8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DD9BF-FE40-85E1-B3E9-BEFF372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6903A-D1FF-495F-8A5B-66BDA5C4E6A6}" type="datetime1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82586-DFF1-BA44-6EA0-F0B76AE1E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36A90-EA4B-C5C3-3A7B-CD6CDCBD1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73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121BF-3E93-6414-E445-AD7F3F25D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C498E-31BA-5CFC-8753-5034A7826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BFB73-7920-C3A4-B3D2-BB8DF939C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7554-1900-4D3D-A443-CBCBB454FE4D}" type="datetime1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1A9B9-3D18-9E32-F65E-7E8AE9A37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0DC11-E967-F0E1-3DF1-232FE4E80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CE20D-DFFA-3A05-39DF-C87D2B23B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CA163-DB01-2F01-FECC-561A6505CE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58890-1697-B20F-1581-1500DD41A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15619-AEC1-7817-0997-C65339C5A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C30C0-5E1C-43BF-835F-CF0A910281C4}" type="datetime1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D0B79-50E1-8520-510C-2C7C20FDA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FC918-3388-7E20-0D0D-9474DB64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71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3F5C-7F56-C77C-F408-48DCB0213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6B29B-BE36-F0EE-8440-794C1DCFD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75D54-1A3B-7F28-C88B-BACCBF872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10A8DD-E12E-99BF-59AB-FB7B5662FF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936A8A-E716-B7F8-74C7-0B87B115F8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735D60-11A3-907C-1987-428DA32F4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B392-2705-4B35-B6B8-104BFBE12699}" type="datetime1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DB02A6-1161-D1C9-11BB-B8BFD3D4A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BAB725-F0A6-49F4-D434-82B7F733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42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EA700-05D8-40DF-DE5A-800A6D316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A7D6A8-C46D-01C6-1118-B3F36FF9A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DD89-A078-45C4-97D5-2CDDDE3724E3}" type="datetime1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3F4ED-F75E-8248-B24E-92E5EB5F0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A9F68-226D-AA75-E739-5908FCE6B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95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2E4935-E5B6-3B74-F866-D386C8FF7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FB616-D3E3-4B8E-A021-430ACD7D7A97}" type="datetime1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F9B6F-B721-644D-8271-662F799DE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A148E-D36A-729B-7C5B-BF974422A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68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67502-D862-CE7A-08CD-A5704099B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FDFFD-63F0-D355-1A89-257BCA7C2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434AE-7D02-18BD-0C4F-0928F217E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6D254-184C-6E36-B3B4-B13ADD5A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0C94-A246-4221-8AAA-857CCE9CD788}" type="datetime1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39729-709F-7888-86B2-A809F0279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759E5-0B65-A40A-DF1E-6971CC7B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94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0417F-0B8B-7F00-9A8D-9F4C1BD3E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991DF5-C2E9-6C6B-4643-3634706A1B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38F90A-ED95-2F01-7D50-68E80011B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3C665-E19D-9D31-F865-80E03517F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630A-F98B-4DC2-B126-97D55953CC1A}" type="datetime1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D0956F-D9EA-6B2B-A76E-70A6AC951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C4F75-350B-840E-8F2B-0CFD4C186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48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8028D4-5A5E-ED4B-C17A-2D83D4E5A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E2777-BA4A-FFF8-1E62-DC9B416ED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73317-C1FA-5893-F0B8-30102D7EF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D03C4D-25B4-4537-A10C-39437F6B2274}" type="datetime1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30DAF-FD4B-BB47-49B0-DD182DEB8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348C8-F699-C4B7-641C-03DF4C79E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01839A-3765-4CED-B3A2-80F1CB79D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4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3BC43-FC64-4DF1-FA05-CA92079E1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776285"/>
          </a:xfrm>
        </p:spPr>
        <p:txBody>
          <a:bodyPr/>
          <a:lstStyle/>
          <a:p>
            <a:r>
              <a:rPr lang="is-IS" dirty="0"/>
              <a:t>Money and Banking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74779E-8268-00C6-A3BE-522EB69ADE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s-IS" sz="2800" dirty="0">
                <a:solidFill>
                  <a:schemeClr val="bg1">
                    <a:lumMod val="50000"/>
                  </a:schemeClr>
                </a:solidFill>
              </a:rPr>
              <a:t>Jón Steinsson</a:t>
            </a:r>
          </a:p>
          <a:p>
            <a:r>
              <a:rPr lang="is-IS" sz="2800" dirty="0">
                <a:solidFill>
                  <a:schemeClr val="bg1">
                    <a:lumMod val="50000"/>
                  </a:schemeClr>
                </a:solidFill>
              </a:rPr>
              <a:t>University of California, Berkeley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2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iagram of a currency exchange&#10;&#10;AI-generated content may be incorrect.">
            <a:extLst>
              <a:ext uri="{FF2B5EF4-FFF2-40B4-BE49-F238E27FC236}">
                <a16:creationId xmlns:a16="http://schemas.microsoft.com/office/drawing/2014/main" id="{CF20F691-4FB2-0E3F-FA51-E8ADDB305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908" y="136525"/>
            <a:ext cx="7463028" cy="65018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A95C1-672D-E4EE-8E14-38EBEA632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4776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showing the value of capital/major city&#10;&#10;AI-generated content may be incorrect.">
            <a:extLst>
              <a:ext uri="{FF2B5EF4-FFF2-40B4-BE49-F238E27FC236}">
                <a16:creationId xmlns:a16="http://schemas.microsoft.com/office/drawing/2014/main" id="{C36CC1B4-0157-2366-74ED-B6D0840A8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46" y="243497"/>
            <a:ext cx="8885302" cy="637100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4E47B-44FD-315E-3948-2B99714E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3340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2C8EE-3997-B666-6A03-D6587A84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U.S. Capital 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8DE22-B9FD-C725-780D-B9381D045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Bank supervision in 1950s largely qualitative</a:t>
            </a:r>
          </a:p>
          <a:p>
            <a:r>
              <a:rPr lang="en-US" dirty="0"/>
              <a:t>Fed Board: “it is impossible to develop any formula which eliminates the need for the exercise of sound judgement in determining the adequacy of capital of any given bank” (1952)</a:t>
            </a:r>
          </a:p>
          <a:p>
            <a:r>
              <a:rPr lang="en-US" dirty="0"/>
              <a:t>Lacked legal authority</a:t>
            </a:r>
          </a:p>
          <a:p>
            <a:pPr lvl="1"/>
            <a:r>
              <a:rPr lang="en-US" dirty="0"/>
              <a:t>Fed lost 1959 court case on revoking Fed membership due to </a:t>
            </a:r>
            <a:br>
              <a:rPr lang="en-US" dirty="0"/>
            </a:br>
            <a:r>
              <a:rPr lang="en-US" dirty="0"/>
              <a:t>inadequate capital</a:t>
            </a:r>
          </a:p>
          <a:p>
            <a:pPr lvl="1"/>
            <a:r>
              <a:rPr lang="en-US" dirty="0"/>
              <a:t>OCC lost 1983 course case over bank closure due to </a:t>
            </a:r>
            <a:br>
              <a:rPr lang="en-US" dirty="0"/>
            </a:br>
            <a:r>
              <a:rPr lang="en-US" dirty="0"/>
              <a:t>inadequate capital</a:t>
            </a:r>
          </a:p>
          <a:p>
            <a:r>
              <a:rPr lang="en-US" dirty="0"/>
              <a:t>Several high-profile bank failures + S&amp;L crisis in 1970s and 1980s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7B4AD-CF1B-7F2C-08A0-8E7CE1E9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0301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EDD6C-547E-FA08-1E56-15F1A104E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A5260-7C60-53FC-89E8-154C0FFF5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5851"/>
          </a:xfrm>
        </p:spPr>
        <p:txBody>
          <a:bodyPr>
            <a:normAutofit/>
          </a:bodyPr>
          <a:lstStyle/>
          <a:p>
            <a:r>
              <a:rPr lang="en-US" dirty="0"/>
              <a:t>1988 G-10 agreement on capital regulation</a:t>
            </a:r>
          </a:p>
          <a:p>
            <a:r>
              <a:rPr lang="en-US" dirty="0"/>
              <a:t>Minimum capital ratios:</a:t>
            </a:r>
          </a:p>
          <a:p>
            <a:pPr lvl="1"/>
            <a:r>
              <a:rPr lang="en-US" dirty="0"/>
              <a:t> 4% Tier 1 capital ratio</a:t>
            </a:r>
          </a:p>
          <a:p>
            <a:pPr lvl="1"/>
            <a:r>
              <a:rPr lang="en-US" dirty="0"/>
              <a:t>8% Total capital ratio</a:t>
            </a:r>
          </a:p>
          <a:p>
            <a:r>
              <a:rPr lang="en-US" dirty="0"/>
              <a:t>Capital relative to risk-weighted assets</a:t>
            </a:r>
          </a:p>
          <a:p>
            <a:r>
              <a:rPr lang="en-US" dirty="0"/>
              <a:t>Risk weights:</a:t>
            </a:r>
          </a:p>
          <a:p>
            <a:pPr lvl="1"/>
            <a:r>
              <a:rPr lang="en-US" dirty="0"/>
              <a:t>0%: Cash, central government debt</a:t>
            </a:r>
          </a:p>
          <a:p>
            <a:pPr lvl="1"/>
            <a:r>
              <a:rPr lang="en-US" dirty="0"/>
              <a:t>10%: Public sector debt</a:t>
            </a:r>
          </a:p>
          <a:p>
            <a:pPr lvl="1"/>
            <a:r>
              <a:rPr lang="en-US" dirty="0"/>
              <a:t>20%: Claims on other banks</a:t>
            </a:r>
          </a:p>
          <a:p>
            <a:pPr lvl="1"/>
            <a:r>
              <a:rPr lang="en-US" dirty="0"/>
              <a:t>50%: Residential mortgages</a:t>
            </a:r>
          </a:p>
          <a:p>
            <a:pPr lvl="1"/>
            <a:r>
              <a:rPr lang="en-US" dirty="0"/>
              <a:t>100% Commercial and industrial loans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EAFF9-9E16-D8CF-F99D-21F0DD6A8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931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AD216-40E2-ECA4-0B59-CF19A1DDD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showing the value of capital/major city&#10;&#10;AI-generated content may be incorrect.">
            <a:extLst>
              <a:ext uri="{FF2B5EF4-FFF2-40B4-BE49-F238E27FC236}">
                <a16:creationId xmlns:a16="http://schemas.microsoft.com/office/drawing/2014/main" id="{11849E13-24DC-F001-539B-B43F3376F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46" y="243497"/>
            <a:ext cx="8885302" cy="637100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93342-2381-7B28-E50F-3EC276D5B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3208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D4139-8A8D-9188-4D3C-D090B08F7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09820-A8E7-FFFF-3331-15D411ACF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improving risk weights</a:t>
            </a:r>
          </a:p>
          <a:p>
            <a:r>
              <a:rPr lang="en-US" dirty="0"/>
              <a:t>Large banks could use internal models to assess risk</a:t>
            </a:r>
          </a:p>
          <a:p>
            <a:r>
              <a:rPr lang="en-US" dirty="0"/>
              <a:t>Trading accounts involve a lot of hedging</a:t>
            </a:r>
          </a:p>
          <a:p>
            <a:r>
              <a:rPr lang="en-US" dirty="0"/>
              <a:t>Use of internal models allowed banks to take account of hedging</a:t>
            </a:r>
          </a:p>
          <a:p>
            <a:r>
              <a:rPr lang="en-US" dirty="0"/>
              <a:t>Better risk weights supposed to reduce regulatory arbitrage</a:t>
            </a:r>
          </a:p>
          <a:p>
            <a:pPr lvl="1"/>
            <a:r>
              <a:rPr lang="en-US" dirty="0"/>
              <a:t>E.g., Package mortgages into securities, sell off high trances, hold lowest trances (which have most of the risk), lower capital requirement</a:t>
            </a:r>
          </a:p>
          <a:p>
            <a:r>
              <a:rPr lang="en-US" dirty="0"/>
              <a:t>Downside: Internal risk models biased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8F419-C473-3807-0AFB-39D1FE42D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2743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B63D8-8247-261A-5266-A98D69A16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Crisis – Basel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9045D-5CA3-0B42-41EB-321528312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Financial crisis of 2007-09 led to calls for more stringent </a:t>
            </a:r>
            <a:br>
              <a:rPr lang="en-US" dirty="0"/>
            </a:br>
            <a:r>
              <a:rPr lang="en-US" dirty="0"/>
              <a:t>capital requirements</a:t>
            </a:r>
          </a:p>
          <a:p>
            <a:r>
              <a:rPr lang="en-US" dirty="0"/>
              <a:t>Response: Basel III and Dodd-Frank in U.S. </a:t>
            </a:r>
          </a:p>
          <a:p>
            <a:pPr lvl="1"/>
            <a:r>
              <a:rPr lang="en-US" dirty="0"/>
              <a:t>Higher capital ratios</a:t>
            </a:r>
          </a:p>
          <a:p>
            <a:pPr lvl="1"/>
            <a:r>
              <a:rPr lang="en-US" dirty="0"/>
              <a:t>More detailed risk weights (some higher than 100%)</a:t>
            </a:r>
          </a:p>
          <a:p>
            <a:pPr lvl="1"/>
            <a:r>
              <a:rPr lang="en-US" dirty="0"/>
              <a:t>Leverage ratios (un-risk-weighted capital ratios)</a:t>
            </a:r>
          </a:p>
          <a:p>
            <a:pPr lvl="1"/>
            <a:r>
              <a:rPr lang="en-US" dirty="0"/>
              <a:t>G-SIBs (Globally systemically important banks due to “too big to fail”)</a:t>
            </a:r>
          </a:p>
          <a:p>
            <a:pPr lvl="1"/>
            <a:r>
              <a:rPr lang="en-US" dirty="0"/>
              <a:t>Stress tests (forward looking, central bank model)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74FD5-A363-0449-2B07-C656A51F8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6611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-up of a report&#10;&#10;AI-generated content may be incorrect.">
            <a:extLst>
              <a:ext uri="{FF2B5EF4-FFF2-40B4-BE49-F238E27FC236}">
                <a16:creationId xmlns:a16="http://schemas.microsoft.com/office/drawing/2014/main" id="{2705C2BA-9153-C263-0F2D-773932DDE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326723"/>
            <a:ext cx="9588986" cy="62045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9B2C6-327E-3824-E924-4ABE8677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1556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F42C1-827F-84B3-13D2-34FF0DB9B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Money and Free Banking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82A61-8724-AE61-AA02-150981F4C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6576"/>
          </a:xfrm>
        </p:spPr>
        <p:txBody>
          <a:bodyPr/>
          <a:lstStyle/>
          <a:p>
            <a:r>
              <a:rPr lang="en-US" dirty="0"/>
              <a:t>Virtually universal that government monopolizes money</a:t>
            </a:r>
          </a:p>
          <a:p>
            <a:r>
              <a:rPr lang="en-US" dirty="0"/>
              <a:t>Is this justified?</a:t>
            </a:r>
          </a:p>
          <a:p>
            <a:r>
              <a:rPr lang="en-US" dirty="0"/>
              <a:t>Might private sector be able to supply money as well or better?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Two questions:</a:t>
            </a:r>
          </a:p>
          <a:p>
            <a:r>
              <a:rPr lang="en-US" dirty="0"/>
              <a:t>Should there be competition over the monetary standard?</a:t>
            </a:r>
          </a:p>
          <a:p>
            <a:r>
              <a:rPr lang="en-US" dirty="0"/>
              <a:t>Conditional on monetary standard, should there be free entry </a:t>
            </a:r>
            <a:br>
              <a:rPr lang="en-US" dirty="0"/>
            </a:br>
            <a:r>
              <a:rPr lang="en-US" dirty="0"/>
              <a:t>into creating such money?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45781-5E3F-96DA-44C2-55EE5B553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2975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99F7C-9268-F07F-1710-E8752DAE2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Government Monetary Standard?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0092B-40D7-AC24-56F3-B4E9BE22C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of last millennium: monetary standard defined </a:t>
            </a:r>
            <a:br>
              <a:rPr lang="en-US" dirty="0"/>
            </a:br>
            <a:r>
              <a:rPr lang="en-US" dirty="0"/>
              <a:t>in terms of metals</a:t>
            </a:r>
          </a:p>
          <a:p>
            <a:r>
              <a:rPr lang="en-US" dirty="0"/>
              <a:t>U.S. Coinage act of 1792: </a:t>
            </a:r>
          </a:p>
          <a:p>
            <a:pPr lvl="1"/>
            <a:r>
              <a:rPr lang="en-US" dirty="0"/>
              <a:t>U.S. Dollar is 371.25 grains (24.06g) of pure silver or 24.75 grains (1.60g) of pure gold (bimetallic standard)</a:t>
            </a:r>
          </a:p>
          <a:p>
            <a:r>
              <a:rPr lang="en-US" dirty="0"/>
              <a:t>Why should government make such a definition?</a:t>
            </a:r>
          </a:p>
          <a:p>
            <a:r>
              <a:rPr lang="en-US" dirty="0"/>
              <a:t>Solve a coordination problem</a:t>
            </a:r>
          </a:p>
          <a:p>
            <a:r>
              <a:rPr lang="en-US" dirty="0"/>
              <a:t>Similar to defining weights and measures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F2B0E-22F7-2D3A-131A-EA8C1D935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3757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13072-D2B1-BF9A-C145-77630C0B8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Fiat Monetary Standard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D891C-9D1A-AEA5-3135-D18B31F6B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6583"/>
            <a:ext cx="10515600" cy="3790379"/>
          </a:xfrm>
        </p:spPr>
        <p:txBody>
          <a:bodyPr/>
          <a:lstStyle/>
          <a:p>
            <a:r>
              <a:rPr lang="en-US" dirty="0"/>
              <a:t>In 20</a:t>
            </a:r>
            <a:r>
              <a:rPr lang="en-US" baseline="30000" dirty="0"/>
              <a:t>th</a:t>
            </a:r>
            <a:r>
              <a:rPr lang="en-US" dirty="0"/>
              <a:t> century monetary standard delinked from metals</a:t>
            </a:r>
          </a:p>
          <a:p>
            <a:r>
              <a:rPr lang="en-US" dirty="0"/>
              <a:t>Purely fiat monetary standard</a:t>
            </a:r>
          </a:p>
          <a:p>
            <a:r>
              <a:rPr lang="en-US" dirty="0"/>
              <a:t>Associated with high inflation in many countries</a:t>
            </a:r>
          </a:p>
          <a:p>
            <a:r>
              <a:rPr lang="en-US" dirty="0"/>
              <a:t>Failure of the government to supply stable monetary standard</a:t>
            </a:r>
          </a:p>
          <a:p>
            <a:r>
              <a:rPr lang="en-US" dirty="0"/>
              <a:t>Perhaps fiat monetary standard not compatible with stability</a:t>
            </a:r>
          </a:p>
          <a:p>
            <a:r>
              <a:rPr lang="en-US" dirty="0"/>
              <a:t>These worried most prevalent in 1970s and 1980s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BB5FDB-9B36-655E-394B-C341A8538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25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D182F-BE55-4E3B-F3CA-984C037AE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 of Exchange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7E681-A4D1-BA5E-4F50-FC427BE9A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4631"/>
          </a:xfrm>
        </p:spPr>
        <p:txBody>
          <a:bodyPr/>
          <a:lstStyle/>
          <a:p>
            <a:r>
              <a:rPr lang="en-US" dirty="0"/>
              <a:t>Bill of exchange is a “please pay them” instrument</a:t>
            </a:r>
          </a:p>
          <a:p>
            <a:r>
              <a:rPr lang="en-US" dirty="0"/>
              <a:t>Drawer (A) request that drawee (D) pay the payee (C) or bearer</a:t>
            </a:r>
          </a:p>
          <a:p>
            <a:r>
              <a:rPr lang="en-US" dirty="0"/>
              <a:t>Becomes an “I owe you” when drawee “accepts” it</a:t>
            </a:r>
          </a:p>
          <a:p>
            <a:pPr lvl="1"/>
            <a:r>
              <a:rPr lang="en-US" dirty="0"/>
              <a:t>Drawee may “protest” (like a check “bouncing”)</a:t>
            </a:r>
          </a:p>
          <a:p>
            <a:r>
              <a:rPr lang="en-US" dirty="0"/>
              <a:t>Payment either “on sight” or “at usance”</a:t>
            </a:r>
          </a:p>
          <a:p>
            <a:pPr lvl="1"/>
            <a:r>
              <a:rPr lang="en-US" dirty="0"/>
              <a:t>Usance between London and Amsterdam was one month</a:t>
            </a:r>
          </a:p>
          <a:p>
            <a:endParaRPr lang="en-US" dirty="0"/>
          </a:p>
          <a:p>
            <a:r>
              <a:rPr lang="en-US" dirty="0"/>
              <a:t>In modern times, checks are “please pay them” instruments</a:t>
            </a:r>
          </a:p>
          <a:p>
            <a:r>
              <a:rPr lang="en-US" dirty="0"/>
              <a:t>As are payment requests in payment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56D15-7060-E342-108B-3CC505AF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894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showing the growth of the united states&#10;&#10;AI-generated content may be incorrect.">
            <a:extLst>
              <a:ext uri="{FF2B5EF4-FFF2-40B4-BE49-F238E27FC236}">
                <a16:creationId xmlns:a16="http://schemas.microsoft.com/office/drawing/2014/main" id="{3E7E3BC0-E77C-9783-2873-47DB5CB1F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558" y="214517"/>
            <a:ext cx="8737473" cy="642896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686CF-3B24-C543-BA2D-C64D0C754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9414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2BC7E-C265-8694-AB5B-68AA7CC2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Fiat Monetary Standard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05603-6FA6-D400-4A99-9557F4262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2808"/>
            <a:ext cx="10515600" cy="4727447"/>
          </a:xfrm>
        </p:spPr>
        <p:txBody>
          <a:bodyPr>
            <a:normAutofit/>
          </a:bodyPr>
          <a:lstStyle/>
          <a:p>
            <a:r>
              <a:rPr lang="en-US" dirty="0"/>
              <a:t>Hayek (1978) and others argued for denationalization of money</a:t>
            </a:r>
          </a:p>
          <a:p>
            <a:r>
              <a:rPr lang="en-US" dirty="0"/>
              <a:t>Fundamental problem:</a:t>
            </a:r>
          </a:p>
          <a:p>
            <a:pPr lvl="1"/>
            <a:r>
              <a:rPr lang="en-US" dirty="0"/>
              <a:t>Virtually costless to issue fiat currency</a:t>
            </a:r>
          </a:p>
          <a:p>
            <a:pPr lvl="1"/>
            <a:r>
              <a:rPr lang="en-US" dirty="0"/>
              <a:t>If valued, strong incentive to issue more</a:t>
            </a:r>
          </a:p>
          <a:p>
            <a:pPr lvl="1"/>
            <a:r>
              <a:rPr lang="en-US" dirty="0"/>
              <a:t>Overissue will undermine credibility of currency</a:t>
            </a:r>
          </a:p>
          <a:p>
            <a:r>
              <a:rPr lang="en-US" dirty="0"/>
              <a:t>Issuer will want to avoid overissue to grow use of currency</a:t>
            </a:r>
          </a:p>
          <a:p>
            <a:pPr lvl="1"/>
            <a:r>
              <a:rPr lang="en-US" dirty="0"/>
              <a:t>But once currency mature, incentive to overissue stronger</a:t>
            </a:r>
          </a:p>
          <a:p>
            <a:r>
              <a:rPr lang="en-US" dirty="0"/>
              <a:t>Competition over monetary standard raises transactions costs since people must keep track of exchange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1773F-363F-8416-F004-7F82A7824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0635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4CA85-2CBF-ABE4-5827-5E652060C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Government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505B7-6BD2-6F88-2A05-5BDF75900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399"/>
            <a:ext cx="10515600" cy="4119563"/>
          </a:xfrm>
        </p:spPr>
        <p:txBody>
          <a:bodyPr/>
          <a:lstStyle/>
          <a:p>
            <a:r>
              <a:rPr lang="en-US" dirty="0"/>
              <a:t>Not purely motivated by profits</a:t>
            </a:r>
          </a:p>
          <a:p>
            <a:pPr lvl="1"/>
            <a:r>
              <a:rPr lang="en-US" dirty="0"/>
              <a:t>Perhaps better situated to resist overissue? </a:t>
            </a:r>
          </a:p>
          <a:p>
            <a:pPr lvl="1"/>
            <a:r>
              <a:rPr lang="en-US" dirty="0"/>
              <a:t>Independent central banks</a:t>
            </a:r>
          </a:p>
          <a:p>
            <a:pPr lvl="1"/>
            <a:r>
              <a:rPr lang="en-US" dirty="0"/>
              <a:t>Do sometimes massively overissue (hyperinflations)</a:t>
            </a:r>
          </a:p>
          <a:p>
            <a:r>
              <a:rPr lang="en-US" dirty="0"/>
              <a:t>Can mandate that taxes paid in their currency</a:t>
            </a:r>
          </a:p>
          <a:p>
            <a:pPr lvl="1"/>
            <a:r>
              <a:rPr lang="en-US" dirty="0"/>
              <a:t>Pay wages of government workers</a:t>
            </a:r>
          </a:p>
          <a:p>
            <a:pPr lvl="1"/>
            <a:r>
              <a:rPr lang="en-US" dirty="0"/>
              <a:t>Pay social security payments</a:t>
            </a:r>
          </a:p>
          <a:p>
            <a:pPr lvl="1"/>
            <a:r>
              <a:rPr lang="en-US" dirty="0"/>
              <a:t>Etc.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E5664-774F-35F8-FC61-060785DC5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3300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CE5D6-9FC3-5165-21F2-CD68198EF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Banking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46B3D-77A7-F146-3818-0C85CBDE0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institutions should be allowed to issue paper money</a:t>
            </a:r>
          </a:p>
          <a:p>
            <a:r>
              <a:rPr lang="en-US" dirty="0"/>
              <a:t>Early on, private banks issued paper money</a:t>
            </a:r>
          </a:p>
          <a:p>
            <a:r>
              <a:rPr lang="en-US" dirty="0"/>
              <a:t>Gradually, governments restricted which institutions could </a:t>
            </a:r>
            <a:br>
              <a:rPr lang="en-US" dirty="0"/>
            </a:br>
            <a:r>
              <a:rPr lang="en-US" dirty="0"/>
              <a:t>issue paper money</a:t>
            </a:r>
          </a:p>
          <a:p>
            <a:r>
              <a:rPr lang="en-US" dirty="0"/>
              <a:t>Some countries allowed free entry into note issue:</a:t>
            </a:r>
          </a:p>
          <a:p>
            <a:pPr lvl="1"/>
            <a:r>
              <a:rPr lang="en-US" dirty="0"/>
              <a:t>Scotland in 18</a:t>
            </a:r>
            <a:r>
              <a:rPr lang="en-US" baseline="30000" dirty="0"/>
              <a:t>th</a:t>
            </a:r>
            <a:r>
              <a:rPr lang="en-US" dirty="0"/>
              <a:t> and early 19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  <a:p>
            <a:pPr lvl="1"/>
            <a:r>
              <a:rPr lang="en-US" dirty="0"/>
              <a:t>U.S. between 1837 and 1863</a:t>
            </a:r>
          </a:p>
          <a:p>
            <a:r>
              <a:rPr lang="en-US" dirty="0"/>
              <a:t>In 20</a:t>
            </a:r>
            <a:r>
              <a:rPr lang="en-US" baseline="30000" dirty="0"/>
              <a:t>th</a:t>
            </a:r>
            <a:r>
              <a:rPr lang="en-US" dirty="0"/>
              <a:t> century, central banks sole issuers of currency</a:t>
            </a:r>
            <a:br>
              <a:rPr lang="en-US" dirty="0"/>
            </a:br>
            <a:r>
              <a:rPr lang="en-US" sz="2400" dirty="0"/>
              <a:t>(but “free” entry into issuing deposits)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8DA32-3802-9740-438A-C5FF9CC36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31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C0538-DB18-2554-F1CB-04F369851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Banking in America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B3684-D982-715E-7738-FBE209D31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early 19</a:t>
            </a:r>
            <a:r>
              <a:rPr lang="en-US" baseline="30000" dirty="0"/>
              <a:t>th</a:t>
            </a:r>
            <a:r>
              <a:rPr lang="en-US" dirty="0"/>
              <a:t> century forming a corporation was a privilege</a:t>
            </a:r>
          </a:p>
          <a:p>
            <a:r>
              <a:rPr lang="en-US" dirty="0"/>
              <a:t>Granted by government with special legislation</a:t>
            </a:r>
          </a:p>
          <a:p>
            <a:r>
              <a:rPr lang="en-US" dirty="0"/>
              <a:t>Limited entry made charters valuable</a:t>
            </a:r>
          </a:p>
          <a:p>
            <a:r>
              <a:rPr lang="en-US" dirty="0"/>
              <a:t>Governments partly funded by sale of such privileges</a:t>
            </a:r>
          </a:p>
          <a:p>
            <a:r>
              <a:rPr lang="en-US" dirty="0"/>
              <a:t>Political groups lined pockets and strengthened coalitions </a:t>
            </a:r>
            <a:br>
              <a:rPr lang="en-US" dirty="0"/>
            </a:br>
            <a:r>
              <a:rPr lang="en-US" dirty="0"/>
              <a:t>by granting charters to allies (Wallis, 2006)</a:t>
            </a:r>
          </a:p>
          <a:p>
            <a:r>
              <a:rPr lang="en-US" dirty="0"/>
              <a:t>Corrupt and unpopular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40B17-5EC1-214C-9EE1-9A9499151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8943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62366-2446-6579-FE88-35C5B9250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Banking in America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4B4E9-6E70-1BD9-347A-F41700424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7439"/>
            <a:ext cx="10515600" cy="3978911"/>
          </a:xfrm>
        </p:spPr>
        <p:txBody>
          <a:bodyPr/>
          <a:lstStyle/>
          <a:p>
            <a:r>
              <a:rPr lang="en-US" dirty="0"/>
              <a:t>In New York, Martin Van Buren’s Albany Regency granted bank charters to political allies</a:t>
            </a:r>
          </a:p>
          <a:p>
            <a:r>
              <a:rPr lang="en-US" dirty="0"/>
              <a:t>After panic of 1837, Whig party gained power</a:t>
            </a:r>
          </a:p>
          <a:p>
            <a:r>
              <a:rPr lang="en-US" dirty="0"/>
              <a:t>Passes general incorporation acts</a:t>
            </a:r>
          </a:p>
          <a:p>
            <a:r>
              <a:rPr lang="en-US" dirty="0"/>
              <a:t>One sphere was banking: free entry into banking (“free banking”)</a:t>
            </a:r>
          </a:p>
          <a:p>
            <a:r>
              <a:rPr lang="en-US" dirty="0"/>
              <a:t>A number of other states followed</a:t>
            </a:r>
          </a:p>
          <a:p>
            <a:r>
              <a:rPr lang="en-US" dirty="0"/>
              <a:t>Free banking didn’t manage to create a uniform currency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066CC-42CD-6C2F-7776-2CF00D5F3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3472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D1BD7-BFD6-4FD3-F5B8-DC38ADE49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Questions Asked Money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1A8BD-F431-C4EB-EEF0-ADA1F81D4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39767"/>
          </a:xfrm>
        </p:spPr>
        <p:txBody>
          <a:bodyPr/>
          <a:lstStyle/>
          <a:p>
            <a:r>
              <a:rPr lang="en-US" dirty="0"/>
              <a:t>Purpose of money to lower transactions costs</a:t>
            </a:r>
          </a:p>
          <a:p>
            <a:r>
              <a:rPr lang="en-US" dirty="0"/>
              <a:t>Money should circulate at par ($1 should fetch $1)</a:t>
            </a:r>
          </a:p>
          <a:p>
            <a:r>
              <a:rPr lang="en-US" dirty="0"/>
              <a:t>Should be true even in a crisis</a:t>
            </a:r>
          </a:p>
          <a:p>
            <a:r>
              <a:rPr lang="en-US" dirty="0"/>
              <a:t>But bank notes are a credit instrument </a:t>
            </a:r>
          </a:p>
          <a:p>
            <a:pPr lvl="1"/>
            <a:r>
              <a:rPr lang="en-US" dirty="0"/>
              <a:t>Promise to pay specie in 19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  <a:p>
            <a:r>
              <a:rPr lang="en-US" dirty="0"/>
              <a:t>For money to circulate at par it must be riskless</a:t>
            </a:r>
          </a:p>
          <a:p>
            <a:r>
              <a:rPr lang="en-US" dirty="0"/>
              <a:t>But credit instruments are usually risky</a:t>
            </a:r>
          </a:p>
          <a:p>
            <a:pPr lvl="1"/>
            <a:r>
              <a:rPr lang="en-US" dirty="0"/>
              <a:t>And banks are subject to runs</a:t>
            </a:r>
          </a:p>
          <a:p>
            <a:r>
              <a:rPr lang="en-US" dirty="0"/>
              <a:t>Not trivial to create ‘no questions asked’ paper money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97148-D295-3B3E-EF7C-DB9203AB7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3900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F4F8D-BA3C-1E66-BB85-9D8669B5B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Banking 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26BED-38B3-D2DD-7AF8-B8C4AB1F3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Banks must secure notes with bonds deposited with state</a:t>
            </a:r>
          </a:p>
          <a:p>
            <a:r>
              <a:rPr lang="en-US" dirty="0"/>
              <a:t>If bank refused to redeem note, state sold bonds to pay notes</a:t>
            </a:r>
          </a:p>
          <a:p>
            <a:r>
              <a:rPr lang="en-US" dirty="0"/>
              <a:t>Backing notes with bonds 1-for-1 supposed to make notes save</a:t>
            </a:r>
          </a:p>
          <a:p>
            <a:r>
              <a:rPr lang="en-US" dirty="0"/>
              <a:t>But what type of bonds?</a:t>
            </a:r>
          </a:p>
          <a:p>
            <a:r>
              <a:rPr lang="en-US" dirty="0"/>
              <a:t>Michigan law: Allowed backing by mortgages valued at par </a:t>
            </a:r>
            <a:br>
              <a:rPr lang="en-US" dirty="0"/>
            </a:br>
            <a:r>
              <a:rPr lang="en-US" dirty="0"/>
              <a:t>rather than market value</a:t>
            </a:r>
          </a:p>
          <a:p>
            <a:r>
              <a:rPr lang="en-US" dirty="0"/>
              <a:t>Gave rise to wildcat banking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CE8B2-7914-1273-5600-C9DF3EDD3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0107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6C657-9A6F-9726-470A-87EADA5BB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Wildcat Banks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8C2FB-FD87-F19A-B547-ECA03F926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/>
          <a:lstStyle/>
          <a:p>
            <a:r>
              <a:rPr lang="en-US" dirty="0"/>
              <a:t>Set up far from population “where only wildcats roam”</a:t>
            </a:r>
          </a:p>
          <a:p>
            <a:r>
              <a:rPr lang="en-US" dirty="0"/>
              <a:t>Made it hard to redeem notes</a:t>
            </a:r>
          </a:p>
          <a:p>
            <a:r>
              <a:rPr lang="en-US" dirty="0"/>
              <a:t>Worst cases: </a:t>
            </a:r>
          </a:p>
          <a:p>
            <a:pPr lvl="1"/>
            <a:r>
              <a:rPr lang="en-US" dirty="0"/>
              <a:t>Banker issues notes against bonds worth less than notes</a:t>
            </a:r>
            <a:br>
              <a:rPr lang="en-US" dirty="0"/>
            </a:br>
            <a:r>
              <a:rPr lang="en-US" dirty="0"/>
              <a:t>(fraudulent mortgage – mortgage with face value higher than land value)</a:t>
            </a:r>
          </a:p>
          <a:p>
            <a:pPr lvl="1"/>
            <a:r>
              <a:rPr lang="en-US" dirty="0"/>
              <a:t>Banker sells notes to the public</a:t>
            </a:r>
          </a:p>
          <a:p>
            <a:pPr lvl="1"/>
            <a:r>
              <a:rPr lang="en-US" dirty="0"/>
              <a:t>Pockets the proceeds and skips town</a:t>
            </a:r>
          </a:p>
          <a:p>
            <a:r>
              <a:rPr lang="en-US" dirty="0"/>
              <a:t>New York law better designed</a:t>
            </a:r>
          </a:p>
          <a:p>
            <a:pPr lvl="1"/>
            <a:r>
              <a:rPr lang="en-US" dirty="0"/>
              <a:t>Notes backed by state bonds valued at market price</a:t>
            </a:r>
          </a:p>
          <a:p>
            <a:pPr lvl="1"/>
            <a:r>
              <a:rPr lang="en-US" dirty="0"/>
              <a:t>Limited wildcat banking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455F9-5125-A0C0-ED1F-BFCC6F18B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249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showing the growth of a planter&#10;&#10;AI-generated content may be incorrect.">
            <a:extLst>
              <a:ext uri="{FF2B5EF4-FFF2-40B4-BE49-F238E27FC236}">
                <a16:creationId xmlns:a16="http://schemas.microsoft.com/office/drawing/2014/main" id="{63DBA514-3F38-8DAA-BCCB-CB579D528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7" y="240951"/>
            <a:ext cx="8478013" cy="635851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7AC12-979D-6B6A-9BCA-74765D320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02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D22C5-C516-2EF3-909B-16B45F5DC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Bill of Exchange Accomplish?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D34B0-6428-024D-4D4C-6BAC195BF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02607"/>
          </a:xfrm>
        </p:spPr>
        <p:txBody>
          <a:bodyPr/>
          <a:lstStyle/>
          <a:p>
            <a:r>
              <a:rPr lang="en-US" dirty="0"/>
              <a:t>B is able to pay C without sending coins to Antwerp</a:t>
            </a:r>
          </a:p>
          <a:p>
            <a:pPr lvl="1"/>
            <a:r>
              <a:rPr lang="en-US" dirty="0"/>
              <a:t>Relies on A’s balances (or credit) with D</a:t>
            </a:r>
          </a:p>
          <a:p>
            <a:r>
              <a:rPr lang="en-US" dirty="0"/>
              <a:t>Other bills will go the other way (from Antwerp to London)</a:t>
            </a:r>
          </a:p>
          <a:p>
            <a:pPr lvl="1"/>
            <a:r>
              <a:rPr lang="en-US" dirty="0"/>
              <a:t>Potentially improving balance of A with D</a:t>
            </a:r>
          </a:p>
          <a:p>
            <a:r>
              <a:rPr lang="en-US" dirty="0"/>
              <a:t>If trade between London and Antwerp is balanced, </a:t>
            </a:r>
            <a:br>
              <a:rPr lang="en-US" dirty="0"/>
            </a:br>
            <a:r>
              <a:rPr lang="en-US" dirty="0"/>
              <a:t>no coins need flow between the cities</a:t>
            </a:r>
          </a:p>
          <a:p>
            <a:pPr lvl="1"/>
            <a:r>
              <a:rPr lang="en-US" dirty="0"/>
              <a:t>In effect, bills going one way net out bills going the other</a:t>
            </a:r>
          </a:p>
          <a:p>
            <a:r>
              <a:rPr lang="en-US" dirty="0"/>
              <a:t>More generally, other merchants and other cities result in additional netting and less shipment of coins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AB5A4-1F67-EDC7-FDAA-8D12CEE2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3257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A8D9D-727C-2868-25AD-53E7C2C75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Currency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4A127-3BE4-A2CC-967F-2AE61FD57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2" y="2167127"/>
            <a:ext cx="10869168" cy="4009835"/>
          </a:xfrm>
        </p:spPr>
        <p:txBody>
          <a:bodyPr/>
          <a:lstStyle/>
          <a:p>
            <a:r>
              <a:rPr lang="en-US" dirty="0"/>
              <a:t>Notes from local banks traded at par</a:t>
            </a:r>
          </a:p>
          <a:p>
            <a:r>
              <a:rPr lang="en-US" dirty="0"/>
              <a:t>Notes from other cities traded at discount</a:t>
            </a:r>
          </a:p>
          <a:p>
            <a:r>
              <a:rPr lang="en-US" dirty="0"/>
              <a:t>Merchants looked up value of notes in “banknote detector” manuals</a:t>
            </a:r>
          </a:p>
          <a:p>
            <a:r>
              <a:rPr lang="en-US" dirty="0"/>
              <a:t>Discounts varied by distance and cost of travel</a:t>
            </a:r>
          </a:p>
          <a:p>
            <a:r>
              <a:rPr lang="en-US" dirty="0"/>
              <a:t>Discounts spiked during crises</a:t>
            </a:r>
          </a:p>
          <a:p>
            <a:pPr lvl="1"/>
            <a:r>
              <a:rPr lang="en-US" dirty="0"/>
              <a:t>States defaulted on bonds</a:t>
            </a:r>
          </a:p>
          <a:p>
            <a:pPr lvl="1"/>
            <a:r>
              <a:rPr lang="en-US" dirty="0"/>
              <a:t>Banks in trouble because they owned lots of state bonds to back notes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C3033-514A-D2D8-ADC3-367C3893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5277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14D5-B38B-8371-994D-29C9EEE1A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Banking Acts of 1863-64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2A144-5CDB-1ED7-B31A-33B8C7D4C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Expanded free banking to entire nation</a:t>
            </a:r>
          </a:p>
          <a:p>
            <a:r>
              <a:rPr lang="en-US" dirty="0"/>
              <a:t>Bank notes of national banks backed by Treasuries</a:t>
            </a:r>
          </a:p>
          <a:p>
            <a:pPr lvl="1"/>
            <a:r>
              <a:rPr lang="en-US" dirty="0"/>
              <a:t>Uniform collateral</a:t>
            </a:r>
          </a:p>
          <a:p>
            <a:r>
              <a:rPr lang="en-US" dirty="0"/>
              <a:t>State bank notes taxed out of existence</a:t>
            </a:r>
          </a:p>
          <a:p>
            <a:r>
              <a:rPr lang="en-US" dirty="0"/>
              <a:t>All national banks required to take notes from all other </a:t>
            </a:r>
            <a:br>
              <a:rPr lang="en-US" dirty="0"/>
            </a:br>
            <a:r>
              <a:rPr lang="en-US" dirty="0"/>
              <a:t>national banks at par </a:t>
            </a:r>
          </a:p>
          <a:p>
            <a:r>
              <a:rPr lang="en-US" dirty="0"/>
              <a:t>Created a uniform currency in U.S.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72EF-8A93-2C40-B6D4-7D8F73C29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5759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02904-072B-4240-116A-B0A92E818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Central Banks Necessary?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99B0A-5FB3-154C-0030-63583DCA1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Core functions of central banks in fiat currency system: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Issue and manage the currency (monetary policy)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Operate central nodes of payment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Act as a lender of last resort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Someone must issue fiat currency</a:t>
            </a:r>
          </a:p>
          <a:p>
            <a:r>
              <a:rPr lang="en-US" dirty="0"/>
              <a:t>This is central bank </a:t>
            </a:r>
          </a:p>
          <a:p>
            <a:r>
              <a:rPr lang="en-US" dirty="0"/>
              <a:t>Need not be a government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7F553-DFAF-17B6-4103-8C68AB81D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9876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9274-E8F8-4CAD-B44E-6120317AA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Central Banks Necessary?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449CD-5F6C-61C2-1D87-1216AE5A8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commodity standard, not as obvious central bank is necessary</a:t>
            </a:r>
          </a:p>
          <a:p>
            <a:r>
              <a:rPr lang="en-US" dirty="0"/>
              <a:t>Perhaps Mint simply stands ready to exchange specie for coin</a:t>
            </a:r>
          </a:p>
          <a:p>
            <a:r>
              <a:rPr lang="en-US" dirty="0"/>
              <a:t>This is what governments did before banking</a:t>
            </a:r>
          </a:p>
          <a:p>
            <a:endParaRPr lang="en-US" dirty="0"/>
          </a:p>
          <a:p>
            <a:r>
              <a:rPr lang="en-US" dirty="0"/>
              <a:t>Does banking call for central bank?</a:t>
            </a:r>
          </a:p>
          <a:p>
            <a:r>
              <a:rPr lang="en-US" dirty="0"/>
              <a:t>Arguably bank runs call for lender of last resort</a:t>
            </a:r>
          </a:p>
          <a:p>
            <a:r>
              <a:rPr lang="en-US" dirty="0"/>
              <a:t>Critics of central banking do not agree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EB683-C877-B5F5-CCDC-744FE5463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268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1CE0A-5922-72ED-0B89-8CD12F4A0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296" y="153543"/>
            <a:ext cx="10515600" cy="1325563"/>
          </a:xfrm>
        </p:spPr>
        <p:txBody>
          <a:bodyPr/>
          <a:lstStyle/>
          <a:p>
            <a:r>
              <a:rPr lang="en-US" dirty="0"/>
              <a:t>Are Central Banks Necessary?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E2059-3ABD-099A-ED29-BC15B4F61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296" y="1600200"/>
            <a:ext cx="10515600" cy="4901184"/>
          </a:xfrm>
        </p:spPr>
        <p:txBody>
          <a:bodyPr>
            <a:normAutofit/>
          </a:bodyPr>
          <a:lstStyle/>
          <a:p>
            <a:r>
              <a:rPr lang="en-US" dirty="0"/>
              <a:t>Critics argue laissez faire banking system would be more stable than advocates of central banking fear</a:t>
            </a:r>
          </a:p>
          <a:p>
            <a:r>
              <a:rPr lang="en-US" dirty="0"/>
              <a:t>Presence of central bank induces banks to take more risk </a:t>
            </a:r>
            <a:br>
              <a:rPr lang="en-US" dirty="0"/>
            </a:br>
            <a:r>
              <a:rPr lang="en-US" dirty="0"/>
              <a:t>(moral hazard)</a:t>
            </a:r>
          </a:p>
          <a:p>
            <a:pPr lvl="1"/>
            <a:r>
              <a:rPr lang="en-US" dirty="0"/>
              <a:t>Banks much better capitalized in 19</a:t>
            </a:r>
            <a:r>
              <a:rPr lang="en-US" baseline="30000" dirty="0"/>
              <a:t>th</a:t>
            </a:r>
            <a:r>
              <a:rPr lang="en-US" dirty="0"/>
              <a:t> century (before central banking)</a:t>
            </a:r>
          </a:p>
          <a:p>
            <a:pPr lvl="1"/>
            <a:r>
              <a:rPr lang="en-US" dirty="0"/>
              <a:t>But many other things have changed</a:t>
            </a:r>
          </a:p>
          <a:p>
            <a:r>
              <a:rPr lang="en-US" dirty="0"/>
              <a:t>Banking systems of England and U.S. unstable due to unit banking</a:t>
            </a:r>
          </a:p>
          <a:p>
            <a:r>
              <a:rPr lang="en-US" dirty="0"/>
              <a:t>Banking systems in other countries much more stable </a:t>
            </a:r>
            <a:br>
              <a:rPr lang="en-US" dirty="0"/>
            </a:br>
            <a:r>
              <a:rPr lang="en-US" sz="2400" dirty="0"/>
              <a:t>(because they allowed for branch banking)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1292C-9387-6750-34E0-EAA97F15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1355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1AF37-EC28-8F77-026D-7BC3C2534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Central Banks Necessary?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FC67A-0CC6-6BB2-CE6C-EDB190D00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Private arrangements would arise (e.g. Clearinghouses)</a:t>
            </a:r>
          </a:p>
          <a:p>
            <a:pPr lvl="1"/>
            <a:r>
              <a:rPr lang="en-US" dirty="0"/>
              <a:t>But clearinghouses suffer from conflict between strong and weak banks</a:t>
            </a:r>
          </a:p>
          <a:p>
            <a:pPr lvl="1"/>
            <a:r>
              <a:rPr lang="en-US" dirty="0"/>
              <a:t>Will provide less support than is optimal</a:t>
            </a:r>
          </a:p>
          <a:p>
            <a:pPr lvl="1"/>
            <a:r>
              <a:rPr lang="en-US"/>
              <a:t>Not-for-profit </a:t>
            </a:r>
            <a:r>
              <a:rPr lang="en-US" dirty="0"/>
              <a:t>central bank arguably essential to internalize positive externality of avoiding failures</a:t>
            </a:r>
          </a:p>
          <a:p>
            <a:r>
              <a:rPr lang="en-US" dirty="0"/>
              <a:t>Impossible to commit not to support banking system in a crisis</a:t>
            </a:r>
          </a:p>
          <a:p>
            <a:pPr lvl="1"/>
            <a:r>
              <a:rPr lang="en-US" dirty="0"/>
              <a:t>Perhaps possible 150 years ago</a:t>
            </a:r>
          </a:p>
          <a:p>
            <a:pPr lvl="1"/>
            <a:r>
              <a:rPr lang="en-US" dirty="0"/>
              <a:t>Note possible today</a:t>
            </a:r>
          </a:p>
          <a:p>
            <a:pPr lvl="1"/>
            <a:r>
              <a:rPr lang="en-US" dirty="0"/>
              <a:t>Moral hazard and insufficient private preparedness inevitable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418A9-6990-D370-7660-FE190985D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25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B459F-2241-069C-FF8F-D6388B5D5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Hiding Interest Payments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E1E2E-4B45-1A01-A00B-038FA2215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Usury laws restricted lending at interest</a:t>
            </a:r>
          </a:p>
          <a:p>
            <a:r>
              <a:rPr lang="en-US" dirty="0"/>
              <a:t>Merchants and bankers resorted to sophisticated mechanisms </a:t>
            </a:r>
            <a:br>
              <a:rPr lang="en-US" dirty="0"/>
            </a:br>
            <a:r>
              <a:rPr lang="en-US" dirty="0"/>
              <a:t>to hide interest payments</a:t>
            </a:r>
          </a:p>
          <a:p>
            <a:r>
              <a:rPr lang="en-US" dirty="0"/>
              <a:t>Bills of exchange were one such mechanism</a:t>
            </a:r>
          </a:p>
          <a:p>
            <a:r>
              <a:rPr lang="en-US" dirty="0"/>
              <a:t>Using bills of exchange for credit involved a pair of bills </a:t>
            </a:r>
            <a:br>
              <a:rPr lang="en-US" dirty="0"/>
            </a:br>
            <a:r>
              <a:rPr lang="en-US" dirty="0"/>
              <a:t>going back and forth</a:t>
            </a:r>
          </a:p>
          <a:p>
            <a:r>
              <a:rPr lang="en-US" dirty="0"/>
              <a:t>Interest was “hidden” in exchange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D3511-82D4-6D81-7516-3C8F04C72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50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iagram of a payment method&#10;&#10;AI-generated content may be incorrect.">
            <a:extLst>
              <a:ext uri="{FF2B5EF4-FFF2-40B4-BE49-F238E27FC236}">
                <a16:creationId xmlns:a16="http://schemas.microsoft.com/office/drawing/2014/main" id="{1DF419F4-F42B-A692-726F-33440206B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44" y="136525"/>
            <a:ext cx="7333628" cy="656898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6604D3-5901-5205-4776-A0F701841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00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E902B-9339-BDB4-AACD-6821A062B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Bills of Exchange as a Credit Instruments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F4AFC-C3BC-EF1E-949B-A66773332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 has effectively lent out money for 2 months </a:t>
            </a:r>
          </a:p>
          <a:p>
            <a:pPr lvl="1"/>
            <a:r>
              <a:rPr lang="en-US" dirty="0"/>
              <a:t>Twice the one-month “usance” between London and Antwerp</a:t>
            </a:r>
          </a:p>
          <a:p>
            <a:r>
              <a:rPr lang="en-US" dirty="0"/>
              <a:t>Must be compensated for this (time value and risk)</a:t>
            </a:r>
          </a:p>
          <a:p>
            <a:r>
              <a:rPr lang="en-US" dirty="0"/>
              <a:t>Interest hidden in exchange rates</a:t>
            </a:r>
          </a:p>
          <a:p>
            <a:r>
              <a:rPr lang="en-US" dirty="0"/>
              <a:t>Currency worth more locally than abroad (e.g., in 1564)</a:t>
            </a:r>
          </a:p>
          <a:p>
            <a:pPr lvl="1"/>
            <a:r>
              <a:rPr lang="en-US" dirty="0"/>
              <a:t>London rate: 22s 6d Flemish pounds per pounds sterling</a:t>
            </a:r>
          </a:p>
          <a:p>
            <a:pPr lvl="1"/>
            <a:r>
              <a:rPr lang="en-US" dirty="0"/>
              <a:t>Antwerp rate: 22s 2d Flemish pounds per pounds sterling</a:t>
            </a:r>
          </a:p>
          <a:p>
            <a:r>
              <a:rPr lang="en-US" dirty="0"/>
              <a:t>Recall monetary system: £1 = 20s = 240d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CF562-016D-54E5-67A1-FF335C374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29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1698B-5CD8-659E-E7B3-A11A88469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Bills of Exchange as a Credit Instrument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57C0E-5A3E-6CE9-99EE-4484C4B63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8" y="1825625"/>
            <a:ext cx="10607040" cy="48958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Suppose B purchases £100 sterling bill from A</a:t>
            </a:r>
          </a:p>
          <a:p>
            <a:r>
              <a:rPr lang="en-US" dirty="0"/>
              <a:t>D will then pay C £112 10s 6d Flemish pounds</a:t>
            </a:r>
          </a:p>
          <a:p>
            <a:pPr lvl="1"/>
            <a:r>
              <a:rPr lang="en-US" dirty="0"/>
              <a:t>£100 sterling converted to Flemish pounds at </a:t>
            </a:r>
            <a:br>
              <a:rPr lang="en-US" dirty="0"/>
            </a:br>
            <a:r>
              <a:rPr lang="en-US" dirty="0"/>
              <a:t>Antwerp exchange rate of 22s 2d </a:t>
            </a:r>
          </a:p>
          <a:p>
            <a:r>
              <a:rPr lang="en-US" dirty="0"/>
              <a:t>C will purchase £112 10s 6d Flemish pound bill from F</a:t>
            </a:r>
          </a:p>
          <a:p>
            <a:r>
              <a:rPr lang="en-US" dirty="0"/>
              <a:t>B will collect £101 10s 1d sterling from E</a:t>
            </a:r>
          </a:p>
          <a:p>
            <a:pPr lvl="1"/>
            <a:r>
              <a:rPr lang="en-US" dirty="0"/>
              <a:t>£112 10s 6d Flemish pounds converted to sterling at </a:t>
            </a:r>
            <a:br>
              <a:rPr lang="en-US" dirty="0"/>
            </a:br>
            <a:r>
              <a:rPr lang="en-US" dirty="0"/>
              <a:t>London exchange rate of 20s 6d</a:t>
            </a:r>
          </a:p>
          <a:p>
            <a:endParaRPr lang="en-US" dirty="0"/>
          </a:p>
          <a:p>
            <a:r>
              <a:rPr lang="en-US" dirty="0"/>
              <a:t>B’s return from exchange/</a:t>
            </a:r>
            <a:r>
              <a:rPr lang="en-US" dirty="0" err="1"/>
              <a:t>reexchange</a:t>
            </a:r>
            <a:r>
              <a:rPr lang="en-US" dirty="0"/>
              <a:t>: £1 10s 1d</a:t>
            </a:r>
          </a:p>
          <a:p>
            <a:r>
              <a:rPr lang="en-US" dirty="0"/>
              <a:t>This amounts to 9.4% rate of return over 2 months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88C7E-F70A-15E2-4B94-1FF803ECC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06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63525-E7A7-EB9C-0AAA-16E08879E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Discounting of Bills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9ECD5-865B-82EF-7979-1E16A93AE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8055"/>
          </a:xfrm>
        </p:spPr>
        <p:txBody>
          <a:bodyPr/>
          <a:lstStyle/>
          <a:p>
            <a:r>
              <a:rPr lang="en-US" dirty="0"/>
              <a:t>Bills of exchange meant that most inter-city trade was conducted with “paper money” (i.e. bills of exchange)</a:t>
            </a:r>
          </a:p>
          <a:p>
            <a:r>
              <a:rPr lang="en-US" dirty="0"/>
              <a:t>But bills did not “circulate” because “discounting” them was not allowed (usury laws again)</a:t>
            </a:r>
          </a:p>
          <a:p>
            <a:r>
              <a:rPr lang="en-US" dirty="0"/>
              <a:t>Discounting: Selling IOY for less than face value</a:t>
            </a:r>
          </a:p>
          <a:p>
            <a:r>
              <a:rPr lang="en-US" dirty="0"/>
              <a:t>If bill sold before usance, buyer needed to be compensated</a:t>
            </a:r>
          </a:p>
          <a:p>
            <a:pPr lvl="1"/>
            <a:r>
              <a:rPr lang="en-US" dirty="0"/>
              <a:t>Trading off current money for future money</a:t>
            </a:r>
          </a:p>
          <a:p>
            <a:r>
              <a:rPr lang="en-US" dirty="0"/>
              <a:t>Usury laws weaken after Reformation and discounting begins</a:t>
            </a:r>
          </a:p>
          <a:p>
            <a:pPr lvl="1"/>
            <a:r>
              <a:rPr lang="en-US" dirty="0"/>
              <a:t>i.e., bills start to circulate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BFF39-C865-10A0-D0C3-5A6C2BC27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59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5ED8F-08EA-3878-9013-82B7C05F5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Transactions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71026-8999-1502-AF9C-96FA50038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459735"/>
            <a:ext cx="10908792" cy="3717227"/>
          </a:xfrm>
        </p:spPr>
        <p:txBody>
          <a:bodyPr/>
          <a:lstStyle/>
          <a:p>
            <a:r>
              <a:rPr lang="en-US" dirty="0"/>
              <a:t>Bills of exchange economized on inter-city transfers of coins</a:t>
            </a:r>
          </a:p>
          <a:p>
            <a:r>
              <a:rPr lang="en-US" dirty="0"/>
              <a:t>But what about local merchant transactions (e.g., between C and D)</a:t>
            </a:r>
          </a:p>
          <a:p>
            <a:r>
              <a:rPr lang="en-US" dirty="0"/>
              <a:t>Use of coins involved several problems:</a:t>
            </a:r>
          </a:p>
          <a:p>
            <a:pPr lvl="1"/>
            <a:r>
              <a:rPr lang="en-US" dirty="0"/>
              <a:t>Counting, weighing, assaying</a:t>
            </a:r>
          </a:p>
          <a:p>
            <a:pPr lvl="1"/>
            <a:r>
              <a:rPr lang="en-US" dirty="0"/>
              <a:t>Risk of robbery</a:t>
            </a:r>
          </a:p>
          <a:p>
            <a:pPr lvl="1"/>
            <a:r>
              <a:rPr lang="en-US" dirty="0"/>
              <a:t>Which coins to accept!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CFA3E-A4CB-59B1-0980-24A02BFF9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14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9E06-2A3A-D1D4-5CD4-C498D1317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Myriad of Local 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B4412-4291-B134-270E-55BE5F543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types of coins circulated locally</a:t>
            </a:r>
          </a:p>
          <a:p>
            <a:pPr lvl="1"/>
            <a:r>
              <a:rPr lang="en-US" dirty="0"/>
              <a:t>Duch Republic officially recognized 25 gold and 14 silver </a:t>
            </a:r>
            <a:br>
              <a:rPr lang="en-US" dirty="0"/>
            </a:br>
            <a:r>
              <a:rPr lang="en-US" dirty="0"/>
              <a:t>high-denomination coins</a:t>
            </a:r>
          </a:p>
          <a:p>
            <a:r>
              <a:rPr lang="en-US" dirty="0"/>
              <a:t>Varied in weight and quality</a:t>
            </a:r>
          </a:p>
          <a:p>
            <a:r>
              <a:rPr lang="en-US" dirty="0"/>
              <a:t>Creditors would seek to pay in lighter coins (Gresham’s Law)</a:t>
            </a:r>
          </a:p>
          <a:p>
            <a:endParaRPr lang="en-US" dirty="0"/>
          </a:p>
          <a:p>
            <a:r>
              <a:rPr lang="en-US" b="1" dirty="0"/>
              <a:t>Settlement asset</a:t>
            </a:r>
            <a:r>
              <a:rPr lang="en-US" dirty="0"/>
              <a:t> of bills of exchange not well defined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80795-FC8E-2AA0-CA30-4C7F272FF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9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ECCE6-099A-8971-52E0-5747F3023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Credit as Money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1794A-E1CF-A239-B151-60D62FA7E4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s-IS" dirty="0"/>
              <a:t>Early monetary systems used coins, cattle, cowrie shells, etc. as money</a:t>
            </a:r>
          </a:p>
          <a:p>
            <a:r>
              <a:rPr lang="is-IS" dirty="0"/>
              <a:t>Past millenium saw a shift to the use of credit as money</a:t>
            </a:r>
          </a:p>
          <a:p>
            <a:r>
              <a:rPr lang="en-US" dirty="0"/>
              <a:t>Today, most forms of money are a credit instrument – </a:t>
            </a:r>
            <a:br>
              <a:rPr lang="en-US" dirty="0"/>
            </a:br>
            <a:r>
              <a:rPr lang="en-US" dirty="0"/>
              <a:t>i.e., someone’s liability</a:t>
            </a:r>
            <a:br>
              <a:rPr lang="en-US" dirty="0"/>
            </a:br>
            <a:r>
              <a:rPr lang="en-US" dirty="0"/>
              <a:t>(usually a bank’s liability)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93510A-8A5C-5C92-38F9-E20F6AFF5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86400" cy="4351338"/>
          </a:xfrm>
        </p:spPr>
        <p:txBody>
          <a:bodyPr/>
          <a:lstStyle/>
          <a:p>
            <a:r>
              <a:rPr lang="is-IS" dirty="0"/>
              <a:t>Card payments: </a:t>
            </a:r>
          </a:p>
          <a:p>
            <a:pPr lvl="1"/>
            <a:r>
              <a:rPr lang="is-IS" dirty="0"/>
              <a:t>You are paying with bank deposits</a:t>
            </a:r>
          </a:p>
          <a:p>
            <a:pPr lvl="1"/>
            <a:r>
              <a:rPr lang="is-IS" dirty="0"/>
              <a:t>Funds transferred from your </a:t>
            </a:r>
            <a:br>
              <a:rPr lang="is-IS" dirty="0"/>
            </a:br>
            <a:r>
              <a:rPr lang="is-IS" dirty="0"/>
              <a:t>bank account to merchant‘s </a:t>
            </a:r>
            <a:br>
              <a:rPr lang="is-IS" dirty="0"/>
            </a:br>
            <a:r>
              <a:rPr lang="is-IS" dirty="0"/>
              <a:t>bank account</a:t>
            </a:r>
          </a:p>
          <a:p>
            <a:r>
              <a:rPr lang="is-IS" dirty="0"/>
              <a:t>Bank notes are a bank liability</a:t>
            </a:r>
          </a:p>
          <a:p>
            <a:r>
              <a:rPr lang="is-IS" dirty="0"/>
              <a:t>Even coins are a bank liability today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A1E0E-0557-7E6E-2CDF-79836DE13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29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A8156-5E0B-925E-655E-D8D3F97BB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Deposit Banks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3876C-6CF6-2597-8A50-67F9EF1AB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1825625"/>
            <a:ext cx="10704576" cy="46672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number of cities chartered public deposit banks</a:t>
            </a:r>
          </a:p>
          <a:p>
            <a:r>
              <a:rPr lang="en-US" dirty="0"/>
              <a:t>Role: Serve as central clearing house (large-value payment system)</a:t>
            </a:r>
          </a:p>
          <a:p>
            <a:r>
              <a:rPr lang="en-US" dirty="0"/>
              <a:t>How it was intended to work:</a:t>
            </a:r>
          </a:p>
          <a:p>
            <a:pPr lvl="1"/>
            <a:r>
              <a:rPr lang="en-US" dirty="0"/>
              <a:t>Merchants deposit coins (carefully valued)</a:t>
            </a:r>
          </a:p>
          <a:p>
            <a:pPr lvl="1"/>
            <a:r>
              <a:rPr lang="en-US" dirty="0"/>
              <a:t>Bills settled by transferring deposits at bank</a:t>
            </a:r>
          </a:p>
          <a:p>
            <a:r>
              <a:rPr lang="en-US" dirty="0"/>
              <a:t>Ledger-based payment systems</a:t>
            </a:r>
          </a:p>
          <a:p>
            <a:r>
              <a:rPr lang="en-US" dirty="0"/>
              <a:t>Banks not meant to lend (only clearinghouse)</a:t>
            </a:r>
          </a:p>
          <a:p>
            <a:endParaRPr lang="en-US" dirty="0"/>
          </a:p>
          <a:p>
            <a:r>
              <a:rPr lang="en-US" dirty="0"/>
              <a:t>Many cities succumbed to temptation to borrow from bank </a:t>
            </a:r>
          </a:p>
          <a:p>
            <a:r>
              <a:rPr lang="en-US" dirty="0"/>
              <a:t>Many banks failed due to such fiscal exploitation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854B6-CF19-03F8-3E72-40238B5D5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06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1ADE9-FF2A-39AD-926F-051A606C6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Bank of Amsterdam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ADDBF-5BA5-0175-6B55-529E884FB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0279"/>
            <a:ext cx="10515600" cy="3936683"/>
          </a:xfrm>
        </p:spPr>
        <p:txBody>
          <a:bodyPr/>
          <a:lstStyle/>
          <a:p>
            <a:r>
              <a:rPr lang="en-US" dirty="0"/>
              <a:t>Far and away most successful early public deposit bank</a:t>
            </a:r>
          </a:p>
          <a:p>
            <a:r>
              <a:rPr lang="en-US" dirty="0"/>
              <a:t>Established in 1609</a:t>
            </a:r>
          </a:p>
          <a:p>
            <a:r>
              <a:rPr lang="en-US" dirty="0"/>
              <a:t>Core function: Settlement of bills of exchange</a:t>
            </a:r>
          </a:p>
          <a:p>
            <a:r>
              <a:rPr lang="en-US" dirty="0"/>
              <a:t>Rapidly became “clearinghouse for world trade”</a:t>
            </a:r>
          </a:p>
          <a:p>
            <a:r>
              <a:rPr lang="en-US" dirty="0"/>
              <a:t>Huge quantities of bills of exchange “drawn on Amsterdam” </a:t>
            </a:r>
            <a:br>
              <a:rPr lang="en-US" dirty="0"/>
            </a:br>
            <a:r>
              <a:rPr lang="en-US" dirty="0"/>
              <a:t>and settled at Bank of Amsterdam due to efficient settlement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E60C4-B625-FE76-22D6-CD4CADAA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4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60BE1-A0BB-B6C9-02B1-DC04482FC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Bank of Amsterdam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52D30-D6AF-7CB8-797B-B3B7C8896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8297"/>
            <a:ext cx="10515600" cy="3808666"/>
          </a:xfrm>
        </p:spPr>
        <p:txBody>
          <a:bodyPr/>
          <a:lstStyle/>
          <a:p>
            <a:r>
              <a:rPr lang="en-US" dirty="0"/>
              <a:t>Guaranteed quality of coins upon withdrawal</a:t>
            </a:r>
          </a:p>
          <a:p>
            <a:r>
              <a:rPr lang="en-US" dirty="0"/>
              <a:t>Implication: Created a settlement asset of known quality</a:t>
            </a:r>
          </a:p>
          <a:p>
            <a:endParaRPr lang="en-US" dirty="0"/>
          </a:p>
          <a:p>
            <a:r>
              <a:rPr lang="en-US" dirty="0"/>
              <a:t>Only accepted good coins “by tale” (count)</a:t>
            </a:r>
          </a:p>
          <a:p>
            <a:r>
              <a:rPr lang="en-US" dirty="0"/>
              <a:t>Other coins accepted by weight and sent to Mint for recoining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20D01-058A-54FB-D22B-239DE2E6F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53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F1AF0-0783-8AE7-038B-AAD440F4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Bank of Amsterdam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19DED-86D7-7BA9-1026-92384213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4871"/>
            <a:ext cx="10515600" cy="3772091"/>
          </a:xfrm>
        </p:spPr>
        <p:txBody>
          <a:bodyPr/>
          <a:lstStyle/>
          <a:p>
            <a:r>
              <a:rPr lang="en-US" dirty="0"/>
              <a:t>Charged a 1.5% fee upon withdrawal (to cover minting costs)</a:t>
            </a:r>
          </a:p>
          <a:p>
            <a:r>
              <a:rPr lang="en-US" dirty="0"/>
              <a:t>To avoid incurring withdrawal fee brokers would exchange </a:t>
            </a:r>
            <a:br>
              <a:rPr lang="en-US" dirty="0"/>
            </a:br>
            <a:r>
              <a:rPr lang="en-US" dirty="0"/>
              <a:t>“bank money” for “current money”</a:t>
            </a:r>
          </a:p>
          <a:p>
            <a:r>
              <a:rPr lang="en-US" dirty="0"/>
              <a:t>Exchange rate would usually fluctuate between 0.985 and 1.000 current florin per bank florin – i.e., split profit from avoiding withdrawal fee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0C619A-4273-4224-1FFA-A46EB5EB2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20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3AA48-5B89-854C-20FB-875973849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Debasement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A2991-C687-9E1B-3754-E430025BF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r>
              <a:rPr lang="en-US" dirty="0"/>
              <a:t>Debasement of coins was a persistent problem in Amsterdam</a:t>
            </a:r>
          </a:p>
          <a:p>
            <a:pPr lvl="1"/>
            <a:r>
              <a:rPr lang="en-US" dirty="0"/>
              <a:t>Occurred due to competition among similar coins</a:t>
            </a:r>
          </a:p>
          <a:p>
            <a:pPr lvl="1"/>
            <a:r>
              <a:rPr lang="en-US" dirty="0"/>
              <a:t>Producers of each had an incentive to make their coin </a:t>
            </a:r>
            <a:br>
              <a:rPr lang="en-US" dirty="0"/>
            </a:br>
            <a:r>
              <a:rPr lang="en-US" dirty="0"/>
              <a:t>slightly lighter than it was supposed to be (rixdollar vs. </a:t>
            </a:r>
            <a:r>
              <a:rPr lang="en-US" dirty="0" err="1"/>
              <a:t>patagon</a:t>
            </a:r>
            <a:r>
              <a:rPr lang="en-US" dirty="0"/>
              <a:t>)</a:t>
            </a:r>
          </a:p>
          <a:p>
            <a:r>
              <a:rPr lang="en-US" dirty="0"/>
              <a:t>Creditors disliked debasements (devalued debts)</a:t>
            </a:r>
          </a:p>
          <a:p>
            <a:r>
              <a:rPr lang="en-US" dirty="0"/>
              <a:t>In 1641, Bank of Amsterdam decoupled value of bank florins </a:t>
            </a:r>
            <a:br>
              <a:rPr lang="en-US" dirty="0"/>
            </a:br>
            <a:r>
              <a:rPr lang="en-US" dirty="0"/>
              <a:t>from that of current florins</a:t>
            </a:r>
          </a:p>
          <a:p>
            <a:pPr lvl="1"/>
            <a:r>
              <a:rPr lang="en-US" dirty="0" err="1"/>
              <a:t>Patagon</a:t>
            </a:r>
            <a:r>
              <a:rPr lang="en-US" dirty="0"/>
              <a:t> coin valued at 2.4 bank florins</a:t>
            </a:r>
          </a:p>
          <a:p>
            <a:pPr lvl="1"/>
            <a:r>
              <a:rPr lang="en-US" dirty="0"/>
              <a:t>But </a:t>
            </a:r>
            <a:r>
              <a:rPr lang="en-US" dirty="0" err="1"/>
              <a:t>patagon</a:t>
            </a:r>
            <a:r>
              <a:rPr lang="en-US" dirty="0"/>
              <a:t> coin was valued at 2.5 current florins</a:t>
            </a:r>
          </a:p>
          <a:p>
            <a:r>
              <a:rPr lang="en-US" dirty="0"/>
              <a:t>Made value of bank florins independent of future debasement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A83E1-97F5-905F-225F-1E2DB595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55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85111-4AAD-1679-DAB5-CB7E0C42F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AA526-018E-D236-4DB8-E416BC5DE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units of account in Amsterdam</a:t>
            </a:r>
          </a:p>
          <a:p>
            <a:pPr lvl="1"/>
            <a:r>
              <a:rPr lang="en-US" dirty="0"/>
              <a:t>Bank florins</a:t>
            </a:r>
          </a:p>
          <a:p>
            <a:pPr lvl="1"/>
            <a:r>
              <a:rPr lang="en-US" dirty="0"/>
              <a:t>Current florins</a:t>
            </a:r>
          </a:p>
          <a:p>
            <a:r>
              <a:rPr lang="en-US" dirty="0"/>
              <a:t>Exchange rate between them called agio</a:t>
            </a:r>
          </a:p>
          <a:p>
            <a:r>
              <a:rPr lang="en-US" dirty="0"/>
              <a:t>Agio was quoted as percentage premium on bank money</a:t>
            </a:r>
          </a:p>
          <a:p>
            <a:pPr lvl="1"/>
            <a:r>
              <a:rPr lang="en-US" dirty="0"/>
              <a:t>I.e., 4% meant that 1.04 current florins could buy 1 bank florin</a:t>
            </a:r>
          </a:p>
          <a:p>
            <a:r>
              <a:rPr lang="en-US" dirty="0"/>
              <a:t>Agio was typically about 4%, slightly lower than legal difference</a:t>
            </a:r>
          </a:p>
          <a:p>
            <a:pPr lvl="1"/>
            <a:r>
              <a:rPr lang="en-US" dirty="0"/>
              <a:t>Meant that parties split gains from avoiding Bank withdrawal fee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AECBF-9605-6CCC-F238-50A2DA89F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8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14143-9B65-044C-CDA2-A4761DE6A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Bank’s Golden 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8B3C1-9C6F-A0F8-E7A3-25DFBD2E1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Bank’s success relied on avoiding fiscal exploitation</a:t>
            </a:r>
          </a:p>
          <a:p>
            <a:r>
              <a:rPr lang="en-US" dirty="0"/>
              <a:t>Made modest loans to city and Dutch East India Company</a:t>
            </a:r>
          </a:p>
          <a:p>
            <a:pPr lvl="1"/>
            <a:r>
              <a:rPr lang="en-US" dirty="0"/>
              <a:t>74% reserve ratio in 1669</a:t>
            </a:r>
          </a:p>
          <a:p>
            <a:r>
              <a:rPr lang="en-US" dirty="0"/>
              <a:t>Invasion by France in 1672 caused heavy withdrawals</a:t>
            </a:r>
          </a:p>
          <a:p>
            <a:r>
              <a:rPr lang="en-US" dirty="0"/>
              <a:t>Bank had ample reserves</a:t>
            </a:r>
          </a:p>
          <a:p>
            <a:r>
              <a:rPr lang="en-US" dirty="0"/>
              <a:t>Other public banks suspended convertibility</a:t>
            </a:r>
          </a:p>
          <a:p>
            <a:pPr lvl="1"/>
            <a:r>
              <a:rPr lang="en-US" dirty="0"/>
              <a:t>Middleburg, Rotterdam, Hamburg </a:t>
            </a:r>
          </a:p>
          <a:p>
            <a:r>
              <a:rPr lang="en-US" dirty="0"/>
              <a:t>Episode enhanced bank’s reputation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A8B50-7875-1B65-0DC5-EFD06A560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17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A5F11-39BB-0ECB-57B3-12C44C052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Eliminated Right to Withdraw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F3099-5450-1058-41DE-A80D97485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Sometime after 1683 bank eliminated right to withdraw</a:t>
            </a:r>
          </a:p>
          <a:p>
            <a:r>
              <a:rPr lang="en-US" dirty="0"/>
              <a:t>First “fiat” currency?</a:t>
            </a:r>
          </a:p>
          <a:p>
            <a:r>
              <a:rPr lang="en-US" dirty="0"/>
              <a:t>Not really</a:t>
            </a:r>
          </a:p>
          <a:p>
            <a:pPr lvl="1"/>
            <a:r>
              <a:rPr lang="en-US" dirty="0"/>
              <a:t>Maintained huge reserves</a:t>
            </a:r>
          </a:p>
          <a:p>
            <a:pPr lvl="1"/>
            <a:r>
              <a:rPr lang="en-US" dirty="0"/>
              <a:t>Adam Smith argued would reintroduce “convertibility” in a crisis</a:t>
            </a:r>
          </a:p>
          <a:p>
            <a:pPr lvl="1"/>
            <a:r>
              <a:rPr lang="en-US" dirty="0"/>
              <a:t>Managed exchange rate with current florins in narrow range</a:t>
            </a:r>
          </a:p>
          <a:p>
            <a:r>
              <a:rPr lang="en-US" dirty="0"/>
              <a:t>More like a modern currency on a fixed exchange rate (target zone) with a huge foreign currency reserve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DD55E-5107-272E-2C8A-6A7D2B017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63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BF191-0D43-185E-CBF0-EC798CFA9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96D95-86D8-5764-136E-3B489631A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1683 to 1780 golden age for Bank of Amsterdam</a:t>
            </a:r>
          </a:p>
          <a:p>
            <a:r>
              <a:rPr lang="en-US" dirty="0"/>
              <a:t>All changed with Fourth Anglo-Dutch War (1780-1784)</a:t>
            </a:r>
          </a:p>
          <a:p>
            <a:r>
              <a:rPr lang="en-US" dirty="0"/>
              <a:t>City broke down and exploited bank massively</a:t>
            </a:r>
          </a:p>
          <a:p>
            <a:r>
              <a:rPr lang="en-US" dirty="0"/>
              <a:t>Reserve ratio fell from 84% to 34%</a:t>
            </a:r>
          </a:p>
          <a:p>
            <a:r>
              <a:rPr lang="en-US" dirty="0"/>
              <a:t>Confidence and agio began to sag</a:t>
            </a:r>
          </a:p>
          <a:p>
            <a:r>
              <a:rPr lang="en-US" dirty="0"/>
              <a:t>French invasion in 1794 final blow</a:t>
            </a:r>
          </a:p>
          <a:p>
            <a:r>
              <a:rPr lang="en-US" dirty="0"/>
              <a:t>Bank hobbled along for a while but was wound up in 1819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5F56E-B873-372C-71EA-233C62A0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92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C2BC-083D-2788-0506-959EEE2E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Sophisticated Barter and Local Credit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28F9C-E97A-E057-AD1D-7D5128C68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25625"/>
            <a:ext cx="10668000" cy="4351338"/>
          </a:xfrm>
        </p:spPr>
        <p:txBody>
          <a:bodyPr>
            <a:normAutofit/>
          </a:bodyPr>
          <a:lstStyle/>
          <a:p>
            <a:r>
              <a:rPr lang="en-US" dirty="0"/>
              <a:t>Most people lived on farms and rarely handled coins</a:t>
            </a:r>
          </a:p>
          <a:p>
            <a:r>
              <a:rPr lang="en-US" dirty="0"/>
              <a:t>Engaged in “sophisticated barter”</a:t>
            </a:r>
          </a:p>
          <a:p>
            <a:r>
              <a:rPr lang="en-US" dirty="0"/>
              <a:t>Would take goods produced to trading post / general store and exchange them for goods needed for consumption</a:t>
            </a:r>
            <a:br>
              <a:rPr lang="en-US" dirty="0"/>
            </a:br>
            <a:r>
              <a:rPr lang="en-US" sz="2400" dirty="0"/>
              <a:t>(think of Pa’s trips to town in </a:t>
            </a:r>
            <a:r>
              <a:rPr lang="en-US" sz="2400" i="1" dirty="0"/>
              <a:t>Little House on a Prairie</a:t>
            </a:r>
            <a:r>
              <a:rPr lang="en-US" sz="2400" dirty="0"/>
              <a:t>)</a:t>
            </a:r>
          </a:p>
          <a:p>
            <a:r>
              <a:rPr lang="en-US" dirty="0"/>
              <a:t>Local merchants might engage in sophisticated barter on a larger scale with wholesale merchants</a:t>
            </a:r>
          </a:p>
          <a:p>
            <a:r>
              <a:rPr lang="en-US" dirty="0"/>
              <a:t>Merchants would also provide credit to their customers</a:t>
            </a:r>
          </a:p>
          <a:p>
            <a:r>
              <a:rPr lang="en-US" dirty="0"/>
              <a:t>All of this dramatically reduced need for coins in local transactions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17CC5-50C3-7EE6-2F36-1025BEAC5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79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ABC59-4535-7075-2B7F-650608361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Modern Payment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B77A9-1388-8004-DB00-12D5742A7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671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Retail payment systems:</a:t>
            </a:r>
          </a:p>
          <a:p>
            <a:pPr lvl="1"/>
            <a:r>
              <a:rPr lang="en-US" dirty="0"/>
              <a:t>Card systems (Visa, Mastercard,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Point-of-sale transactions (grocery store, other retail), internet</a:t>
            </a:r>
          </a:p>
          <a:p>
            <a:pPr lvl="1"/>
            <a:r>
              <a:rPr lang="en-US" dirty="0"/>
              <a:t>Automated Clearinghouse (ACH)</a:t>
            </a:r>
          </a:p>
          <a:p>
            <a:pPr lvl="2"/>
            <a:r>
              <a:rPr lang="en-US" dirty="0"/>
              <a:t>Payroll, utility bills, mortgage payments, etc. </a:t>
            </a:r>
          </a:p>
          <a:p>
            <a:pPr lvl="1"/>
            <a:r>
              <a:rPr lang="en-US" dirty="0"/>
              <a:t>Checks</a:t>
            </a:r>
          </a:p>
          <a:p>
            <a:pPr lvl="1"/>
            <a:r>
              <a:rPr lang="en-US" dirty="0"/>
              <a:t>Apple Pay, Google Pay, Venmo, PayPal, etc.</a:t>
            </a:r>
          </a:p>
          <a:p>
            <a:pPr marL="457200" lvl="1" indent="0">
              <a:buNone/>
            </a:pPr>
            <a:r>
              <a:rPr lang="en-US" dirty="0"/>
              <a:t>   (Pix in Brazil, UPI in India) </a:t>
            </a:r>
          </a:p>
          <a:p>
            <a:endParaRPr lang="en-US" dirty="0"/>
          </a:p>
          <a:p>
            <a:r>
              <a:rPr lang="en-US" dirty="0"/>
              <a:t>Large-value payment systems:</a:t>
            </a:r>
          </a:p>
          <a:p>
            <a:pPr lvl="1"/>
            <a:r>
              <a:rPr lang="en-US" dirty="0"/>
              <a:t>Fedwire (“wire transfers”)</a:t>
            </a:r>
          </a:p>
          <a:p>
            <a:pPr lvl="1"/>
            <a:r>
              <a:rPr lang="en-US" dirty="0"/>
              <a:t>CHIPS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27352-6927-782B-AD9C-1DBB0805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61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0548C-2FA0-B6B3-EBD0-7209E2824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Money in China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E261B-B421-AB8B-BB65-5B633F213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48911"/>
          </a:xfrm>
        </p:spPr>
        <p:txBody>
          <a:bodyPr>
            <a:normAutofit/>
          </a:bodyPr>
          <a:lstStyle/>
          <a:p>
            <a:r>
              <a:rPr lang="en-US" dirty="0"/>
              <a:t>Earliest known paper money in Song China around 1,000 CE</a:t>
            </a:r>
          </a:p>
          <a:p>
            <a:r>
              <a:rPr lang="en-US" dirty="0"/>
              <a:t>Paper and printing invented earlier in China than Europe</a:t>
            </a:r>
          </a:p>
          <a:p>
            <a:r>
              <a:rPr lang="en-US" dirty="0"/>
              <a:t>Severe shortage of gold and silver in China</a:t>
            </a:r>
          </a:p>
          <a:p>
            <a:r>
              <a:rPr lang="en-US" dirty="0"/>
              <a:t>Base metal coins more common (more inconvenient)</a:t>
            </a:r>
          </a:p>
          <a:p>
            <a:r>
              <a:rPr lang="en-US" dirty="0"/>
              <a:t>First paper money in Sichuan where iron money was used</a:t>
            </a:r>
          </a:p>
          <a:p>
            <a:r>
              <a:rPr lang="en-US" dirty="0"/>
              <a:t>“A housewife would have to bring a pound and a half of iron coin to the marketplace to buy a pound or salt.” (van Glahn, 2005)</a:t>
            </a:r>
          </a:p>
          <a:p>
            <a:r>
              <a:rPr lang="en-US" dirty="0"/>
              <a:t>Periods of stability and instability. </a:t>
            </a:r>
          </a:p>
          <a:p>
            <a:r>
              <a:rPr lang="en-US" dirty="0"/>
              <a:t>Back to silver money after Mongol rule crumbled in 1350s.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A16B2-BF6A-FF77-4EA5-885D402B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9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27BAA-513C-304C-C37A-F0A966CF0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Money in Europe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B7A0A-B956-268C-DD60-4688366F2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8" y="2322575"/>
            <a:ext cx="10695432" cy="3854387"/>
          </a:xfrm>
        </p:spPr>
        <p:txBody>
          <a:bodyPr/>
          <a:lstStyle/>
          <a:p>
            <a:r>
              <a:rPr lang="en-US" dirty="0"/>
              <a:t>Bills of exchange began circulating in 16</a:t>
            </a:r>
            <a:r>
              <a:rPr lang="en-US" baseline="30000" dirty="0"/>
              <a:t>th</a:t>
            </a:r>
            <a:r>
              <a:rPr lang="en-US" dirty="0"/>
              <a:t> and 17</a:t>
            </a:r>
            <a:r>
              <a:rPr lang="en-US" baseline="30000" dirty="0"/>
              <a:t>th</a:t>
            </a:r>
            <a:r>
              <a:rPr lang="en-US" dirty="0"/>
              <a:t> centuries</a:t>
            </a:r>
          </a:p>
          <a:p>
            <a:r>
              <a:rPr lang="en-US" dirty="0"/>
              <a:t>Not great paper money:</a:t>
            </a:r>
          </a:p>
          <a:p>
            <a:pPr lvl="1"/>
            <a:r>
              <a:rPr lang="en-US" dirty="0"/>
              <a:t>Initially by endorsement, later “bearer clause”</a:t>
            </a:r>
          </a:p>
          <a:p>
            <a:pPr lvl="1"/>
            <a:r>
              <a:rPr lang="en-US" dirty="0"/>
              <a:t>Fixed maturity (traded at a discount)</a:t>
            </a:r>
          </a:p>
          <a:p>
            <a:pPr lvl="1"/>
            <a:r>
              <a:rPr lang="en-US" dirty="0"/>
              <a:t>Bespoke (Not in convenient denominations, handwritten, not standardized)</a:t>
            </a:r>
          </a:p>
          <a:p>
            <a:pPr lvl="1"/>
            <a:r>
              <a:rPr lang="en-US" dirty="0"/>
              <a:t>In some regions: only commercial bills (“real” bills) allowed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1FDC7A-F665-A412-0BF4-BAAB3A5D0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9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00A4C-ADF1-244E-AC36-27D6E0E21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Money in Sweden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D7FA2-4CAB-5E87-6E7E-54204660C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Sweden used copper coins</a:t>
            </a:r>
          </a:p>
          <a:p>
            <a:r>
              <a:rPr lang="en-US" dirty="0"/>
              <a:t>“Almost inconceivably cumbrous” (Heckscher, 1934)</a:t>
            </a:r>
          </a:p>
          <a:p>
            <a:r>
              <a:rPr lang="en-US" dirty="0"/>
              <a:t>Most common denomination weighed 3.2kg</a:t>
            </a:r>
          </a:p>
          <a:p>
            <a:r>
              <a:rPr lang="en-US" dirty="0"/>
              <a:t>1656: Chartered </a:t>
            </a:r>
            <a:r>
              <a:rPr lang="en-US" dirty="0" err="1"/>
              <a:t>Stockholms</a:t>
            </a:r>
            <a:r>
              <a:rPr lang="en-US" dirty="0"/>
              <a:t> Banco </a:t>
            </a:r>
          </a:p>
          <a:p>
            <a:r>
              <a:rPr lang="en-US" dirty="0"/>
              <a:t>1660: Issued bank notes (in a crisis)</a:t>
            </a:r>
          </a:p>
          <a:p>
            <a:r>
              <a:rPr lang="en-US" dirty="0"/>
              <a:t>Proved very popular (go figure)</a:t>
            </a:r>
          </a:p>
          <a:p>
            <a:r>
              <a:rPr lang="en-US" dirty="0"/>
              <a:t>1663: Expanded lending massively, faced a run, and failed in 1668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BB558-559D-5704-8942-83B73FF8D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40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313A7-0CED-9F6F-9C76-0F2CC0AD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Goldsmith Banking in England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870E3-E958-9832-DC4B-CC48D25B9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/>
          </a:bodyPr>
          <a:lstStyle/>
          <a:p>
            <a:r>
              <a:rPr lang="en-US" dirty="0"/>
              <a:t>Goldsmiths engaged in coin exchange and kept strong rooms</a:t>
            </a:r>
          </a:p>
          <a:p>
            <a:r>
              <a:rPr lang="en-US" dirty="0"/>
              <a:t>Had comparative advantage in storing coins for merchants</a:t>
            </a:r>
          </a:p>
          <a:p>
            <a:r>
              <a:rPr lang="en-US" dirty="0"/>
              <a:t>“from being a bailee of money was but a short step to the accepting of demand deposits with full authority to make use of such deposits as loans to customers” (Richards, 1929)</a:t>
            </a:r>
          </a:p>
          <a:p>
            <a:r>
              <a:rPr lang="en-US" dirty="0"/>
              <a:t>Issued notes as receipts and these came to circulate</a:t>
            </a:r>
          </a:p>
          <a:p>
            <a:r>
              <a:rPr lang="en-US" dirty="0"/>
              <a:t>Finally, “some ingenious goldsmith conceived of the epoch-making notion of giving notes, not only to those who had deposited metal, but to those who came to borrow it, and so founded modern banking” (Withers, 1916)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B55F9-9BEA-0693-489E-ED11646D3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5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8B842-9117-A3D2-68F8-89B1B7677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of the Exchequer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55515-7FCC-A0B4-78C1-50673A9F8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92384" cy="4351338"/>
          </a:xfrm>
        </p:spPr>
        <p:txBody>
          <a:bodyPr/>
          <a:lstStyle/>
          <a:p>
            <a:r>
              <a:rPr lang="en-US" dirty="0"/>
              <a:t>English Exchequer issued paper “orders” between 1667 and 1672</a:t>
            </a:r>
          </a:p>
          <a:p>
            <a:r>
              <a:rPr lang="en-US" dirty="0"/>
              <a:t>Early form of paper government money</a:t>
            </a:r>
          </a:p>
          <a:p>
            <a:r>
              <a:rPr lang="en-US" dirty="0"/>
              <a:t>In 1672, England went to war with Holland</a:t>
            </a:r>
          </a:p>
          <a:p>
            <a:r>
              <a:rPr lang="en-US" dirty="0"/>
              <a:t>King needed to use tax revenue for war </a:t>
            </a:r>
          </a:p>
          <a:p>
            <a:r>
              <a:rPr lang="en-US" dirty="0"/>
              <a:t>Stopped payment on existing Exchequer orders</a:t>
            </a:r>
          </a:p>
          <a:p>
            <a:r>
              <a:rPr lang="en-US" dirty="0"/>
              <a:t>Caused a financial crisis </a:t>
            </a:r>
            <a:br>
              <a:rPr lang="en-US" dirty="0"/>
            </a:br>
            <a:r>
              <a:rPr lang="en-US" sz="2400" dirty="0"/>
              <a:t>(run on goldsmith bankers who had lent to crown)</a:t>
            </a:r>
          </a:p>
          <a:p>
            <a:r>
              <a:rPr lang="en-US" dirty="0"/>
              <a:t>Many goldsmith bankers failed (or almost failed)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D3EFC-40CF-FB2D-F6F4-71673EB21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04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5D0A3-B0E8-985F-C07F-1E1FF22B8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Bank of England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3A469-D106-7D88-2A8C-8FD524A9E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/>
          <a:p>
            <a:r>
              <a:rPr lang="en-US" dirty="0"/>
              <a:t>No public deposit bank in England in the 17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  <a:p>
            <a:pPr lvl="1"/>
            <a:r>
              <a:rPr lang="en-US" dirty="0"/>
              <a:t>Perhaps due to fear of Royal confiscation (Tower incident, Stop)</a:t>
            </a:r>
          </a:p>
          <a:p>
            <a:pPr lvl="1"/>
            <a:r>
              <a:rPr lang="en-US" dirty="0"/>
              <a:t>English merchants at disadvantage relative to Dutch </a:t>
            </a:r>
          </a:p>
          <a:p>
            <a:r>
              <a:rPr lang="en-US" dirty="0"/>
              <a:t>Finally in 1694, Bank of England founded</a:t>
            </a:r>
          </a:p>
          <a:p>
            <a:r>
              <a:rPr lang="en-US" dirty="0"/>
              <a:t>Main business initially:</a:t>
            </a:r>
          </a:p>
          <a:p>
            <a:pPr lvl="1"/>
            <a:r>
              <a:rPr lang="en-US" dirty="0"/>
              <a:t>Lend money to government</a:t>
            </a:r>
          </a:p>
          <a:p>
            <a:pPr lvl="1"/>
            <a:r>
              <a:rPr lang="en-US" dirty="0"/>
              <a:t>Issue paper money (relatively high denomination until 1790s)</a:t>
            </a:r>
          </a:p>
          <a:p>
            <a:r>
              <a:rPr lang="en-US" dirty="0"/>
              <a:t>Later (19</a:t>
            </a:r>
            <a:r>
              <a:rPr lang="en-US" baseline="30000" dirty="0"/>
              <a:t>th</a:t>
            </a:r>
            <a:r>
              <a:rPr lang="en-US" dirty="0"/>
              <a:t> century) it pioneered:</a:t>
            </a:r>
          </a:p>
          <a:p>
            <a:pPr lvl="1"/>
            <a:r>
              <a:rPr lang="en-US" dirty="0"/>
              <a:t>Interest rate management</a:t>
            </a:r>
          </a:p>
          <a:p>
            <a:pPr lvl="1"/>
            <a:r>
              <a:rPr lang="en-US" dirty="0"/>
              <a:t>Last resort lending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E15EA-7E2A-9BB1-A580-02057856A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37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46BB3-10B2-DE71-8ED7-0C4A93D28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Money in 19</a:t>
            </a:r>
            <a:r>
              <a:rPr lang="en-US" baseline="30000" dirty="0"/>
              <a:t>th</a:t>
            </a:r>
            <a:r>
              <a:rPr lang="en-US" dirty="0"/>
              <a:t> Century England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A8447-6593-8D6F-4CCA-110E740EC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8607"/>
            <a:ext cx="10515600" cy="3598355"/>
          </a:xfrm>
        </p:spPr>
        <p:txBody>
          <a:bodyPr/>
          <a:lstStyle/>
          <a:p>
            <a:r>
              <a:rPr lang="en-US" dirty="0"/>
              <a:t>London: Bank of England notes gradually replaced notes from goldsmith bankers</a:t>
            </a:r>
          </a:p>
          <a:p>
            <a:r>
              <a:rPr lang="en-US" dirty="0"/>
              <a:t>Agricultural South: Bank notes of country bankers</a:t>
            </a:r>
          </a:p>
          <a:p>
            <a:r>
              <a:rPr lang="en-US" dirty="0"/>
              <a:t>Industrial North: Bills of exchange drawn on London bankers</a:t>
            </a:r>
          </a:p>
          <a:p>
            <a:pPr lvl="1"/>
            <a:r>
              <a:rPr lang="en-US" dirty="0"/>
              <a:t>Country banks in the north would issue bills of exchange on London bankers rather than notes</a:t>
            </a:r>
          </a:p>
          <a:p>
            <a:pPr lvl="1"/>
            <a:r>
              <a:rPr lang="en-US" dirty="0"/>
              <a:t>Would circulate by endorsement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43A54-2870-1E08-1603-A0D02E7A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726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BB13D-BD05-9196-D8AC-6D2FC1993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Money in America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34598-1919-B080-08A7-FAC0AFF8F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2" y="1825625"/>
            <a:ext cx="11073384" cy="4895850"/>
          </a:xfrm>
        </p:spPr>
        <p:txBody>
          <a:bodyPr>
            <a:normAutofit/>
          </a:bodyPr>
          <a:lstStyle/>
          <a:p>
            <a:r>
              <a:rPr lang="en-US" dirty="0"/>
              <a:t>Colonies in North America suffered from “shortage” of coins</a:t>
            </a:r>
          </a:p>
          <a:p>
            <a:r>
              <a:rPr lang="en-US" dirty="0"/>
              <a:t>Export of English coins prohibited. </a:t>
            </a:r>
          </a:p>
          <a:p>
            <a:r>
              <a:rPr lang="en-US" dirty="0"/>
              <a:t>Main coins Spanish “piece of eight” and Portuguese “joes”</a:t>
            </a:r>
          </a:p>
          <a:p>
            <a:r>
              <a:rPr lang="en-US" dirty="0"/>
              <a:t>Exports yielded specie. Imports drained specie. </a:t>
            </a:r>
          </a:p>
          <a:p>
            <a:r>
              <a:rPr lang="en-US" dirty="0"/>
              <a:t>Fundamental difficulty: </a:t>
            </a:r>
          </a:p>
          <a:p>
            <a:pPr lvl="1"/>
            <a:r>
              <a:rPr lang="en-US" dirty="0"/>
              <a:t>Expensive to use coins. Coin used domestically could not be used for imports</a:t>
            </a:r>
          </a:p>
          <a:p>
            <a:pPr lvl="1"/>
            <a:r>
              <a:rPr lang="en-US" dirty="0"/>
              <a:t>Growing demand for coins in fast growing colonies called for </a:t>
            </a:r>
            <a:br>
              <a:rPr lang="en-US" dirty="0"/>
            </a:br>
            <a:r>
              <a:rPr lang="en-US" dirty="0"/>
              <a:t>current account surplus. </a:t>
            </a:r>
          </a:p>
          <a:p>
            <a:pPr lvl="1"/>
            <a:r>
              <a:rPr lang="en-US" dirty="0"/>
              <a:t>But high growth in colonies yielded high import demand</a:t>
            </a:r>
          </a:p>
          <a:p>
            <a:r>
              <a:rPr lang="en-US" dirty="0"/>
              <a:t>Strong incentive to find ways to economize on use of coins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2A301-20C3-4E9B-9EDC-76655369E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21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C90CF-73EE-A48F-4E59-D6CCE7435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Bills of Credit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80F7-4B44-5A33-5D4E-47383C1BC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Form of paper money first issued in Massachusetts in 1690</a:t>
            </a:r>
          </a:p>
          <a:p>
            <a:r>
              <a:rPr lang="en-US" dirty="0"/>
              <a:t>Formally backed by taxes or collateral (real estate)</a:t>
            </a:r>
          </a:p>
          <a:p>
            <a:r>
              <a:rPr lang="en-US" dirty="0"/>
              <a:t>Meant to be retired on fixed schedule, but often not</a:t>
            </a:r>
          </a:p>
          <a:p>
            <a:r>
              <a:rPr lang="en-US" dirty="0"/>
              <a:t>Mostly replaced use of coins in New England in early 1700s</a:t>
            </a:r>
          </a:p>
          <a:p>
            <a:r>
              <a:rPr lang="en-US" dirty="0"/>
              <a:t>Issuance yielded </a:t>
            </a:r>
            <a:r>
              <a:rPr lang="en-US" dirty="0" err="1"/>
              <a:t>seiniorage</a:t>
            </a:r>
            <a:r>
              <a:rPr lang="en-US" dirty="0"/>
              <a:t> revenue</a:t>
            </a:r>
          </a:p>
          <a:p>
            <a:r>
              <a:rPr lang="en-US" dirty="0"/>
              <a:t>Mostly issued in times of war to pay military expenditures</a:t>
            </a:r>
          </a:p>
          <a:p>
            <a:r>
              <a:rPr lang="en-US" dirty="0"/>
              <a:t>Could boost output in short run and raise prices in the long run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44693-D9B2-2217-6C3F-A2FE16EA4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061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showing the price of silver in the united states&#10;&#10;AI-generated content may be incorrect.">
            <a:extLst>
              <a:ext uri="{FF2B5EF4-FFF2-40B4-BE49-F238E27FC236}">
                <a16:creationId xmlns:a16="http://schemas.microsoft.com/office/drawing/2014/main" id="{86E4BA1E-B007-5DD0-75CE-F5EEEC846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354" y="453803"/>
            <a:ext cx="9007221" cy="56408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EF859-D473-A152-5D96-4B5771747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39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42B144-42A2-EAE8-0DE1-41A8B8431B4B}"/>
              </a:ext>
            </a:extLst>
          </p:cNvPr>
          <p:cNvSpPr txBox="1"/>
          <p:nvPr/>
        </p:nvSpPr>
        <p:spPr>
          <a:xfrm>
            <a:off x="768096" y="6236208"/>
            <a:ext cx="9219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Depreciation in 1730’s 5% per year. King George’s War in 1744 (War of Austrian Succession).</a:t>
            </a:r>
          </a:p>
        </p:txBody>
      </p:sp>
    </p:spTree>
    <p:extLst>
      <p:ext uri="{BB962C8B-B14F-4D97-AF65-F5344CB8AC3E}">
        <p14:creationId xmlns:p14="http://schemas.microsoft.com/office/powerpoint/2010/main" val="3754069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9EC8219-6408-AF69-2773-D60BC2CE8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10"/>
            <a:ext cx="10515600" cy="1325563"/>
          </a:xfrm>
        </p:spPr>
        <p:txBody>
          <a:bodyPr/>
          <a:lstStyle/>
          <a:p>
            <a:r>
              <a:rPr lang="is-IS" dirty="0"/>
              <a:t>How Modern Payments Work </a:t>
            </a:r>
            <a:endParaRPr lang="en-US" dirty="0"/>
          </a:p>
        </p:txBody>
      </p:sp>
      <p:pic>
        <p:nvPicPr>
          <p:cNvPr id="6" name="Content Placeholder 5" descr="A diagram of a bank&#10;&#10;AI-generated content may be incorrect.">
            <a:extLst>
              <a:ext uri="{FF2B5EF4-FFF2-40B4-BE49-F238E27FC236}">
                <a16:creationId xmlns:a16="http://schemas.microsoft.com/office/drawing/2014/main" id="{8BAB66AE-9F48-953F-FD7A-FF06F4FDC2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52" y="1217395"/>
            <a:ext cx="7193552" cy="527484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1A70A-7C61-C384-6728-E66F78835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377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A852A-03CA-B79A-9308-032B5D3B2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Money and Inflation in America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6C70D-A6B0-7818-54DB-64687677C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2" y="1825624"/>
            <a:ext cx="11320272" cy="4530725"/>
          </a:xfrm>
        </p:spPr>
        <p:txBody>
          <a:bodyPr/>
          <a:lstStyle/>
          <a:p>
            <a:r>
              <a:rPr lang="en-US" dirty="0"/>
              <a:t>High inflation in the 1740s led Massachusetts to return to silver in 1750.</a:t>
            </a:r>
          </a:p>
          <a:p>
            <a:r>
              <a:rPr lang="en-US" dirty="0"/>
              <a:t>Middle colonies experienced less inflation</a:t>
            </a:r>
          </a:p>
          <a:p>
            <a:r>
              <a:rPr lang="en-US" dirty="0"/>
              <a:t>They issued a lot during French-Indian War (Seven Years War) in 1750s. Yet little inflation</a:t>
            </a:r>
          </a:p>
          <a:p>
            <a:endParaRPr lang="en-US" dirty="0"/>
          </a:p>
          <a:p>
            <a:r>
              <a:rPr lang="en-US" dirty="0"/>
              <a:t>Federal Government issued bills of credit during Revolution (Continentals)</a:t>
            </a:r>
          </a:p>
          <a:p>
            <a:r>
              <a:rPr lang="en-US" dirty="0"/>
              <a:t>Depreciated rapidly. Virtually worthless at end of war. </a:t>
            </a:r>
          </a:p>
          <a:p>
            <a:r>
              <a:rPr lang="en-US" dirty="0"/>
              <a:t>US Constitution banned bills of credit and state and national level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B9E66-B938-C427-31A7-104B9E29D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25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BC97B-002F-5930-8934-84A9E3B06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Defining the Money Supply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1FB50-D9E6-7F65-1A2C-B48E50FC8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432303"/>
            <a:ext cx="11036808" cy="3744659"/>
          </a:xfrm>
        </p:spPr>
        <p:txBody>
          <a:bodyPr/>
          <a:lstStyle/>
          <a:p>
            <a:r>
              <a:rPr lang="is-IS" dirty="0"/>
              <a:t>Conceptually money supply is: </a:t>
            </a:r>
          </a:p>
          <a:p>
            <a:pPr lvl="1"/>
            <a:r>
              <a:rPr lang="is-IS" dirty="0"/>
              <a:t>Value of assets that are used as a medium of exchange</a:t>
            </a:r>
          </a:p>
          <a:p>
            <a:r>
              <a:rPr lang="is-IS" dirty="0"/>
              <a:t>In an economy with only coins: Sum of the value of coins</a:t>
            </a:r>
          </a:p>
          <a:p>
            <a:r>
              <a:rPr lang="is-IS" dirty="0"/>
              <a:t>In an economy using paper documents as money: Less is obvious</a:t>
            </a:r>
          </a:p>
          <a:p>
            <a:r>
              <a:rPr lang="is-IS" dirty="0"/>
              <a:t>Where to draw the line between documents that count </a:t>
            </a:r>
            <a:br>
              <a:rPr lang="is-IS" dirty="0"/>
            </a:br>
            <a:r>
              <a:rPr lang="is-IS" dirty="0"/>
              <a:t>as money and ones that don‘t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00D8A-6470-42D7-F72B-215650423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612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7012D-A329-2CFA-9711-DF378C499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the Money Supply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2507A-B264-4AA0-14D9-521C86671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311"/>
            <a:ext cx="10515600" cy="3680651"/>
          </a:xfrm>
        </p:spPr>
        <p:txBody>
          <a:bodyPr/>
          <a:lstStyle/>
          <a:p>
            <a:r>
              <a:rPr lang="en-US" dirty="0"/>
              <a:t>Checking accounts primary medium of exchange today</a:t>
            </a:r>
          </a:p>
          <a:p>
            <a:pPr lvl="1"/>
            <a:r>
              <a:rPr lang="en-US" dirty="0"/>
              <a:t>Card transactions (including Apple Pay, Google Pay) </a:t>
            </a:r>
          </a:p>
          <a:p>
            <a:r>
              <a:rPr lang="en-US" dirty="0"/>
              <a:t>But what about savings accounts and money market accounts</a:t>
            </a:r>
          </a:p>
          <a:p>
            <a:r>
              <a:rPr lang="en-US" dirty="0"/>
              <a:t>Not directly used, but easy to transfer</a:t>
            </a:r>
          </a:p>
          <a:p>
            <a:r>
              <a:rPr lang="en-US" dirty="0"/>
              <a:t>Should they count?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10A79-0B3C-0262-B7FC-B73A3430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167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D5E1C-9B89-7BAE-6C08-6EA897DE8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the Money Supply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B6D83-FA47-24D2-3188-0F7212C25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756392" cy="4767200"/>
          </a:xfrm>
        </p:spPr>
        <p:txBody>
          <a:bodyPr/>
          <a:lstStyle/>
          <a:p>
            <a:endParaRPr lang="en-US" b="1" dirty="0"/>
          </a:p>
          <a:p>
            <a:r>
              <a:rPr lang="en-US" b="1" dirty="0"/>
              <a:t>Money supply</a:t>
            </a:r>
            <a:r>
              <a:rPr lang="en-US" dirty="0"/>
              <a:t>: Sum of specie, bank notes, and deposits </a:t>
            </a:r>
            <a:r>
              <a:rPr lang="en-US" i="1" dirty="0"/>
              <a:t>in the hands of the public</a:t>
            </a:r>
          </a:p>
          <a:p>
            <a:pPr lvl="1"/>
            <a:r>
              <a:rPr lang="en-US" dirty="0"/>
              <a:t>Ignore distinction between checking and savings accounts</a:t>
            </a:r>
          </a:p>
          <a:p>
            <a:pPr lvl="1"/>
            <a:r>
              <a:rPr lang="en-US" dirty="0"/>
              <a:t>Roughly current definition of M1</a:t>
            </a:r>
          </a:p>
          <a:p>
            <a:r>
              <a:rPr lang="en-US" dirty="0"/>
              <a:t>“In the hands of the public”: </a:t>
            </a:r>
          </a:p>
          <a:p>
            <a:pPr lvl="1"/>
            <a:r>
              <a:rPr lang="en-US" dirty="0"/>
              <a:t>Specie and bank notes in bank vaults doesn’t count</a:t>
            </a:r>
          </a:p>
          <a:p>
            <a:pPr lvl="1"/>
            <a:r>
              <a:rPr lang="en-US" dirty="0"/>
              <a:t>Suppose you deposit $100 in bank (money supply doesn’t change)</a:t>
            </a:r>
          </a:p>
          <a:p>
            <a:pPr lvl="1"/>
            <a:r>
              <a:rPr lang="en-US" dirty="0"/>
              <a:t>Deposits of banks at other banks don’t count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67BEB-B40A-8812-C197-D22B08C29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877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7D022-808F-2F41-9783-864E7FD06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Monetary 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651FD-E896-E9D0-4068-DE4C6A25C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Deposits are promises to pay something</a:t>
            </a:r>
          </a:p>
          <a:p>
            <a:r>
              <a:rPr lang="en-US" dirty="0"/>
              <a:t>That something is the monetary base</a:t>
            </a:r>
          </a:p>
          <a:p>
            <a:r>
              <a:rPr lang="en-US" dirty="0"/>
              <a:t>Completely different concept than money supply</a:t>
            </a:r>
          </a:p>
          <a:p>
            <a:r>
              <a:rPr lang="en-US" dirty="0"/>
              <a:t>Monetary base today: Currency and bank reserves</a:t>
            </a:r>
          </a:p>
          <a:p>
            <a:pPr lvl="1"/>
            <a:r>
              <a:rPr lang="en-US" dirty="0"/>
              <a:t>Held by public and by banks</a:t>
            </a:r>
          </a:p>
          <a:p>
            <a:r>
              <a:rPr lang="en-US" dirty="0"/>
              <a:t>Monetary base in 17</a:t>
            </a:r>
            <a:r>
              <a:rPr lang="en-US" baseline="30000" dirty="0"/>
              <a:t>th</a:t>
            </a:r>
            <a:r>
              <a:rPr lang="en-US" dirty="0"/>
              <a:t>-19</a:t>
            </a:r>
            <a:r>
              <a:rPr lang="en-US" baseline="30000" dirty="0"/>
              <a:t>th</a:t>
            </a:r>
            <a:r>
              <a:rPr lang="en-US" dirty="0"/>
              <a:t> century: gold and silver specie</a:t>
            </a:r>
          </a:p>
          <a:p>
            <a:pPr lvl="1"/>
            <a:r>
              <a:rPr lang="en-US" dirty="0"/>
              <a:t>Held by public and by banks</a:t>
            </a:r>
          </a:p>
          <a:p>
            <a:r>
              <a:rPr lang="en-US" dirty="0"/>
              <a:t>Sometimes also called high-powered money or outside money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7C957-D6A9-B4FF-70F0-3B5520F93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879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CDEC3-3652-918D-29BF-60956BEBC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Banks and the Money Supply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6650D-749E-9F49-885F-58757AE28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52927"/>
            <a:ext cx="10515600" cy="3324035"/>
          </a:xfrm>
        </p:spPr>
        <p:txBody>
          <a:bodyPr/>
          <a:lstStyle/>
          <a:p>
            <a:r>
              <a:rPr lang="en-US" dirty="0"/>
              <a:t>Banks create money when they make loans</a:t>
            </a:r>
          </a:p>
          <a:p>
            <a:endParaRPr lang="en-US" dirty="0"/>
          </a:p>
          <a:p>
            <a:r>
              <a:rPr lang="en-US" dirty="0"/>
              <a:t>Money supply increases one-for-one when a bank makes a loan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30070-D7A5-BCCF-A783-EE0090495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926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1A8310-AFF3-E9E1-E89D-5EDCBA2E6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31" y="136525"/>
            <a:ext cx="10848737" cy="63615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D8DBF-000D-1C2C-01E0-22E4E8B5B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461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F6977-9D53-AFF6-9B11-A062D77F2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Banks Create Money with Loans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8A7B4-F205-F3DC-964C-291A78821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34055"/>
            <a:ext cx="10515600" cy="3442907"/>
          </a:xfrm>
        </p:spPr>
        <p:txBody>
          <a:bodyPr/>
          <a:lstStyle/>
          <a:p>
            <a:r>
              <a:rPr lang="en-US" dirty="0"/>
              <a:t>Many find this fact shocking</a:t>
            </a:r>
          </a:p>
          <a:p>
            <a:r>
              <a:rPr lang="en-US" dirty="0"/>
              <a:t>Confers dangerous powers on banks?</a:t>
            </a:r>
          </a:p>
          <a:p>
            <a:r>
              <a:rPr lang="en-US" dirty="0"/>
              <a:t>How can we control money supply and keep price level stable if money can “flow from the fountain pens” of commercial bankers?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Most other transactions don’t affect money supply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91755-4052-4E16-FEA4-9A366873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576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635B44-BD88-09A2-4138-0F298E1F5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98" y="161416"/>
            <a:ext cx="8457337" cy="65212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0C3C6-451E-3BBB-0E82-77CE7C6C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554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0BF24-D948-5544-3C33-4E6AA9F37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Fractional Reserve Banking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6E0EE9-3926-7092-7775-6720A67ED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15" y="1783715"/>
            <a:ext cx="11360226" cy="36295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E2C09-08CF-86F9-1DDA-BDE429BEB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22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B17CE6-1DB4-7B5C-D06C-27C08B1E9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is-IS" dirty="0"/>
              <a:t>International Payments</a:t>
            </a:r>
            <a:endParaRPr lang="en-US" dirty="0"/>
          </a:p>
        </p:txBody>
      </p:sp>
      <p:pic>
        <p:nvPicPr>
          <p:cNvPr id="9" name="Content Placeholder 8" descr="A diagram of a payment method&#10;&#10;AI-generated content may be incorrect.">
            <a:extLst>
              <a:ext uri="{FF2B5EF4-FFF2-40B4-BE49-F238E27FC236}">
                <a16:creationId xmlns:a16="http://schemas.microsoft.com/office/drawing/2014/main" id="{F3D430D2-DB4C-85CD-F39F-E621493C7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" y="1242679"/>
            <a:ext cx="8714232" cy="535793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606804-25D9-FB0F-FEDC-A5286B652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047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58981E-3ADA-B476-765A-4AF7A8B2F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48" y="394808"/>
            <a:ext cx="8226552" cy="606838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499B4-8853-FE06-0B15-9D9323F16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354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A326F7-CA87-EF4A-78A0-594D9EE20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Fractional Reserves and Bank Leverage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71CF37-C3EB-A628-F97F-F6348AF1DD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9" y="2221991"/>
            <a:ext cx="6009848" cy="3425588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B02BCB-2A26-3BCD-AD9F-172C9BF53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5080" y="2221991"/>
            <a:ext cx="5419344" cy="3964115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Typical bank around 1900 had a reserve ratio of about 10%</a:t>
            </a:r>
          </a:p>
          <a:p>
            <a:r>
              <a:rPr lang="en-US" dirty="0"/>
              <a:t>This bank is leveraged 11 to 1</a:t>
            </a:r>
          </a:p>
          <a:p>
            <a:r>
              <a:rPr lang="en-US" dirty="0"/>
              <a:t>Leverage: Assets over net worth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859280-38CA-50DC-958F-D3A677966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554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B67C3-C85F-E282-4AE3-33C508FB8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Bank Leverage and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D8E9-2729-3F30-3315-F9619A8AF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4152" y="1847850"/>
            <a:ext cx="5181600" cy="4351338"/>
          </a:xfrm>
        </p:spPr>
        <p:txBody>
          <a:bodyPr/>
          <a:lstStyle/>
          <a:p>
            <a:r>
              <a:rPr lang="en-US" dirty="0"/>
              <a:t>Leverage is intimately connected to risk</a:t>
            </a:r>
          </a:p>
          <a:p>
            <a:r>
              <a:rPr lang="en-US" dirty="0"/>
              <a:t>Suppose value of bank assets falls by 1%</a:t>
            </a:r>
          </a:p>
          <a:p>
            <a:r>
              <a:rPr lang="en-US" dirty="0"/>
              <a:t>Net worth falls by 11%</a:t>
            </a:r>
          </a:p>
          <a:p>
            <a:endParaRPr lang="en-US" dirty="0"/>
          </a:p>
          <a:p>
            <a:r>
              <a:rPr lang="en-US" dirty="0"/>
              <a:t>The more leveraged, the more sensitive net worth is to percent losses on assets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CDEE37-5B8D-5530-84A8-A80BEA2782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599" y="2049018"/>
            <a:ext cx="6020102" cy="321792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ED4AB2-7D04-4D28-52DA-26552B07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962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FC07-FAF8-EDA1-CFA4-D6610590E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Money Multiplier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0D4BB4-6C9F-F9EA-5EA2-5FE9E77EE5D1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5181600" cy="4667250"/>
              </a:xfrm>
            </p:spPr>
            <p:txBody>
              <a:bodyPr>
                <a:norm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dirty="0"/>
                  <a:t>Money supply:</a:t>
                </a:r>
              </a:p>
              <a:p>
                <a:pPr marL="0" indent="0" algn="ctr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: Money supply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: Currency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: Deposits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/>
                  <a:t>Monetary base:</a:t>
                </a:r>
              </a:p>
              <a:p>
                <a:pPr marL="0" indent="0" algn="ctr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/>
                  <a:t>: Monetary base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: Currency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: Reserves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0D4BB4-6C9F-F9EA-5EA2-5FE9E77EE5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5181600" cy="4667250"/>
              </a:xfrm>
              <a:blipFill>
                <a:blip r:embed="rId2"/>
                <a:stretch>
                  <a:fillRect l="-2118" t="-2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8C8A246-05F6-F289-FF84-9F8696AE2D41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8C8A246-05F6-F289-FF84-9F8696AE2D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4CFAC2-7327-4C19-30B9-146B1727B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354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1FD3B2E-9386-DBB3-E351-03C0A43AC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Money Multiplier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301B5067-0589-BD87-87BC-FFCB7D067E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is the money multiplier</a:t>
                </a:r>
              </a:p>
              <a:p>
                <a:r>
                  <a:rPr lang="en-US" dirty="0"/>
                  <a:t>Starting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/>
                  <a:t>, banking system multiplies money supply </a:t>
                </a:r>
                <a:br>
                  <a:rPr lang="en-US" dirty="0"/>
                </a:br>
                <a:r>
                  <a:rPr lang="en-US" dirty="0"/>
                  <a:t>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through fractional reserve lending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is a function of two ratios: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: Currency-to-Deposit ratio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: Reserve-to-Deposit ratio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301B5067-0589-BD87-87BC-FFCB7D067E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45C207-7161-5B53-E09B-10F99433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35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D5DF05-64E7-62A6-41BA-8C6DDEAF6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93" y="695737"/>
            <a:ext cx="9324213" cy="573680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8920E-00A4-B8B6-332F-DF063D80F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847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7488AD6-B97D-FACA-0CCD-CAC5EE927B3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Determinants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7488AD6-B97D-FACA-0CCD-CAC5EE927B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D40E45-CA10-C6E2-300B-2FA199AFA4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is most directly determined by households and firms</a:t>
                </a:r>
              </a:p>
              <a:p>
                <a:pPr lvl="1"/>
                <a:r>
                  <a:rPr lang="en-US" dirty="0"/>
                  <a:t>Convenience</a:t>
                </a:r>
              </a:p>
              <a:p>
                <a:pPr lvl="1"/>
                <a:r>
                  <a:rPr lang="en-US" dirty="0"/>
                  <a:t>Safety</a:t>
                </a:r>
              </a:p>
              <a:p>
                <a:pPr lvl="1"/>
                <a:r>
                  <a:rPr lang="en-US" dirty="0"/>
                  <a:t>Rate of return</a:t>
                </a:r>
              </a:p>
              <a:p>
                <a:pPr lvl="1"/>
                <a:r>
                  <a:rPr lang="en-US" dirty="0"/>
                  <a:t>Paper trail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is determined by banks</a:t>
                </a:r>
              </a:p>
              <a:p>
                <a:pPr lvl="1"/>
                <a:r>
                  <a:rPr lang="en-US" dirty="0"/>
                  <a:t>Reserves held to meet withdrawals </a:t>
                </a:r>
              </a:p>
              <a:p>
                <a:pPr lvl="1"/>
                <a:r>
                  <a:rPr lang="en-US" dirty="0"/>
                  <a:t>Reserves earn a lower rate of return</a:t>
                </a:r>
              </a:p>
              <a:p>
                <a:pPr lvl="1"/>
                <a:r>
                  <a:rPr lang="en-US" dirty="0"/>
                  <a:t>Reserve requirements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D40E45-CA10-C6E2-300B-2FA199AFA4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0B133-2DF7-A68E-7DAA-E6267ACB1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558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938D9-7260-A0FE-6829-0E92187FA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Widow’s Cruse?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7A4CB7-7637-6F7E-546D-09010A1E3F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Does deposit creation possess a “widow’s cruse” of </a:t>
                </a:r>
                <a:br>
                  <a:rPr lang="en-US" dirty="0"/>
                </a:br>
                <a:r>
                  <a:rPr lang="en-US" dirty="0"/>
                  <a:t>unlimited supply</a:t>
                </a:r>
              </a:p>
              <a:p>
                <a:pPr lvl="1"/>
                <a:r>
                  <a:rPr lang="en-US" dirty="0"/>
                  <a:t>Bank A issues loan, deposited in bank B. Bank B issues loan, …</a:t>
                </a:r>
              </a:p>
              <a:p>
                <a:r>
                  <a:rPr lang="en-US" dirty="0"/>
                  <a:t>Limits:</a:t>
                </a:r>
              </a:p>
              <a:p>
                <a:pPr lvl="1"/>
                <a:r>
                  <a:rPr lang="en-US" dirty="0"/>
                  <a:t>Reserve requirements (but these have been reduced to almost zero)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 (but cash demand may reach satiation)</a:t>
                </a:r>
              </a:p>
              <a:p>
                <a:pPr lvl="1"/>
                <a:r>
                  <a:rPr lang="en-US" dirty="0"/>
                  <a:t>Additional lending affects interest rate</a:t>
                </a:r>
              </a:p>
              <a:p>
                <a:pPr lvl="2"/>
                <a:r>
                  <a:rPr lang="en-US" dirty="0"/>
                  <a:t>Less and less profitable marginal projects</a:t>
                </a:r>
              </a:p>
              <a:p>
                <a:pPr lvl="2"/>
                <a:r>
                  <a:rPr lang="en-US" dirty="0"/>
                  <a:t>Public must be induced to hold extra deposits (with higher interest rate)</a:t>
                </a:r>
              </a:p>
              <a:p>
                <a:pPr lvl="2"/>
                <a:r>
                  <a:rPr lang="en-US" dirty="0"/>
                  <a:t>At some point additional lending not profitable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7A4CB7-7637-6F7E-546D-09010A1E3F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B96F4-7151-0E17-C9AA-6CAB43324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24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90F1-83D9-4CD5-6648-3474E345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Bank Maturity Mismatch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247A4-D107-95C0-6064-8E8E2BA19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67199"/>
          </a:xfrm>
        </p:spPr>
        <p:txBody>
          <a:bodyPr/>
          <a:lstStyle/>
          <a:p>
            <a:r>
              <a:rPr lang="en-US" dirty="0"/>
              <a:t>All banks – even the best capitalized – are fragile</a:t>
            </a:r>
          </a:p>
          <a:p>
            <a:r>
              <a:rPr lang="en-US" dirty="0"/>
              <a:t>Basic reason:</a:t>
            </a:r>
          </a:p>
          <a:p>
            <a:pPr lvl="1"/>
            <a:r>
              <a:rPr lang="en-US" dirty="0"/>
              <a:t>Short-term liabilities (deposits)</a:t>
            </a:r>
          </a:p>
          <a:p>
            <a:pPr lvl="1"/>
            <a:r>
              <a:rPr lang="en-US" dirty="0"/>
              <a:t>Long-term assets (loans)</a:t>
            </a:r>
          </a:p>
          <a:p>
            <a:r>
              <a:rPr lang="en-US" dirty="0"/>
              <a:t>Why this maturity mismatch?</a:t>
            </a:r>
          </a:p>
          <a:p>
            <a:r>
              <a:rPr lang="en-US" dirty="0"/>
              <a:t>Banks’ most important roles:</a:t>
            </a:r>
          </a:p>
          <a:p>
            <a:pPr lvl="1"/>
            <a:r>
              <a:rPr lang="en-US" dirty="0"/>
              <a:t>Assist costumers in making payments (calls for demand deposits)</a:t>
            </a:r>
          </a:p>
          <a:p>
            <a:pPr lvl="1"/>
            <a:r>
              <a:rPr lang="en-US" dirty="0"/>
              <a:t>Finance investments (issue long-term loans)</a:t>
            </a:r>
          </a:p>
          <a:p>
            <a:r>
              <a:rPr lang="en-US" dirty="0"/>
              <a:t>Banks create vast amounts of liquidity </a:t>
            </a:r>
          </a:p>
          <a:p>
            <a:pPr lvl="1"/>
            <a:r>
              <a:rPr lang="en-US" dirty="0"/>
              <a:t>Transform illiquid loans into liquid deposits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C6615-8378-20D5-3AED-012D5F39F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944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58D0B-535B-F31F-DB10-AA7A20A23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Bank Fragility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13F71-70FC-704A-5E3C-947C1CE6D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29967"/>
            <a:ext cx="10668000" cy="4133089"/>
          </a:xfrm>
        </p:spPr>
        <p:txBody>
          <a:bodyPr>
            <a:normAutofit/>
          </a:bodyPr>
          <a:lstStyle/>
          <a:p>
            <a:r>
              <a:rPr lang="en-US" dirty="0"/>
              <a:t>Bank maturity transformation very valuable</a:t>
            </a:r>
          </a:p>
          <a:p>
            <a:r>
              <a:rPr lang="en-US" dirty="0"/>
              <a:t>But it also makes banks fragile</a:t>
            </a:r>
          </a:p>
          <a:p>
            <a:r>
              <a:rPr lang="en-US" dirty="0"/>
              <a:t>If depositors lose confidence in bank and want money back, </a:t>
            </a:r>
            <a:br>
              <a:rPr lang="en-US" dirty="0"/>
            </a:br>
            <a:r>
              <a:rPr lang="en-US" dirty="0"/>
              <a:t>bank can get in trouble fast (assets illiquid)</a:t>
            </a:r>
          </a:p>
          <a:p>
            <a:r>
              <a:rPr lang="en-US" dirty="0"/>
              <a:t>Depositors know this and may be scared it could happen</a:t>
            </a:r>
          </a:p>
          <a:p>
            <a:r>
              <a:rPr lang="en-US" dirty="0"/>
              <a:t>Loss of confidence can be </a:t>
            </a:r>
            <a:r>
              <a:rPr lang="en-US" b="1" dirty="0"/>
              <a:t>self-fulfilling prophesy</a:t>
            </a:r>
          </a:p>
          <a:p>
            <a:endParaRPr lang="en-US" dirty="0"/>
          </a:p>
          <a:p>
            <a:r>
              <a:rPr lang="en-US" dirty="0"/>
              <a:t>To understand this better, we need a little bit of game theory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FE77B-C866-5865-3631-19B7EB83A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62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F3C32-F61F-0302-94B3-B3B50AAD3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is-IS" dirty="0"/>
              <a:t>Foreign Currency Transactions</a:t>
            </a:r>
            <a:endParaRPr lang="en-US" dirty="0"/>
          </a:p>
        </p:txBody>
      </p:sp>
      <p:pic>
        <p:nvPicPr>
          <p:cNvPr id="6" name="Content Placeholder 5" descr="A diagram of a foreign exchange transaction&#10;&#10;AI-generated content may be incorrect.">
            <a:extLst>
              <a:ext uri="{FF2B5EF4-FFF2-40B4-BE49-F238E27FC236}">
                <a16:creationId xmlns:a16="http://schemas.microsoft.com/office/drawing/2014/main" id="{29231939-5FB9-A043-6C0E-94F568F76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79678"/>
            <a:ext cx="10235184" cy="471407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E37C6-54D9-0D30-CCB4-0D76870D1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BCD36-72A7-FC33-5DDA-8BCCB8BEC3AA}"/>
              </a:ext>
            </a:extLst>
          </p:cNvPr>
          <p:cNvSpPr txBox="1"/>
          <p:nvPr/>
        </p:nvSpPr>
        <p:spPr>
          <a:xfrm>
            <a:off x="1426464" y="6356350"/>
            <a:ext cx="437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A buying USD for JPY from B </a:t>
            </a:r>
            <a:r>
              <a:rPr lang="en-US" dirty="0"/>
              <a:t>--</a:t>
            </a:r>
            <a:r>
              <a:rPr lang="is-IS" dirty="0"/>
              <a:t> Herstatt risk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7357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8601F-B1BD-05D4-9D12-9398DA00B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Prisoner’s Dilemma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39FAE-3318-019C-202B-BD9811B6A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Police have arrested two people, but have insufficient evidence unless at least one confesses</a:t>
            </a:r>
          </a:p>
          <a:p>
            <a:r>
              <a:rPr lang="en-US" dirty="0"/>
              <a:t>Prisoners held in separate cells and cannot communicate</a:t>
            </a:r>
          </a:p>
          <a:p>
            <a:r>
              <a:rPr lang="en-US" dirty="0"/>
              <a:t>Police explain to each one:</a:t>
            </a:r>
          </a:p>
          <a:p>
            <a:pPr lvl="1"/>
            <a:r>
              <a:rPr lang="en-US" dirty="0"/>
              <a:t>If you confess, they don’t: You go free, they get 10 years</a:t>
            </a:r>
          </a:p>
          <a:p>
            <a:pPr lvl="1"/>
            <a:r>
              <a:rPr lang="en-US" dirty="0"/>
              <a:t>If they confess, you don’t: You get 10 years, they go free</a:t>
            </a:r>
          </a:p>
          <a:p>
            <a:pPr lvl="1"/>
            <a:r>
              <a:rPr lang="en-US" dirty="0"/>
              <a:t>If both confess: Both get 5 years</a:t>
            </a:r>
          </a:p>
          <a:p>
            <a:pPr lvl="1"/>
            <a:r>
              <a:rPr lang="en-US" dirty="0"/>
              <a:t>If neither confess: Both get 1 year</a:t>
            </a:r>
          </a:p>
          <a:p>
            <a:r>
              <a:rPr lang="en-US" dirty="0"/>
              <a:t>Prisoners know that they face the same choice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4AC2A-128E-4019-74D6-317FF0A53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550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iagram of a prisoner's dilemma&#10;&#10;AI-generated content may be incorrect.">
            <a:extLst>
              <a:ext uri="{FF2B5EF4-FFF2-40B4-BE49-F238E27FC236}">
                <a16:creationId xmlns:a16="http://schemas.microsoft.com/office/drawing/2014/main" id="{B532C96D-325A-C238-306D-0A7E9C82B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644462"/>
            <a:ext cx="9744821" cy="562832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9287B-27F4-CDE9-D489-EEA2538B6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126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34D03-F1AC-7381-8C43-7271F752A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Prisoner’s Dilemma 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F0D72-0CB7-F1E1-EB56-1039B48D3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Nash Equilibrium: </a:t>
            </a:r>
            <a:r>
              <a:rPr lang="en-US" dirty="0"/>
              <a:t>Each player plays a “best response” given what other players play</a:t>
            </a:r>
          </a:p>
          <a:p>
            <a:r>
              <a:rPr lang="en-US" dirty="0"/>
              <a:t>Prisoner’s dilemma game has a single </a:t>
            </a:r>
            <a:r>
              <a:rPr lang="en-US" b="1" dirty="0"/>
              <a:t>Nash Equilibrium</a:t>
            </a:r>
          </a:p>
          <a:p>
            <a:pPr lvl="1"/>
            <a:r>
              <a:rPr lang="en-US" dirty="0"/>
              <a:t>Confess, Confess</a:t>
            </a:r>
          </a:p>
          <a:p>
            <a:r>
              <a:rPr lang="en-US" dirty="0"/>
              <a:t>But (Confess, Confess) is much worse outcome than </a:t>
            </a:r>
            <a:br>
              <a:rPr lang="en-US" dirty="0"/>
            </a:br>
            <a:r>
              <a:rPr lang="en-US" dirty="0"/>
              <a:t>(don’t confers, don’t confess)</a:t>
            </a:r>
          </a:p>
          <a:p>
            <a:r>
              <a:rPr lang="en-US" dirty="0"/>
              <a:t>Mutual cooperation would benefit both, but is not in their individual self interest</a:t>
            </a:r>
          </a:p>
          <a:p>
            <a:endParaRPr lang="en-US" dirty="0"/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A0EC5-3E10-25DF-ACB1-250EF68D7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279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43F15-627B-9714-078D-77B00AEE1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Dybvig Model of Bank Runs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81960A-0EF8-4363-7171-17C5C38B9A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8912" y="2203703"/>
                <a:ext cx="11219688" cy="3973259"/>
              </a:xfrm>
            </p:spPr>
            <p:txBody>
              <a:bodyPr/>
              <a:lstStyle/>
              <a:p>
                <a:r>
                  <a:rPr lang="en-US" dirty="0"/>
                  <a:t>Bank takes deposits from many depositors</a:t>
                </a:r>
              </a:p>
              <a:p>
                <a:r>
                  <a:rPr lang="en-US" dirty="0"/>
                  <a:t>Uses funds to finance projects that take two periods to complete</a:t>
                </a:r>
              </a:p>
              <a:p>
                <a:pPr lvl="1"/>
                <a:r>
                  <a:rPr lang="en-US" dirty="0"/>
                  <a:t>Projects earn a return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dirty="0"/>
                  <a:t> on average</a:t>
                </a:r>
              </a:p>
              <a:p>
                <a:r>
                  <a:rPr lang="en-US" dirty="0"/>
                  <a:t>Depositors need to be able to make payments every period</a:t>
                </a:r>
              </a:p>
              <a:p>
                <a:pPr lvl="1"/>
                <a:r>
                  <a:rPr lang="en-US" dirty="0"/>
                  <a:t>Deposits are completely liquid. Can be withdrawn after one period</a:t>
                </a:r>
              </a:p>
              <a:p>
                <a:r>
                  <a:rPr lang="en-US" dirty="0"/>
                  <a:t>Banks compete for depositors by offering return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 over two periods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dirty="0"/>
                  <a:t> a little larger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 so bank can cover other costs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81960A-0EF8-4363-7171-17C5C38B9A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8912" y="2203703"/>
                <a:ext cx="11219688" cy="3973259"/>
              </a:xfrm>
              <a:blipFill>
                <a:blip r:embed="rId2"/>
                <a:stretch>
                  <a:fillRect l="-978" t="-2607" r="-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FC79F-D321-5AE0-B3D8-BDB463A7D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093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E09CA-AE35-F88C-FA89-19FBC36BB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Dybvig Model of Bank Runs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4BC2B9-6D7F-9408-64E9-38AEB039E8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</p:spPr>
            <p:txBody>
              <a:bodyPr/>
              <a:lstStyle/>
              <a:p>
                <a:r>
                  <a:rPr lang="en-US" dirty="0"/>
                  <a:t>Heart of the model: What happens in period one</a:t>
                </a:r>
              </a:p>
              <a:p>
                <a:pPr lvl="1"/>
                <a:r>
                  <a:rPr lang="en-US" dirty="0"/>
                  <a:t>Bulk of bank assets illiquid (lent for two periods)</a:t>
                </a:r>
              </a:p>
              <a:p>
                <a:pPr lvl="1"/>
                <a:r>
                  <a:rPr lang="en-US" dirty="0"/>
                  <a:t>Depositors must decide whether to withdraw or not</a:t>
                </a:r>
              </a:p>
              <a:p>
                <a:r>
                  <a:rPr lang="en-US" dirty="0"/>
                  <a:t>Suppose a single depositor gets cold feet and withdraws</a:t>
                </a:r>
              </a:p>
              <a:p>
                <a:pPr lvl="1"/>
                <a:r>
                  <a:rPr lang="en-US" dirty="0"/>
                  <a:t>Bank survives (has enough reserves)</a:t>
                </a:r>
              </a:p>
              <a:p>
                <a:pPr lvl="1"/>
                <a:r>
                  <a:rPr lang="en-US" dirty="0"/>
                  <a:t>Depositor encores some cost from finding new bank (or mattress)</a:t>
                </a:r>
              </a:p>
              <a:p>
                <a:pPr lvl="1"/>
                <a:r>
                  <a:rPr lang="en-US" dirty="0"/>
                  <a:t>Denote this cost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. So, depositor return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Suppose most depositors get cold feet and withdraw</a:t>
                </a:r>
              </a:p>
              <a:p>
                <a:pPr lvl="1"/>
                <a:r>
                  <a:rPr lang="en-US" dirty="0"/>
                  <a:t>Bank fails (not enough reserves)</a:t>
                </a:r>
              </a:p>
              <a:p>
                <a:pPr lvl="1"/>
                <a:r>
                  <a:rPr lang="en-US" dirty="0"/>
                  <a:t>Some depositors who run get money back, others don’t. On average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Depositors who don’t run get nothing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4BC2B9-6D7F-9408-64E9-38AEB039E8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  <a:blipFill>
                <a:blip r:embed="rId2"/>
                <a:stretch>
                  <a:fillRect l="-1043" t="-2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E7B63-9A56-D9A8-17F4-09781B83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689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iagram of a diamond&#10;&#10;AI-generated content may be incorrect.">
            <a:extLst>
              <a:ext uri="{FF2B5EF4-FFF2-40B4-BE49-F238E27FC236}">
                <a16:creationId xmlns:a16="http://schemas.microsoft.com/office/drawing/2014/main" id="{E3768EB5-80BC-DE75-8C28-C2A6F1197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566198"/>
            <a:ext cx="9601201" cy="546010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4153E-7632-C56D-A97B-DDB9E9117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759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3F34F-D7B8-1504-12C2-5F94A039C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Dybvig Model of Bank Runs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6455C-ABA4-F27B-410D-A34C42AEA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7983"/>
            <a:ext cx="10515600" cy="4018979"/>
          </a:xfrm>
        </p:spPr>
        <p:txBody>
          <a:bodyPr/>
          <a:lstStyle/>
          <a:p>
            <a:r>
              <a:rPr lang="en-US" dirty="0"/>
              <a:t>Two (symmetric) Nash equilibria:</a:t>
            </a:r>
          </a:p>
          <a:p>
            <a:pPr lvl="1"/>
            <a:r>
              <a:rPr lang="en-US" dirty="0"/>
              <a:t>If everyone else runs, Sylvia should run</a:t>
            </a:r>
          </a:p>
          <a:p>
            <a:pPr lvl="1"/>
            <a:r>
              <a:rPr lang="en-US" dirty="0"/>
              <a:t>If no one else runs, Sylvia should not run</a:t>
            </a:r>
          </a:p>
          <a:p>
            <a:endParaRPr lang="en-US" dirty="0"/>
          </a:p>
          <a:p>
            <a:r>
              <a:rPr lang="en-US" dirty="0"/>
              <a:t>Fear of run can become self-fulfilling</a:t>
            </a:r>
          </a:p>
          <a:p>
            <a:pPr lvl="1"/>
            <a:r>
              <a:rPr lang="en-US" dirty="0"/>
              <a:t>If you believe everyone else will run, your best response is to run</a:t>
            </a:r>
          </a:p>
          <a:p>
            <a:pPr lvl="1"/>
            <a:r>
              <a:rPr lang="en-US" dirty="0"/>
              <a:t>It is </a:t>
            </a:r>
            <a:r>
              <a:rPr lang="en-US" dirty="0">
                <a:solidFill>
                  <a:srgbClr val="C00000"/>
                </a:solidFill>
              </a:rPr>
              <a:t>only</a:t>
            </a:r>
            <a:r>
              <a:rPr lang="en-US" dirty="0"/>
              <a:t> because you think others are going to run that you decide to run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9271B-62C9-ED9D-E752-07C6BFC86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91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7EB5E-01D1-8A76-4D01-E98B1BC07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Banking Panics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AEFDE-12B1-657E-441F-DA7D34D3E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2203703"/>
            <a:ext cx="10863072" cy="3973259"/>
          </a:xfrm>
        </p:spPr>
        <p:txBody>
          <a:bodyPr/>
          <a:lstStyle/>
          <a:p>
            <a:r>
              <a:rPr lang="is-IS" dirty="0"/>
              <a:t>Bank runs can trigger generalized panics</a:t>
            </a:r>
          </a:p>
          <a:p>
            <a:r>
              <a:rPr lang="is-IS" dirty="0"/>
              <a:t>Panics in history:</a:t>
            </a:r>
          </a:p>
          <a:p>
            <a:pPr lvl="1"/>
            <a:r>
              <a:rPr lang="is-IS" dirty="0"/>
              <a:t>England: 1672, 1763, 1772, 1793, 1796, 1811, 1825, 1847, 1857, 1866</a:t>
            </a:r>
          </a:p>
          <a:p>
            <a:pPr lvl="1"/>
            <a:r>
              <a:rPr lang="is-IS" dirty="0"/>
              <a:t>U.S.: 1814, 1833, 1837, 1857, 1873, 1893, 1907, 1930-33</a:t>
            </a:r>
          </a:p>
          <a:p>
            <a:r>
              <a:rPr lang="is-IS" dirty="0"/>
              <a:t>Panics contribute to deep recessions</a:t>
            </a:r>
          </a:p>
          <a:p>
            <a:r>
              <a:rPr lang="is-IS" dirty="0"/>
              <a:t>Among most severe economic calamities in capitalist economies</a:t>
            </a:r>
          </a:p>
          <a:p>
            <a:r>
              <a:rPr lang="is-IS" dirty="0"/>
              <a:t>Preventing panics one of most important public policy problems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8DFDF-4D9B-66C7-4B75-0AA20C088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934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6A28C-92A9-9FAF-7268-30170C7ED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to Arrest Bank Runs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DA38F-3934-1D48-DC01-A36075501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60903"/>
            <a:ext cx="10515600" cy="351605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Suspension of Convertibility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Lender of Last Resort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Deposit Insurance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E3763-D3A0-2572-3E7D-F6A78D1AC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029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05C44-7B4A-9550-514B-82797241A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Suspension of Convertibility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06C5A-DC24-4BD4-9101-2D914FCE9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/>
          </a:bodyPr>
          <a:lstStyle/>
          <a:p>
            <a:r>
              <a:rPr lang="en-US" dirty="0"/>
              <a:t>Bank can close its doors to depositors seeking withdrawal</a:t>
            </a:r>
          </a:p>
          <a:p>
            <a:pPr lvl="1"/>
            <a:r>
              <a:rPr lang="en-US" dirty="0"/>
              <a:t>Milder versions: count slowly, restrict amount</a:t>
            </a:r>
          </a:p>
          <a:p>
            <a:r>
              <a:rPr lang="en-US" dirty="0"/>
              <a:t>Widespread suspensions in U.S. in 1893, 1907, 1933</a:t>
            </a:r>
          </a:p>
          <a:p>
            <a:r>
              <a:rPr lang="en-US" dirty="0"/>
              <a:t>Buys time to:</a:t>
            </a:r>
          </a:p>
          <a:p>
            <a:pPr lvl="1"/>
            <a:r>
              <a:rPr lang="en-US" dirty="0"/>
              <a:t>Raise funds</a:t>
            </a:r>
          </a:p>
          <a:p>
            <a:pPr lvl="1"/>
            <a:r>
              <a:rPr lang="en-US" dirty="0"/>
              <a:t>Convince the public bank is sound</a:t>
            </a:r>
          </a:p>
          <a:p>
            <a:pPr lvl="1"/>
            <a:r>
              <a:rPr lang="en-US" dirty="0"/>
              <a:t>Allow panic to subside</a:t>
            </a:r>
          </a:p>
          <a:p>
            <a:r>
              <a:rPr lang="en-US" dirty="0"/>
              <a:t>Creates a dual monetary system: currency vs. deposits</a:t>
            </a:r>
          </a:p>
          <a:p>
            <a:pPr lvl="1"/>
            <a:r>
              <a:rPr lang="en-US" dirty="0"/>
              <a:t>Deposits trade at a time varying discount</a:t>
            </a:r>
          </a:p>
          <a:p>
            <a:r>
              <a:rPr lang="en-US" dirty="0"/>
              <a:t>Payment difficulties (e.g., firms making payroll)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4C457-1B0C-F03A-5C0B-8B4CAA2D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86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A9728-4F21-A69D-30B7-3F9E93A3F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Payments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7A361-0684-BBD8-0D9B-609EC4BB1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5767"/>
            <a:ext cx="10515600" cy="3461195"/>
          </a:xfrm>
        </p:spPr>
        <p:txBody>
          <a:bodyPr/>
          <a:lstStyle/>
          <a:p>
            <a:r>
              <a:rPr lang="en-US" dirty="0"/>
              <a:t>How did our modern payment system come to be?</a:t>
            </a:r>
          </a:p>
          <a:p>
            <a:r>
              <a:rPr lang="en-US" dirty="0"/>
              <a:t>Took hundreds of years of innovation</a:t>
            </a:r>
          </a:p>
          <a:p>
            <a:r>
              <a:rPr lang="en-US" dirty="0"/>
              <a:t>We next discuss some of the key developments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C1902-5442-C496-4D69-34CA622BE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493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6DEB8-F1BE-AB1A-79B4-CF0FCE25D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Lender of Last Resort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3854B-78C6-3E56-69BA-B87EA595C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central bank with unlimited resources can stop a banking panic by acting as a lender of last resort</a:t>
            </a:r>
          </a:p>
          <a:p>
            <a:r>
              <a:rPr lang="en-US" dirty="0"/>
              <a:t>Suppose central bank commits to lend enough to bank that it can withstand any amount of depositor withdrawals</a:t>
            </a:r>
          </a:p>
          <a:p>
            <a:r>
              <a:rPr lang="en-US" dirty="0"/>
              <a:t>This eliminates the run equilibrium </a:t>
            </a:r>
          </a:p>
          <a:p>
            <a:pPr lvl="1"/>
            <a:r>
              <a:rPr lang="en-US" dirty="0"/>
              <a:t>No longer optimal for Sylvie to run if others run</a:t>
            </a:r>
          </a:p>
          <a:p>
            <a:pPr lvl="1"/>
            <a:r>
              <a:rPr lang="en-US" dirty="0"/>
              <a:t>Bank will not fail even if others run</a:t>
            </a:r>
          </a:p>
          <a:p>
            <a:endParaRPr lang="en-US" dirty="0"/>
          </a:p>
          <a:p>
            <a:r>
              <a:rPr lang="en-US" dirty="0"/>
              <a:t>Mere announcement (if credible) can prevent runs from happening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BA5E8-AF01-FF08-5DB2-97AA19C5C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222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04044-2B96-AC2A-6635-6080C7EC9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Bagehot’s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2674-B227-C99D-6CA5-3C1E7CA21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2887"/>
            <a:ext cx="10515600" cy="3644075"/>
          </a:xfrm>
        </p:spPr>
        <p:txBody>
          <a:bodyPr/>
          <a:lstStyle/>
          <a:p>
            <a:r>
              <a:rPr lang="en-US" dirty="0"/>
              <a:t>What is a sensible lender of last resort policy?</a:t>
            </a:r>
          </a:p>
          <a:p>
            <a:r>
              <a:rPr lang="en-US" dirty="0"/>
              <a:t>Bagehot’s principles (1873):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Lend freely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At a penalty rate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Against good collateral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107C0-446A-644E-3C5A-8245BB1B8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085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90C80-3F04-68F8-E8B1-93B2ED941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 of a Banking Crisis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C7B22-96D2-AC15-2453-850F0D25B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2157985"/>
            <a:ext cx="10759440" cy="4018978"/>
          </a:xfrm>
        </p:spPr>
        <p:txBody>
          <a:bodyPr/>
          <a:lstStyle/>
          <a:p>
            <a:r>
              <a:rPr lang="en-US" dirty="0"/>
              <a:t>Nature of banking crisis similar 200 years ago as today:</a:t>
            </a:r>
          </a:p>
          <a:p>
            <a:pPr lvl="1"/>
            <a:r>
              <a:rPr lang="en-US" dirty="0"/>
              <a:t>Customers of banks lose confidence and begin withdrawing funds</a:t>
            </a:r>
          </a:p>
          <a:p>
            <a:pPr lvl="1"/>
            <a:r>
              <a:rPr lang="en-US" dirty="0"/>
              <a:t>Financial instruments simpler 200 years ago, but basic character the same </a:t>
            </a:r>
          </a:p>
          <a:p>
            <a:endParaRPr lang="en-US" dirty="0"/>
          </a:p>
          <a:p>
            <a:r>
              <a:rPr lang="en-US" dirty="0"/>
              <a:t>Financial system in England in early 19</a:t>
            </a:r>
            <a:r>
              <a:rPr lang="en-US" baseline="30000" dirty="0"/>
              <a:t>th</a:t>
            </a:r>
            <a:r>
              <a:rPr lang="en-US" dirty="0"/>
              <a:t> century:</a:t>
            </a:r>
          </a:p>
          <a:p>
            <a:pPr lvl="1"/>
            <a:r>
              <a:rPr lang="en-US" dirty="0"/>
              <a:t>Country banks</a:t>
            </a:r>
          </a:p>
          <a:p>
            <a:pPr lvl="1"/>
            <a:r>
              <a:rPr lang="en-US" dirty="0"/>
              <a:t>London banks (and bill brokers)</a:t>
            </a:r>
          </a:p>
          <a:p>
            <a:pPr lvl="1"/>
            <a:r>
              <a:rPr lang="en-US" dirty="0"/>
              <a:t>Bank of England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72E63-1318-653B-25FF-853569285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994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D15EA-3B70-05A5-DE1A-383F85913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 of a Banking Crisis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77CDD-9996-5CFA-2578-B053EF5A8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55808" cy="4351338"/>
          </a:xfrm>
        </p:spPr>
        <p:txBody>
          <a:bodyPr/>
          <a:lstStyle/>
          <a:p>
            <a:r>
              <a:rPr lang="en-US" dirty="0"/>
              <a:t>Consider a period of moderate alarm where:</a:t>
            </a:r>
          </a:p>
          <a:p>
            <a:pPr lvl="1"/>
            <a:r>
              <a:rPr lang="en-US" dirty="0"/>
              <a:t>Customers of country banks demand gold for country bank notes</a:t>
            </a:r>
          </a:p>
          <a:p>
            <a:r>
              <a:rPr lang="en-US" dirty="0"/>
              <a:t>Country banks respond by drawing down deposits at London banks and selling financial assets (bills of exchange) to London banks</a:t>
            </a:r>
          </a:p>
          <a:p>
            <a:r>
              <a:rPr lang="en-US" dirty="0"/>
              <a:t>This transfers gold drain to London banks</a:t>
            </a:r>
          </a:p>
          <a:p>
            <a:r>
              <a:rPr lang="en-US" dirty="0"/>
              <a:t>They respond by drawing down their deposits at Bank of England and discounting bills of exchange at Bank of England</a:t>
            </a:r>
          </a:p>
          <a:p>
            <a:r>
              <a:rPr lang="en-US" dirty="0"/>
              <a:t>Transfers drain to Bank of England</a:t>
            </a:r>
          </a:p>
          <a:p>
            <a:r>
              <a:rPr lang="en-US" dirty="0"/>
              <a:t>What should Bank of England do?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AD3CE-FD56-66CD-F317-2DB5E5ABD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18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1B6C0-4281-43D7-D0B5-1ABCC99A9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Bank of England in a Crisis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756F4-89F3-44E7-8039-5575AF792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38104" cy="4351338"/>
          </a:xfrm>
        </p:spPr>
        <p:txBody>
          <a:bodyPr/>
          <a:lstStyle/>
          <a:p>
            <a:r>
              <a:rPr lang="en-US" dirty="0"/>
              <a:t>Bank of England was a private bank (with some special privileges)</a:t>
            </a:r>
          </a:p>
          <a:p>
            <a:r>
              <a:rPr lang="en-US" dirty="0"/>
              <a:t>If it viewed itself as any other bank, it would restrict lending and seek to shore up its reserves like all other banks</a:t>
            </a:r>
          </a:p>
          <a:p>
            <a:r>
              <a:rPr lang="en-US" dirty="0"/>
              <a:t>But is all banks try to shore up reserves there is no source of gold </a:t>
            </a:r>
            <a:br>
              <a:rPr lang="en-US" dirty="0"/>
            </a:br>
            <a:r>
              <a:rPr lang="en-US" dirty="0"/>
              <a:t>to accommodate increased demand from the public</a:t>
            </a:r>
          </a:p>
          <a:p>
            <a:r>
              <a:rPr lang="en-US" dirty="0"/>
              <a:t>Fundamental problem: Increased </a:t>
            </a:r>
            <a:r>
              <a:rPr lang="en-US" b="1" dirty="0"/>
              <a:t>aggregate</a:t>
            </a:r>
            <a:r>
              <a:rPr lang="en-US" dirty="0"/>
              <a:t> demand for gold</a:t>
            </a:r>
          </a:p>
          <a:p>
            <a:r>
              <a:rPr lang="en-US" dirty="0"/>
              <a:t>Unless someone is willing to supply gold (or substitute) banks facing a drain will deplete reserves and fail which may spark a panic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749CF-AA28-2921-5EE0-460F01E47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560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716EF-96AC-E0EB-2EA2-FFF64C694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Bank of England in 1825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F3371-D1E8-049C-CCF4-4F0904B38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2" y="1825624"/>
            <a:ext cx="10732008" cy="4530725"/>
          </a:xfrm>
        </p:spPr>
        <p:txBody>
          <a:bodyPr>
            <a:normAutofit/>
          </a:bodyPr>
          <a:lstStyle/>
          <a:p>
            <a:r>
              <a:rPr lang="en-US" dirty="0"/>
              <a:t>Dynamics as described above</a:t>
            </a:r>
          </a:p>
          <a:p>
            <a:r>
              <a:rPr lang="en-US" dirty="0"/>
              <a:t>Bank of England refused to act</a:t>
            </a:r>
          </a:p>
          <a:p>
            <a:r>
              <a:rPr lang="en-US" dirty="0"/>
              <a:t>Dozens of banks forced to suspend convertibility</a:t>
            </a:r>
          </a:p>
          <a:p>
            <a:r>
              <a:rPr lang="en-US" dirty="0"/>
              <a:t>Eventually full-blown panic</a:t>
            </a:r>
          </a:p>
          <a:p>
            <a:r>
              <a:rPr lang="en-US" dirty="0"/>
              <a:t>Finally, Bank of England compelled to act</a:t>
            </a:r>
          </a:p>
          <a:p>
            <a:pPr lvl="1"/>
            <a:r>
              <a:rPr lang="en-US" dirty="0"/>
              <a:t>Lend freely gold and its own bank notes (gold substitute)</a:t>
            </a:r>
          </a:p>
          <a:p>
            <a:r>
              <a:rPr lang="en-US" dirty="0"/>
              <a:t>This ended panic and restored confidence</a:t>
            </a:r>
          </a:p>
          <a:p>
            <a:endParaRPr lang="en-US" dirty="0"/>
          </a:p>
          <a:p>
            <a:r>
              <a:rPr lang="en-US" dirty="0"/>
              <a:t>Acted with (gradually less) reluctance in panics of </a:t>
            </a:r>
            <a:r>
              <a:rPr lang="is-IS" dirty="0"/>
              <a:t>1847, 1857, 1866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9471C-3152-B5C8-4074-F41E70EEE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601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688EA-4C31-861B-8145-86FF75F69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Bagehot’s Argument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C01CE-7E9B-F1CD-2D7E-F619251C9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79"/>
            <a:ext cx="10515600" cy="4165283"/>
          </a:xfrm>
        </p:spPr>
        <p:txBody>
          <a:bodyPr/>
          <a:lstStyle/>
          <a:p>
            <a:r>
              <a:rPr lang="en-US" dirty="0"/>
              <a:t>Bank of England should as a matter of policy stand ready to </a:t>
            </a:r>
            <a:br>
              <a:rPr lang="en-US" dirty="0"/>
            </a:br>
            <a:r>
              <a:rPr lang="en-US" dirty="0"/>
              <a:t>lend freely in a crisis</a:t>
            </a:r>
          </a:p>
          <a:p>
            <a:r>
              <a:rPr lang="en-US" dirty="0"/>
              <a:t>Knowledge of this policy would prevent crises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“In wild periods of alarm, one failure makes many, and the best way to prevent the derivative failures is to arrest the primary failure which causes them.” (Bagehot, 1873/1999, p. 51)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4DCEB-BFBC-3830-5E21-5FC1BEE47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547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728B5-0CE1-1B17-4274-515ED2231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Moral Hazard and Last Resort Lending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099FB-6A6C-DDB7-250B-F051C324D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Banks will act less prudently if they know central bank will help them out in a crisis</a:t>
            </a:r>
          </a:p>
          <a:p>
            <a:r>
              <a:rPr lang="en-US" dirty="0"/>
              <a:t>This is called </a:t>
            </a:r>
            <a:r>
              <a:rPr lang="en-US" b="1" dirty="0"/>
              <a:t>moral hazard</a:t>
            </a:r>
          </a:p>
          <a:p>
            <a:r>
              <a:rPr lang="en-US" dirty="0"/>
              <a:t>Moral hazard is a side effect of insurance</a:t>
            </a:r>
          </a:p>
          <a:p>
            <a:r>
              <a:rPr lang="en-US" dirty="0"/>
              <a:t>Central bank is providing banks with insurance against runs</a:t>
            </a:r>
          </a:p>
          <a:p>
            <a:r>
              <a:rPr lang="en-US" dirty="0"/>
              <a:t>Some argue:</a:t>
            </a:r>
          </a:p>
          <a:p>
            <a:pPr lvl="1"/>
            <a:r>
              <a:rPr lang="en-US" dirty="0"/>
              <a:t>Last resort lending is bad policy because it makes for more crises</a:t>
            </a:r>
          </a:p>
          <a:p>
            <a:pPr lvl="1"/>
            <a:r>
              <a:rPr lang="en-US" dirty="0"/>
              <a:t>If government commits not to bail out banks, they will not get in trouble</a:t>
            </a:r>
          </a:p>
          <a:p>
            <a:r>
              <a:rPr lang="en-US" dirty="0"/>
              <a:t>But is such a commitment credible?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D5BDD-0B28-2BBA-661B-32DC08C48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387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9AD5D-D855-D114-B976-4F94CD9C5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Penalty Rate and Good Collateral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CCCEE-2C78-CB94-EAC0-3C9B09B9A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3975"/>
            <a:ext cx="10515600" cy="4082987"/>
          </a:xfrm>
        </p:spPr>
        <p:txBody>
          <a:bodyPr/>
          <a:lstStyle/>
          <a:p>
            <a:r>
              <a:rPr lang="is-IS" dirty="0"/>
              <a:t>Why lend at penalty rate and against good collateral?</a:t>
            </a:r>
          </a:p>
          <a:p>
            <a:r>
              <a:rPr lang="is-IS" dirty="0"/>
              <a:t>Penalty rate:</a:t>
            </a:r>
          </a:p>
          <a:p>
            <a:pPr lvl="1"/>
            <a:r>
              <a:rPr lang="is-IS" dirty="0"/>
              <a:t>Compensation for providing </a:t>
            </a:r>
            <a:r>
              <a:rPr lang="en-US" dirty="0"/>
              <a:t>“insurance” to banks</a:t>
            </a:r>
          </a:p>
          <a:p>
            <a:pPr lvl="1"/>
            <a:r>
              <a:rPr lang="en-US" dirty="0"/>
              <a:t>Last resort lending is risky, compensation for taking risks</a:t>
            </a:r>
          </a:p>
          <a:p>
            <a:r>
              <a:rPr lang="en-US" dirty="0"/>
              <a:t>Good collateral:</a:t>
            </a:r>
          </a:p>
          <a:p>
            <a:pPr lvl="1"/>
            <a:r>
              <a:rPr lang="en-US" dirty="0"/>
              <a:t>Central bank should limit lending to deserving banks. But how?</a:t>
            </a:r>
          </a:p>
          <a:p>
            <a:pPr lvl="1"/>
            <a:r>
              <a:rPr lang="en-US" dirty="0"/>
              <a:t>Define deserving as banks that have good collateral.</a:t>
            </a:r>
          </a:p>
          <a:p>
            <a:pPr lvl="1"/>
            <a:r>
              <a:rPr lang="en-US" dirty="0"/>
              <a:t>Banks in liquidity crisis vs. solvency crisis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F68D7-23A9-AD1A-67B3-018FE9835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288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7EDC6-37BB-43EE-3991-BE27B9570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Liquidity Crisis vs. Solvency Crisis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ABD59F-4B80-EE4A-2CD9-D50CD6EFC2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168" y="1825625"/>
            <a:ext cx="5181600" cy="4351338"/>
          </a:xfrm>
        </p:spPr>
        <p:txBody>
          <a:bodyPr/>
          <a:lstStyle/>
          <a:p>
            <a:r>
              <a:rPr lang="en-US" dirty="0"/>
              <a:t>Liquidity problem:</a:t>
            </a:r>
          </a:p>
          <a:p>
            <a:pPr lvl="1"/>
            <a:r>
              <a:rPr lang="en-US" dirty="0"/>
              <a:t>Bank fundamentally solvent</a:t>
            </a:r>
          </a:p>
          <a:p>
            <a:pPr lvl="1"/>
            <a:r>
              <a:rPr lang="en-US" dirty="0"/>
              <a:t>Faces a run and needs liquidity</a:t>
            </a:r>
            <a:br>
              <a:rPr lang="en-US" dirty="0"/>
            </a:br>
            <a:r>
              <a:rPr lang="en-US" dirty="0"/>
              <a:t>(assets illiquid)</a:t>
            </a:r>
          </a:p>
          <a:p>
            <a:pPr lvl="1"/>
            <a:r>
              <a:rPr lang="en-US" dirty="0"/>
              <a:t>Has good collateral for central bank to lend against</a:t>
            </a:r>
          </a:p>
          <a:p>
            <a:pPr lvl="1"/>
            <a:r>
              <a:rPr lang="en-US" dirty="0"/>
              <a:t>Central bank will make money on emergency loans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352E89-FCA3-D5DB-C169-2ADE46591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9320" y="1825625"/>
            <a:ext cx="5364480" cy="4351338"/>
          </a:xfrm>
        </p:spPr>
        <p:txBody>
          <a:bodyPr/>
          <a:lstStyle/>
          <a:p>
            <a:r>
              <a:rPr lang="en-US" dirty="0"/>
              <a:t>Solvency problem:</a:t>
            </a:r>
          </a:p>
          <a:p>
            <a:pPr lvl="1"/>
            <a:r>
              <a:rPr lang="en-US" dirty="0"/>
              <a:t>Bank fundamentally insolvent</a:t>
            </a:r>
          </a:p>
          <a:p>
            <a:pPr lvl="1"/>
            <a:r>
              <a:rPr lang="en-US" dirty="0"/>
              <a:t>Assets worth less than liabilities</a:t>
            </a:r>
          </a:p>
          <a:p>
            <a:pPr lvl="1"/>
            <a:r>
              <a:rPr lang="en-US" dirty="0"/>
              <a:t>Doesn’t have enough good collateral</a:t>
            </a:r>
          </a:p>
          <a:p>
            <a:pPr lvl="1"/>
            <a:r>
              <a:rPr lang="en-US" dirty="0"/>
              <a:t>Central bank would lose money </a:t>
            </a:r>
            <a:br>
              <a:rPr lang="en-US" dirty="0"/>
            </a:br>
            <a:r>
              <a:rPr lang="en-US" dirty="0"/>
              <a:t>if they bailed bank out</a:t>
            </a:r>
          </a:p>
          <a:p>
            <a:pPr lvl="1"/>
            <a:r>
              <a:rPr lang="en-US" dirty="0"/>
              <a:t>Fiscally costly bailouts should be decided on by elected officials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09214-2710-3166-D058-A418D408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18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45EE0-9823-CBAA-6B87-54AEF0D71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Bill of Exchange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7F0364-83B5-58A5-D5B3-6E5A0956D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How did merchants make payment in long-distance trade?</a:t>
            </a:r>
          </a:p>
          <a:p>
            <a:r>
              <a:rPr lang="en-US" dirty="0"/>
              <a:t>Transporting coins long distances costly and risky</a:t>
            </a:r>
          </a:p>
          <a:p>
            <a:r>
              <a:rPr lang="en-US" dirty="0"/>
              <a:t>Strong incentive to avoid transporting coins </a:t>
            </a:r>
          </a:p>
          <a:p>
            <a:r>
              <a:rPr lang="en-US" dirty="0"/>
              <a:t>Bill of exchange invented to reduce need to transport coins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218D1-DBF8-2754-E40C-4B61355BF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E6335E-D1B9-DB6F-28E6-05909ECAE92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2850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FAC5F68-0749-6A5F-6388-C86314238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Liquidity Crisis vs. Solvency Crisis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9FEC3C-21C8-FF20-0373-AA8F8FB8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how should bank assets be valued?</a:t>
            </a:r>
          </a:p>
          <a:p>
            <a:r>
              <a:rPr lang="en-US" dirty="0"/>
              <a:t>Crisis leads to </a:t>
            </a:r>
            <a:r>
              <a:rPr lang="en-US" b="1" dirty="0"/>
              <a:t>fire sale</a:t>
            </a:r>
            <a:r>
              <a:rPr lang="en-US" dirty="0"/>
              <a:t> of assets</a:t>
            </a:r>
          </a:p>
          <a:p>
            <a:pPr lvl="1"/>
            <a:r>
              <a:rPr lang="en-US" dirty="0"/>
              <a:t>Value of assets falls below “fundamental” value</a:t>
            </a:r>
          </a:p>
          <a:p>
            <a:pPr lvl="1"/>
            <a:r>
              <a:rPr lang="en-US" dirty="0"/>
              <a:t>Fundamental value: value when crisis subsides</a:t>
            </a:r>
          </a:p>
          <a:p>
            <a:r>
              <a:rPr lang="en-US" dirty="0"/>
              <a:t>Should central bank value assets at fundamental value </a:t>
            </a:r>
            <a:br>
              <a:rPr lang="en-US" dirty="0"/>
            </a:br>
            <a:r>
              <a:rPr lang="en-US" dirty="0"/>
              <a:t>or market value?</a:t>
            </a:r>
          </a:p>
          <a:p>
            <a:r>
              <a:rPr lang="en-US" dirty="0"/>
              <a:t>Hard to figure out fundamental value</a:t>
            </a:r>
          </a:p>
          <a:p>
            <a:r>
              <a:rPr lang="en-US" dirty="0"/>
              <a:t>“Fog of war” makes these decisions hard in a crisis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52A8A-BBBD-265B-6307-E39852B6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612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FB6A-B110-D1CD-5DF2-28A43A2A3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Hankey vs. Bagehot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CF0B1-9B3C-D636-1D2E-67E78E9C4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84831"/>
            <a:ext cx="10668000" cy="4092131"/>
          </a:xfrm>
        </p:spPr>
        <p:txBody>
          <a:bodyPr/>
          <a:lstStyle/>
          <a:p>
            <a:r>
              <a:rPr lang="en-US" dirty="0"/>
              <a:t>Bagehot wrote in aftermath of Overend, Gurney &amp; Co. crisis of 1866</a:t>
            </a:r>
          </a:p>
          <a:p>
            <a:r>
              <a:rPr lang="en-US" dirty="0"/>
              <a:t>Thomas Hankey (former governor of BoE) responded violently: </a:t>
            </a:r>
          </a:p>
          <a:p>
            <a:pPr marL="0" indent="0" algn="ctr">
              <a:buNone/>
            </a:pPr>
            <a:r>
              <a:rPr lang="en-US" dirty="0"/>
              <a:t>“the most mischievous [argument] ever broached”</a:t>
            </a:r>
          </a:p>
          <a:p>
            <a:r>
              <a:rPr lang="en-US" dirty="0"/>
              <a:t>Hankey wanted Bank of England to act just like any other bank</a:t>
            </a:r>
          </a:p>
          <a:p>
            <a:r>
              <a:rPr lang="en-US" dirty="0"/>
              <a:t>All banks should keep their own reserve</a:t>
            </a:r>
          </a:p>
          <a:p>
            <a:r>
              <a:rPr lang="en-US" dirty="0"/>
              <a:t>Currency School vs. Banking School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888FF-9E01-38D7-5B4C-03B36A757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526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D265E-F996-2EA8-83CF-BF9F74B66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Peel’s Act of 1844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B75B1-CA3E-CC9C-529B-4153FC29C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94632"/>
          </a:xfrm>
        </p:spPr>
        <p:txBody>
          <a:bodyPr/>
          <a:lstStyle/>
          <a:p>
            <a:r>
              <a:rPr lang="en-US" dirty="0"/>
              <a:t>Intended to prevent Bank of England from acting as </a:t>
            </a:r>
            <a:br>
              <a:rPr lang="en-US" dirty="0"/>
            </a:br>
            <a:r>
              <a:rPr lang="en-US" dirty="0"/>
              <a:t>lender of last resort</a:t>
            </a:r>
          </a:p>
          <a:p>
            <a:r>
              <a:rPr lang="en-US" dirty="0"/>
              <a:t>Divided bank into:</a:t>
            </a:r>
          </a:p>
          <a:p>
            <a:pPr lvl="1"/>
            <a:r>
              <a:rPr lang="en-US" dirty="0"/>
              <a:t>Issue department (only issue £14 million + specie)</a:t>
            </a:r>
          </a:p>
          <a:p>
            <a:pPr lvl="1"/>
            <a:r>
              <a:rPr lang="en-US" dirty="0"/>
              <a:t>Banking department (conduct regular banking business)</a:t>
            </a:r>
          </a:p>
          <a:p>
            <a:r>
              <a:rPr lang="en-US" dirty="0"/>
              <a:t>Was meant to prevent panics</a:t>
            </a:r>
          </a:p>
          <a:p>
            <a:r>
              <a:rPr lang="en-US" dirty="0"/>
              <a:t>Panic in 1847 (act suspended), panic in 1857 (act suspended), panic in 1866 (act suspended)</a:t>
            </a:r>
          </a:p>
          <a:p>
            <a:r>
              <a:rPr lang="en-US" dirty="0"/>
              <a:t>After this clear Bank of England would always act</a:t>
            </a:r>
          </a:p>
          <a:p>
            <a:r>
              <a:rPr lang="en-US" dirty="0"/>
              <a:t>No more panic for over a century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BA6CC-53B0-1762-943B-8B7F22E0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977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80E6-FF81-46FC-43FF-D2948162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Persistence of Banking Panics in U.S.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471E4-C3B9-9D3D-EE86-DEC1EC728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5008" y="1825625"/>
            <a:ext cx="4767072" cy="435133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No more panics in England after 1866</a:t>
            </a:r>
          </a:p>
          <a:p>
            <a:r>
              <a:rPr lang="en-US" dirty="0"/>
              <a:t>Regular panics in U.S. for another 70 years</a:t>
            </a:r>
          </a:p>
          <a:p>
            <a:endParaRPr lang="en-US" dirty="0"/>
          </a:p>
          <a:p>
            <a:r>
              <a:rPr lang="en-US" dirty="0"/>
              <a:t>Why?</a:t>
            </a:r>
          </a:p>
        </p:txBody>
      </p:sp>
      <p:pic>
        <p:nvPicPr>
          <p:cNvPr id="7" name="Content Placeholder 6" descr="A close-up of a document&#10;&#10;AI-generated content may be incorrect.">
            <a:extLst>
              <a:ext uri="{FF2B5EF4-FFF2-40B4-BE49-F238E27FC236}">
                <a16:creationId xmlns:a16="http://schemas.microsoft.com/office/drawing/2014/main" id="{322EDCAF-B01E-6244-4CD2-AC2CE6CDEF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76" y="1513845"/>
            <a:ext cx="6327648" cy="497903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66DFB-4770-2D58-6C9B-FC4AEC6D1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835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BB6B20D-19D9-B32E-23FB-5AE57B8A2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Persistence of Banking Panics in U.S.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FC1864A-BA4D-67F7-E116-CC7C6FEA1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Absence of a central bank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Unit banking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A6033-A38E-1014-12B6-32A8ED2DD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139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A18B1-3CBB-4255-5F09-6BAE54222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Central Banks in U.S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26E62-0A7D-258F-0D3E-4FA220F9D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944" y="1825625"/>
            <a:ext cx="10658856" cy="4667250"/>
          </a:xfrm>
        </p:spPr>
        <p:txBody>
          <a:bodyPr/>
          <a:lstStyle/>
          <a:p>
            <a:r>
              <a:rPr lang="en-US" dirty="0"/>
              <a:t>(First) Bank of the United States</a:t>
            </a:r>
          </a:p>
          <a:p>
            <a:pPr lvl="1"/>
            <a:r>
              <a:rPr lang="en-US" dirty="0"/>
              <a:t>Chartered in 1791 by Alexander Hamilton</a:t>
            </a:r>
          </a:p>
          <a:p>
            <a:pPr lvl="1"/>
            <a:r>
              <a:rPr lang="en-US" dirty="0"/>
              <a:t>Bitterly opposed by Thomas Jefferson, James Madison, and anti-federalists</a:t>
            </a:r>
          </a:p>
          <a:p>
            <a:pPr lvl="1"/>
            <a:r>
              <a:rPr lang="en-US" dirty="0"/>
              <a:t>Not renewed in 1811 (opposition from state banks)</a:t>
            </a:r>
          </a:p>
          <a:p>
            <a:r>
              <a:rPr lang="en-US" dirty="0"/>
              <a:t>Severe financial problems in War of 1812</a:t>
            </a:r>
          </a:p>
          <a:p>
            <a:r>
              <a:rPr lang="en-US" dirty="0"/>
              <a:t>(Second) Bank of the United States</a:t>
            </a:r>
          </a:p>
          <a:p>
            <a:pPr lvl="1"/>
            <a:r>
              <a:rPr lang="en-US" dirty="0"/>
              <a:t>Chartered in 1816</a:t>
            </a:r>
          </a:p>
          <a:p>
            <a:pPr lvl="1"/>
            <a:r>
              <a:rPr lang="en-US" dirty="0"/>
              <a:t>Congress voted to recharter in 1832</a:t>
            </a:r>
          </a:p>
          <a:p>
            <a:pPr lvl="1"/>
            <a:r>
              <a:rPr lang="en-US" dirty="0"/>
              <a:t>Andrew Jackson vetoed rechartering</a:t>
            </a:r>
          </a:p>
          <a:p>
            <a:r>
              <a:rPr lang="en-US" dirty="0"/>
              <a:t>No central bank (no lender of last resort) until 1913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768BF-E2CF-5454-0BAC-7E37A1D28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032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7F7D2-E798-01C6-533A-02D131751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Jackson’s Veto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2408A-C4E6-0D19-85C0-8CD9C3B6A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5959"/>
            <a:ext cx="10515600" cy="4211003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“In popular accounts the Bank of the United States is most often presented as an embodiment of the “money power,” a vague but immense evil, overcome by Andrew Jackson and his agrarian followers. It would be truer to say that it was a victim of the “money power,” which used Andrew Jackson, states’ rights, and agrarian sentiment to destroy it. (Hammond, 1957, p. 287)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0172C-C31B-AF75-D95A-E358F5D9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431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ABF2C-25A4-E768-0DDA-4B240E535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33982-E68B-CD32-87CD-CA8369CE2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0007"/>
            <a:ext cx="10515600" cy="3826955"/>
          </a:xfrm>
        </p:spPr>
        <p:txBody>
          <a:bodyPr/>
          <a:lstStyle/>
          <a:p>
            <a:r>
              <a:rPr lang="en-US" dirty="0"/>
              <a:t>Why did “money power” (i.e., state banks) hate the Second Bank?</a:t>
            </a:r>
          </a:p>
          <a:p>
            <a:r>
              <a:rPr lang="en-US" dirty="0"/>
              <a:t>Functions of the Second Bank:</a:t>
            </a:r>
          </a:p>
          <a:p>
            <a:pPr lvl="1"/>
            <a:r>
              <a:rPr lang="en-US" dirty="0"/>
              <a:t>Restore and maintain a uniform currency</a:t>
            </a:r>
          </a:p>
          <a:p>
            <a:pPr lvl="1"/>
            <a:r>
              <a:rPr lang="en-US" dirty="0"/>
              <a:t>Act as fiscal agent of the federal government</a:t>
            </a:r>
          </a:p>
          <a:p>
            <a:pPr lvl="1"/>
            <a:r>
              <a:rPr lang="en-US" dirty="0"/>
              <a:t>Facilitate internal and external exchanges (i.e., payment system)</a:t>
            </a:r>
          </a:p>
          <a:p>
            <a:r>
              <a:rPr lang="en-US" dirty="0"/>
              <a:t>In all of these roles, Second Bank disciplined and </a:t>
            </a:r>
            <a:br>
              <a:rPr lang="en-US" dirty="0"/>
            </a:br>
            <a:r>
              <a:rPr lang="en-US" dirty="0"/>
              <a:t>competed with state banks.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7D34E-F509-75D4-9CB9-5F96693C4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813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B57B6-10C7-1DBD-6C8E-7D68D107F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Bank: Uniform currency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7F1B3-C70A-5D45-3C26-6F6913D62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Robust note issuance</a:t>
            </a:r>
          </a:p>
          <a:p>
            <a:r>
              <a:rPr lang="en-US" dirty="0"/>
              <a:t>Policy of redeeming notes of state banks on weekly basis</a:t>
            </a:r>
          </a:p>
          <a:p>
            <a:r>
              <a:rPr lang="en-US" dirty="0"/>
              <a:t>Prevented state banks from overissuing notes</a:t>
            </a:r>
          </a:p>
          <a:p>
            <a:r>
              <a:rPr lang="en-US" dirty="0"/>
              <a:t>Since note issuance was profitable, they resented this</a:t>
            </a:r>
          </a:p>
          <a:p>
            <a:r>
              <a:rPr lang="en-US" dirty="0"/>
              <a:t>Also, notes of Second Bank were superior (had more uniform value throughout country) and were gradually replacing </a:t>
            </a:r>
            <a:br>
              <a:rPr lang="en-US" dirty="0"/>
            </a:br>
            <a:r>
              <a:rPr lang="en-US" dirty="0"/>
              <a:t>state bank notes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14E46-8A6B-5357-201A-5D4D14C7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261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2FC37-19DE-95D2-35F8-14A79116E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Bank: Facilitating Exchanges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B139B-B05B-CA7B-135E-93EB8082B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10672" cy="4530726"/>
          </a:xfrm>
        </p:spPr>
        <p:txBody>
          <a:bodyPr/>
          <a:lstStyle/>
          <a:p>
            <a:r>
              <a:rPr lang="en-US" dirty="0"/>
              <a:t>U.S huge country far from Europe</a:t>
            </a:r>
          </a:p>
          <a:p>
            <a:r>
              <a:rPr lang="en-US" dirty="0"/>
              <a:t>Trade between regions and countries took time</a:t>
            </a:r>
          </a:p>
          <a:p>
            <a:r>
              <a:rPr lang="en-US" dirty="0"/>
              <a:t>Regions specialized:</a:t>
            </a:r>
          </a:p>
          <a:p>
            <a:pPr lvl="1"/>
            <a:r>
              <a:rPr lang="en-US" dirty="0"/>
              <a:t>South and West produced agricultural good / timber for Northeast / Europe</a:t>
            </a:r>
          </a:p>
          <a:p>
            <a:pPr lvl="1"/>
            <a:r>
              <a:rPr lang="en-US" dirty="0"/>
              <a:t>Northeast produced manufacturing goods for South / Europe</a:t>
            </a:r>
          </a:p>
          <a:p>
            <a:r>
              <a:rPr lang="en-US" dirty="0"/>
              <a:t>Important practical problems:</a:t>
            </a:r>
          </a:p>
          <a:p>
            <a:pPr lvl="1"/>
            <a:r>
              <a:rPr lang="en-US" dirty="0"/>
              <a:t>Avoiding transportation of specie / bank notes</a:t>
            </a:r>
          </a:p>
          <a:p>
            <a:pPr lvl="1"/>
            <a:r>
              <a:rPr lang="en-US" dirty="0"/>
              <a:t>Financing trade during transit</a:t>
            </a:r>
          </a:p>
          <a:p>
            <a:r>
              <a:rPr lang="en-US" dirty="0"/>
              <a:t>Bills of exchange made this possible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7BE8CB-D2E3-BADC-F850-D36D70500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47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iagram of a cost&#10;&#10;AI-generated content may be incorrect.">
            <a:extLst>
              <a:ext uri="{FF2B5EF4-FFF2-40B4-BE49-F238E27FC236}">
                <a16:creationId xmlns:a16="http://schemas.microsoft.com/office/drawing/2014/main" id="{8550C1E4-60E0-FF20-6B5C-AFB4935484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918" y="1765205"/>
            <a:ext cx="9752164" cy="332759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3B569-B878-2C60-B619-7F97C0A2D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7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iagram of a currency exchange&#10;&#10;AI-generated content may be incorrect.">
            <a:extLst>
              <a:ext uri="{FF2B5EF4-FFF2-40B4-BE49-F238E27FC236}">
                <a16:creationId xmlns:a16="http://schemas.microsoft.com/office/drawing/2014/main" id="{923CD5E6-7411-49F2-C4B0-378A3DCE9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497" y="136525"/>
            <a:ext cx="7924735" cy="65849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8BF89-3BDD-0CC5-17F7-5E8405EB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554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93A38-2674-43C1-EEEE-1B32CC7DE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Bank: Facilitating Exchanges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83480-15A4-F811-F7FD-F1BD6F932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8607"/>
            <a:ext cx="10515600" cy="3598355"/>
          </a:xfrm>
        </p:spPr>
        <p:txBody>
          <a:bodyPr/>
          <a:lstStyle/>
          <a:p>
            <a:r>
              <a:rPr lang="en-US" dirty="0"/>
              <a:t>Facilitating trade was a major business of banks</a:t>
            </a:r>
          </a:p>
          <a:p>
            <a:r>
              <a:rPr lang="en-US" dirty="0"/>
              <a:t>Degree of development varied across regions</a:t>
            </a:r>
          </a:p>
          <a:p>
            <a:r>
              <a:rPr lang="en-US" dirty="0"/>
              <a:t>Second Bank focused on less developed areas (South / West)</a:t>
            </a:r>
          </a:p>
          <a:p>
            <a:r>
              <a:rPr lang="en-US" dirty="0"/>
              <a:t>Improved payment system and trade credit</a:t>
            </a:r>
          </a:p>
          <a:p>
            <a:r>
              <a:rPr lang="en-US" dirty="0"/>
              <a:t>But unwelcome competition for state banks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CDB72-1E8B-F520-B07B-990B84984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747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0F99B-69A9-8957-BC49-7FF4F15C0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Bank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3F71F-AA07-7A6D-101D-047353E70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Hammond argues that Martin Van Buren was instrumental </a:t>
            </a:r>
            <a:br>
              <a:rPr lang="en-US" dirty="0"/>
            </a:br>
            <a:r>
              <a:rPr lang="en-US" dirty="0"/>
              <a:t>in bringing about downfall of Second Bank</a:t>
            </a:r>
          </a:p>
          <a:p>
            <a:r>
              <a:rPr lang="en-US" dirty="0"/>
              <a:t>Martin Van Buren</a:t>
            </a:r>
          </a:p>
          <a:p>
            <a:pPr lvl="1"/>
            <a:r>
              <a:rPr lang="en-US" dirty="0"/>
              <a:t>Jackson’s Vice President</a:t>
            </a:r>
          </a:p>
          <a:p>
            <a:pPr lvl="1"/>
            <a:r>
              <a:rPr lang="en-US" dirty="0"/>
              <a:t>Former banker and powerbroker in New York</a:t>
            </a:r>
          </a:p>
          <a:p>
            <a:pPr lvl="1"/>
            <a:r>
              <a:rPr lang="en-US" dirty="0"/>
              <a:t>Former Governor of New York</a:t>
            </a:r>
          </a:p>
          <a:p>
            <a:r>
              <a:rPr lang="en-US" dirty="0"/>
              <a:t>New York banking community biggest beneficiary</a:t>
            </a:r>
          </a:p>
          <a:p>
            <a:pPr lvl="1"/>
            <a:r>
              <a:rPr lang="en-US" dirty="0"/>
              <a:t>Wall Street (New York) rather than Chestnut Street (Philadelphia)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6597C-CD79-8AE9-D839-D328AF1B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168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75B95-7A06-EB81-4E39-2DD490ABC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Bank Ahead of Its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207CC-7EE6-F835-95DF-A3341F835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9423"/>
            <a:ext cx="10646664" cy="3927539"/>
          </a:xfrm>
        </p:spPr>
        <p:txBody>
          <a:bodyPr/>
          <a:lstStyle/>
          <a:p>
            <a:r>
              <a:rPr lang="en-US" dirty="0"/>
              <a:t>Second Bank acted aggressively to:</a:t>
            </a:r>
          </a:p>
          <a:p>
            <a:pPr lvl="1"/>
            <a:r>
              <a:rPr lang="en-US" dirty="0"/>
              <a:t>Prevent banking panic in 1825</a:t>
            </a:r>
          </a:p>
          <a:p>
            <a:pPr lvl="1"/>
            <a:r>
              <a:rPr lang="en-US" dirty="0"/>
              <a:t>Improve domestic and international payment system</a:t>
            </a:r>
          </a:p>
          <a:p>
            <a:r>
              <a:rPr lang="en-US" dirty="0"/>
              <a:t>On both accounts far ahead of Bank of England</a:t>
            </a:r>
          </a:p>
          <a:p>
            <a:r>
              <a:rPr lang="en-US" dirty="0"/>
              <a:t>Perhaps this is why it stoked more opposition than Bank of England </a:t>
            </a:r>
          </a:p>
          <a:p>
            <a:r>
              <a:rPr lang="en-US" dirty="0"/>
              <a:t>Nicolas Biddle was a good central banker, but bad politician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77A13-9E03-3552-BDA3-8CD332D03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853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A7861-2725-EB41-5F4C-816F6E9D5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Banks and Banking Panics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EEA4D-54F4-B554-C5EA-72D1BFFEB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5487"/>
          </a:xfrm>
        </p:spPr>
        <p:txBody>
          <a:bodyPr/>
          <a:lstStyle/>
          <a:p>
            <a:r>
              <a:rPr lang="en-US" dirty="0"/>
              <a:t>No interstate banking in U.S. prior to 1970s</a:t>
            </a:r>
            <a:br>
              <a:rPr lang="en-US" dirty="0"/>
            </a:br>
            <a:r>
              <a:rPr lang="en-US" sz="2400" dirty="0"/>
              <a:t>(except for First and Second Banks)</a:t>
            </a:r>
          </a:p>
          <a:p>
            <a:r>
              <a:rPr lang="en-US" dirty="0"/>
              <a:t>Banks in many states not allowed to open branches: “unit banks”</a:t>
            </a:r>
          </a:p>
          <a:p>
            <a:r>
              <a:rPr lang="en-US" dirty="0"/>
              <a:t>Unit banks poorly diversified</a:t>
            </a:r>
          </a:p>
          <a:p>
            <a:pPr lvl="1"/>
            <a:r>
              <a:rPr lang="en-US" dirty="0"/>
              <a:t>Exposed to booms and busts in land prices, crop failures, </a:t>
            </a:r>
            <a:br>
              <a:rPr lang="en-US" dirty="0"/>
            </a:br>
            <a:r>
              <a:rPr lang="en-US" dirty="0"/>
              <a:t>shocks to local crop prices, etc. </a:t>
            </a:r>
          </a:p>
          <a:p>
            <a:r>
              <a:rPr lang="en-US" dirty="0"/>
              <a:t>Highly fragile institutions and prone to fail</a:t>
            </a:r>
          </a:p>
          <a:p>
            <a:r>
              <a:rPr lang="en-US" dirty="0"/>
              <a:t>Canada had branch banking and never (since 1839) experienced </a:t>
            </a:r>
            <a:br>
              <a:rPr lang="en-US" dirty="0"/>
            </a:br>
            <a:r>
              <a:rPr lang="en-US" dirty="0"/>
              <a:t>a banking panic (Scotland, Australia, antebellum South other examples)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8D0ED-F83E-7952-DA10-7C578FF35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005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835C4-671D-C766-1562-53E7F44FD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Deposit Insurance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0E106-B5E8-97D5-697E-39E902D65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30725"/>
          </a:xfrm>
        </p:spPr>
        <p:txBody>
          <a:bodyPr/>
          <a:lstStyle/>
          <a:p>
            <a:r>
              <a:rPr lang="en-US" dirty="0"/>
              <a:t>U.S. had a lender of last resort after 1913, but experiences massive banking crisis during Great Depression</a:t>
            </a:r>
          </a:p>
          <a:p>
            <a:r>
              <a:rPr lang="en-US" dirty="0"/>
              <a:t>Fed failed to act</a:t>
            </a:r>
          </a:p>
          <a:p>
            <a:r>
              <a:rPr lang="en-US" dirty="0"/>
              <a:t>U.S. instituted federal deposit insurance in 1933</a:t>
            </a:r>
          </a:p>
          <a:p>
            <a:r>
              <a:rPr lang="en-US" dirty="0"/>
              <a:t>Deposit insurance eliminates the run equilibrium in </a:t>
            </a:r>
            <a:br>
              <a:rPr lang="en-US" dirty="0"/>
            </a:br>
            <a:r>
              <a:rPr lang="en-US" dirty="0"/>
              <a:t>Diamond-Dybvig model</a:t>
            </a:r>
          </a:p>
          <a:p>
            <a:pPr lvl="1"/>
            <a:r>
              <a:rPr lang="en-US" dirty="0"/>
              <a:t>Sylvia doesn’t want to run (even if others do) because her deposits </a:t>
            </a:r>
            <a:br>
              <a:rPr lang="en-US" dirty="0"/>
            </a:br>
            <a:r>
              <a:rPr lang="en-US" dirty="0"/>
              <a:t>are insured</a:t>
            </a:r>
          </a:p>
          <a:p>
            <a:r>
              <a:rPr lang="en-US" dirty="0"/>
              <a:t>Ushered in “quiet period” of financial stability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78233-4269-A15F-F679-EB0F0EB08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7554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9A2ED-0777-BA33-A59A-EBC23C37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Bank Regulation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A4166-3FA3-949F-174A-C14A99FE3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7439"/>
            <a:ext cx="10515600" cy="3799523"/>
          </a:xfrm>
        </p:spPr>
        <p:txBody>
          <a:bodyPr/>
          <a:lstStyle/>
          <a:p>
            <a:r>
              <a:rPr lang="is-IS" dirty="0"/>
              <a:t>Core problem: Bank runs</a:t>
            </a:r>
          </a:p>
          <a:p>
            <a:r>
              <a:rPr lang="is-IS" dirty="0"/>
              <a:t>Direct policy response: Last resort lending and despot insurance</a:t>
            </a:r>
          </a:p>
          <a:p>
            <a:r>
              <a:rPr lang="is-IS" dirty="0"/>
              <a:t>Knock on problem: Moral hazard</a:t>
            </a:r>
          </a:p>
          <a:p>
            <a:r>
              <a:rPr lang="is-IS" dirty="0"/>
              <a:t>Policy response to moral hazard: capital and liquidity regulation</a:t>
            </a:r>
          </a:p>
          <a:p>
            <a:endParaRPr lang="is-IS" dirty="0"/>
          </a:p>
          <a:p>
            <a:r>
              <a:rPr lang="is-IS" dirty="0"/>
              <a:t>Also: Deposit financing too cheap due to tax incentives </a:t>
            </a:r>
            <a:br>
              <a:rPr lang="is-IS" dirty="0"/>
            </a:br>
            <a:r>
              <a:rPr lang="is-IS" dirty="0"/>
              <a:t>(profits net of interest payment on debt are taxed).</a:t>
            </a:r>
          </a:p>
          <a:p>
            <a:endParaRPr lang="is-I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0DE6C-272A-6D5B-C722-5E014ECFA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2979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1515E-F06F-EC64-DA6C-B80F9066E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Bank 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6E1AD-9B02-FA50-D6C1-CB1738C93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4287"/>
            <a:ext cx="10515600" cy="3872675"/>
          </a:xfrm>
        </p:spPr>
        <p:txBody>
          <a:bodyPr/>
          <a:lstStyle/>
          <a:p>
            <a:r>
              <a:rPr lang="en-US" dirty="0"/>
              <a:t>Early bank regulation: reserve requirements</a:t>
            </a:r>
          </a:p>
          <a:p>
            <a:r>
              <a:rPr lang="en-US" dirty="0"/>
              <a:t>National banking Act of 1864:</a:t>
            </a:r>
          </a:p>
          <a:p>
            <a:pPr lvl="1"/>
            <a:r>
              <a:rPr lang="en-US" dirty="0"/>
              <a:t>Banks in reserve cities: 25% reserves</a:t>
            </a:r>
          </a:p>
          <a:p>
            <a:pPr lvl="1"/>
            <a:r>
              <a:rPr lang="en-US" dirty="0"/>
              <a:t>Country banks: 15% reserves</a:t>
            </a:r>
          </a:p>
          <a:p>
            <a:r>
              <a:rPr lang="en-US" dirty="0"/>
              <a:t>State banks had lower reserve requirements</a:t>
            </a:r>
          </a:p>
          <a:p>
            <a:r>
              <a:rPr lang="en-US" dirty="0"/>
              <a:t>Frequent crises. System did not work well.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87F48-EE7D-F476-1E1D-138E3425A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8079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FC79-1EC7-C337-6DE9-694E138D7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112"/>
            <a:ext cx="10515600" cy="1325563"/>
          </a:xfrm>
        </p:spPr>
        <p:txBody>
          <a:bodyPr/>
          <a:lstStyle/>
          <a:p>
            <a:r>
              <a:rPr lang="en-US" dirty="0"/>
              <a:t>Chicago Plan, 100% Money, Narrow Banking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8888F-905E-7105-EA08-F64DE6302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16" y="1600200"/>
            <a:ext cx="11521440" cy="5257800"/>
          </a:xfrm>
        </p:spPr>
        <p:txBody>
          <a:bodyPr>
            <a:normAutofit/>
          </a:bodyPr>
          <a:lstStyle/>
          <a:p>
            <a:r>
              <a:rPr lang="en-US" dirty="0"/>
              <a:t>After Great Depression: Movement to abolish fractional reserve banking</a:t>
            </a:r>
          </a:p>
          <a:p>
            <a:pPr lvl="1"/>
            <a:r>
              <a:rPr lang="en-US" dirty="0"/>
              <a:t>Banks vulnerable to runs because of fractional reserve</a:t>
            </a:r>
          </a:p>
          <a:p>
            <a:pPr lvl="1"/>
            <a:r>
              <a:rPr lang="en-US" dirty="0"/>
              <a:t>Only full proof solution: 100% reserves</a:t>
            </a:r>
          </a:p>
          <a:p>
            <a:r>
              <a:rPr lang="en-US" dirty="0"/>
              <a:t>Prominent proponents: “Chicago Plan” and Irving Fisher (“100% money”)</a:t>
            </a:r>
          </a:p>
          <a:p>
            <a:r>
              <a:rPr lang="en-US" dirty="0"/>
              <a:t>Debated but ultimately rejected</a:t>
            </a:r>
          </a:p>
          <a:p>
            <a:r>
              <a:rPr lang="en-US" dirty="0"/>
              <a:t>Side effect: Banks could not use deposits to finance lending</a:t>
            </a:r>
          </a:p>
          <a:p>
            <a:pPr lvl="1"/>
            <a:r>
              <a:rPr lang="en-US" dirty="0"/>
              <a:t>All lending financed by equity or long-term debt</a:t>
            </a:r>
          </a:p>
          <a:p>
            <a:pPr lvl="1"/>
            <a:r>
              <a:rPr lang="en-US" dirty="0"/>
              <a:t>Banks no longer an engine of liquidity</a:t>
            </a:r>
          </a:p>
          <a:p>
            <a:r>
              <a:rPr lang="en-US" dirty="0"/>
              <a:t>Two institutions:</a:t>
            </a:r>
          </a:p>
          <a:p>
            <a:pPr lvl="1"/>
            <a:r>
              <a:rPr lang="en-US" dirty="0"/>
              <a:t>Narrow bank: Takes deposits and holds reserves (no lending)</a:t>
            </a:r>
          </a:p>
          <a:p>
            <a:pPr lvl="1"/>
            <a:r>
              <a:rPr lang="en-US" dirty="0"/>
              <a:t>Lending bank: Makes loans financed by equity and long-term debt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2F95D-D5B9-7DDB-871A-A17DE29B8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102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CDC08-1307-E216-83D4-AECCD63C7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Narrow Banking vs. Capital 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95370-D91A-1F0A-308C-3DBC38834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Narrow Banking: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100% reserve requirement for run-prone liabilities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100% equity requirement for lending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Which of these is more important?</a:t>
            </a:r>
          </a:p>
          <a:p>
            <a:r>
              <a:rPr lang="en-US" dirty="0"/>
              <a:t>If banks are well capitalized, moral hazard limited</a:t>
            </a:r>
          </a:p>
          <a:p>
            <a:r>
              <a:rPr lang="en-US" dirty="0"/>
              <a:t>Perhaps regulation should focus on making banks well capitalized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A8757-053A-9FFF-7B07-099880379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839A-3765-4CED-B3A2-80F1CB79D7BF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4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6558</TotalTime>
  <Words>6997</Words>
  <Application>Microsoft Office PowerPoint</Application>
  <PresentationFormat>Widescreen</PresentationFormat>
  <Paragraphs>963</Paragraphs>
  <Slides>125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30" baseType="lpstr">
      <vt:lpstr>Aptos</vt:lpstr>
      <vt:lpstr>Aptos Display</vt:lpstr>
      <vt:lpstr>Arial</vt:lpstr>
      <vt:lpstr>Cambria Math</vt:lpstr>
      <vt:lpstr>Office Theme</vt:lpstr>
      <vt:lpstr>Money and Banking</vt:lpstr>
      <vt:lpstr>Credit as Money</vt:lpstr>
      <vt:lpstr>The Modern Payment System</vt:lpstr>
      <vt:lpstr>How Modern Payments Work </vt:lpstr>
      <vt:lpstr>International Payments</vt:lpstr>
      <vt:lpstr>Foreign Currency Transactions</vt:lpstr>
      <vt:lpstr>Evolution of Payments</vt:lpstr>
      <vt:lpstr>The Bill of Exchange</vt:lpstr>
      <vt:lpstr>PowerPoint Presentation</vt:lpstr>
      <vt:lpstr>PowerPoint Presentation</vt:lpstr>
      <vt:lpstr>Bill of Exchange</vt:lpstr>
      <vt:lpstr>What Does Bill of Exchange Accomplish?</vt:lpstr>
      <vt:lpstr>Hiding Interest Payments</vt:lpstr>
      <vt:lpstr>PowerPoint Presentation</vt:lpstr>
      <vt:lpstr>Bills of Exchange as a Credit Instruments </vt:lpstr>
      <vt:lpstr>Bills of Exchange as a Credit Instrument</vt:lpstr>
      <vt:lpstr>Discounting of Bills</vt:lpstr>
      <vt:lpstr>Local Transactions</vt:lpstr>
      <vt:lpstr>Myriad of Local Coins</vt:lpstr>
      <vt:lpstr>Public Deposit Banks</vt:lpstr>
      <vt:lpstr>Bank of Amsterdam</vt:lpstr>
      <vt:lpstr>Bank of Amsterdam</vt:lpstr>
      <vt:lpstr>Bank of Amsterdam</vt:lpstr>
      <vt:lpstr>Debasement </vt:lpstr>
      <vt:lpstr>Agio</vt:lpstr>
      <vt:lpstr>Bank’s Golden Age</vt:lpstr>
      <vt:lpstr>Eliminated Right to Withdraw</vt:lpstr>
      <vt:lpstr>Demise</vt:lpstr>
      <vt:lpstr>Sophisticated Barter and Local Credit</vt:lpstr>
      <vt:lpstr>Paper Money in China</vt:lpstr>
      <vt:lpstr>Paper Money in Europe</vt:lpstr>
      <vt:lpstr>Paper Money in Sweden</vt:lpstr>
      <vt:lpstr>Goldsmith Banking in England</vt:lpstr>
      <vt:lpstr>Stop of the Exchequer</vt:lpstr>
      <vt:lpstr>Bank of England</vt:lpstr>
      <vt:lpstr>Paper Money in 19th Century England</vt:lpstr>
      <vt:lpstr>Paper Money in America</vt:lpstr>
      <vt:lpstr>Bills of Credit</vt:lpstr>
      <vt:lpstr>PowerPoint Presentation</vt:lpstr>
      <vt:lpstr>Paper Money and Inflation in America</vt:lpstr>
      <vt:lpstr>Defining the Money Supply</vt:lpstr>
      <vt:lpstr>Defining the Money Supply</vt:lpstr>
      <vt:lpstr>Defining the Money Supply</vt:lpstr>
      <vt:lpstr>Monetary Base</vt:lpstr>
      <vt:lpstr>Banks and the Money Supply</vt:lpstr>
      <vt:lpstr>PowerPoint Presentation</vt:lpstr>
      <vt:lpstr>Banks Create Money with Loans</vt:lpstr>
      <vt:lpstr>PowerPoint Presentation</vt:lpstr>
      <vt:lpstr>Fractional Reserve Banking</vt:lpstr>
      <vt:lpstr>PowerPoint Presentation</vt:lpstr>
      <vt:lpstr>Fractional Reserves and Bank Leverage</vt:lpstr>
      <vt:lpstr>Bank Leverage and Risk</vt:lpstr>
      <vt:lpstr>Money Multiplier</vt:lpstr>
      <vt:lpstr>Money Multiplier</vt:lpstr>
      <vt:lpstr>PowerPoint Presentation</vt:lpstr>
      <vt:lpstr>Determinants of C/D and R/D</vt:lpstr>
      <vt:lpstr>Widow’s Cruse?</vt:lpstr>
      <vt:lpstr>Bank Maturity Mismatch</vt:lpstr>
      <vt:lpstr>Bank Fragility</vt:lpstr>
      <vt:lpstr>Prisoner’s Dilemma</vt:lpstr>
      <vt:lpstr>PowerPoint Presentation</vt:lpstr>
      <vt:lpstr>Prisoner’s Dilemma Game</vt:lpstr>
      <vt:lpstr>Diamond Dybvig Model of Bank Runs</vt:lpstr>
      <vt:lpstr>Diamond Dybvig Model of Bank Runs</vt:lpstr>
      <vt:lpstr>PowerPoint Presentation</vt:lpstr>
      <vt:lpstr>Diamond Dybvig Model of Bank Runs</vt:lpstr>
      <vt:lpstr>Banking Panics</vt:lpstr>
      <vt:lpstr>Tools to Arrest Bank Runs</vt:lpstr>
      <vt:lpstr>Suspension of Convertibility</vt:lpstr>
      <vt:lpstr>Lender of Last Resort</vt:lpstr>
      <vt:lpstr>Bagehot’s Principles</vt:lpstr>
      <vt:lpstr>Character of a Banking Crisis</vt:lpstr>
      <vt:lpstr>Character of a Banking Crisis</vt:lpstr>
      <vt:lpstr>Bank of England in a Crisis</vt:lpstr>
      <vt:lpstr>Bank of England in 1825</vt:lpstr>
      <vt:lpstr>Bagehot’s Argument</vt:lpstr>
      <vt:lpstr>Moral Hazard and Last Resort Lending</vt:lpstr>
      <vt:lpstr>Penalty Rate and Good Collateral</vt:lpstr>
      <vt:lpstr>Liquidity Crisis vs. Solvency Crisis</vt:lpstr>
      <vt:lpstr>Liquidity Crisis vs. Solvency Crisis</vt:lpstr>
      <vt:lpstr>Hankey vs. Bagehot</vt:lpstr>
      <vt:lpstr>Peel’s Act of 1844</vt:lpstr>
      <vt:lpstr>Persistence of Banking Panics in U.S.</vt:lpstr>
      <vt:lpstr>Persistence of Banking Panics in U.S.</vt:lpstr>
      <vt:lpstr>Early Central Banks in U.S</vt:lpstr>
      <vt:lpstr>Jackson’s Veto</vt:lpstr>
      <vt:lpstr>Second Bank</vt:lpstr>
      <vt:lpstr>Second Bank: Uniform currency</vt:lpstr>
      <vt:lpstr>Second Bank: Facilitating Exchanges</vt:lpstr>
      <vt:lpstr>PowerPoint Presentation</vt:lpstr>
      <vt:lpstr>Second Bank: Facilitating Exchanges</vt:lpstr>
      <vt:lpstr>Bank War</vt:lpstr>
      <vt:lpstr>Second Bank Ahead of Its Time</vt:lpstr>
      <vt:lpstr>Unit Banks and Banking Panics</vt:lpstr>
      <vt:lpstr>Deposit Insurance</vt:lpstr>
      <vt:lpstr>Bank Regulation</vt:lpstr>
      <vt:lpstr>Early Bank Regulation</vt:lpstr>
      <vt:lpstr>Chicago Plan, 100% Money, Narrow Banking</vt:lpstr>
      <vt:lpstr>Narrow Banking vs. Capital Regulation</vt:lpstr>
      <vt:lpstr>PowerPoint Presentation</vt:lpstr>
      <vt:lpstr>Early U.S. Capital Regulation</vt:lpstr>
      <vt:lpstr>Basel I</vt:lpstr>
      <vt:lpstr>PowerPoint Presentation</vt:lpstr>
      <vt:lpstr>Basel II</vt:lpstr>
      <vt:lpstr>Financial Crisis – Basel III</vt:lpstr>
      <vt:lpstr>PowerPoint Presentation</vt:lpstr>
      <vt:lpstr>Private Money and Free Banking</vt:lpstr>
      <vt:lpstr>Government Monetary Standard?</vt:lpstr>
      <vt:lpstr>Fiat Monetary Standard</vt:lpstr>
      <vt:lpstr>PowerPoint Presentation</vt:lpstr>
      <vt:lpstr>Private Fiat Monetary Standard</vt:lpstr>
      <vt:lpstr>Advantages of Government</vt:lpstr>
      <vt:lpstr>Free Banking</vt:lpstr>
      <vt:lpstr>Free Banking in America</vt:lpstr>
      <vt:lpstr>Free Banking in America</vt:lpstr>
      <vt:lpstr>No Questions Asked Money</vt:lpstr>
      <vt:lpstr>Free Banking Laws</vt:lpstr>
      <vt:lpstr>Wildcat Banks</vt:lpstr>
      <vt:lpstr>PowerPoint Presentation</vt:lpstr>
      <vt:lpstr>Uniform Currency</vt:lpstr>
      <vt:lpstr>National Banking Acts of 1863-64</vt:lpstr>
      <vt:lpstr>Are Central Banks Necessary?</vt:lpstr>
      <vt:lpstr>Are Central Banks Necessary?</vt:lpstr>
      <vt:lpstr>Are Central Banks Necessary?</vt:lpstr>
      <vt:lpstr>Are Central Banks Necessary?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 Steinsson</dc:creator>
  <cp:lastModifiedBy>Jon Steinsson</cp:lastModifiedBy>
  <cp:revision>62</cp:revision>
  <dcterms:created xsi:type="dcterms:W3CDTF">2025-03-24T00:52:32Z</dcterms:created>
  <dcterms:modified xsi:type="dcterms:W3CDTF">2025-03-31T18:38:01Z</dcterms:modified>
</cp:coreProperties>
</file>