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7"/>
  </p:notesMasterIdLst>
  <p:handoutMasterIdLst>
    <p:handoutMasterId r:id="rId68"/>
  </p:handoutMasterIdLst>
  <p:sldIdLst>
    <p:sldId id="257" r:id="rId2"/>
    <p:sldId id="368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409" r:id="rId12"/>
    <p:sldId id="410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66" r:id="rId22"/>
    <p:sldId id="411" r:id="rId23"/>
    <p:sldId id="412" r:id="rId24"/>
    <p:sldId id="367" r:id="rId25"/>
    <p:sldId id="407" r:id="rId26"/>
    <p:sldId id="370" r:id="rId27"/>
    <p:sldId id="371" r:id="rId28"/>
    <p:sldId id="419" r:id="rId29"/>
    <p:sldId id="420" r:id="rId30"/>
    <p:sldId id="421" r:id="rId31"/>
    <p:sldId id="422" r:id="rId32"/>
    <p:sldId id="408" r:id="rId33"/>
    <p:sldId id="415" r:id="rId34"/>
    <p:sldId id="416" r:id="rId35"/>
    <p:sldId id="417" r:id="rId36"/>
    <p:sldId id="418" r:id="rId37"/>
    <p:sldId id="413" r:id="rId38"/>
    <p:sldId id="379" r:id="rId39"/>
    <p:sldId id="414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94" r:id="rId54"/>
    <p:sldId id="395" r:id="rId55"/>
    <p:sldId id="396" r:id="rId56"/>
    <p:sldId id="397" r:id="rId57"/>
    <p:sldId id="398" r:id="rId58"/>
    <p:sldId id="399" r:id="rId59"/>
    <p:sldId id="400" r:id="rId60"/>
    <p:sldId id="401" r:id="rId61"/>
    <p:sldId id="402" r:id="rId62"/>
    <p:sldId id="403" r:id="rId63"/>
    <p:sldId id="404" r:id="rId64"/>
    <p:sldId id="405" r:id="rId65"/>
    <p:sldId id="406" r:id="rId6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3140" autoAdjust="0"/>
  </p:normalViewPr>
  <p:slideViewPr>
    <p:cSldViewPr>
      <p:cViewPr varScale="1">
        <p:scale>
          <a:sx n="62" d="100"/>
          <a:sy n="62" d="100"/>
        </p:scale>
        <p:origin x="13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1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JonPrivate\teaching\Undergraduate\Intermediate%20Macro%20Text\L10%20Malthus\FiguresTables\Malthus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JonPrivate\teaching\Undergraduate\Intermediate%20Macro%20Text\L10%20Malthus\FiguresTables\Malthus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JonPrivate\teaching\Undergraduate\Intermediate%20Macro%20Text\L10%20Malthus\FiguresTables\Malthus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JonPrivate\teaching\Undergraduate\Intermediate%20Macro%20Text\L10%20Malthus\FiguresTables\MalthusFigure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JonPrivate\teaching\Undergraduate\Intermediate%20Macro%20Text\L10%20Malthus\FiguresTables\MalthusFigure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ropbox\JonPrivate\teaching\Undergraduate\2015%20Intermediate%20Macro\Lectures\Lecture%2011%20Malthus\Real%20Wage%20vs.%20Population_SQ_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Real Wages of Laborers in England from 1250 to 2000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39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'Main Analysis'!$A$8:$A$83</c:f>
              <c:numCache>
                <c:formatCode>General</c:formatCode>
                <c:ptCount val="76"/>
                <c:pt idx="0">
                  <c:v>1250</c:v>
                </c:pt>
                <c:pt idx="1">
                  <c:v>1260</c:v>
                </c:pt>
                <c:pt idx="2">
                  <c:v>1270</c:v>
                </c:pt>
                <c:pt idx="3">
                  <c:v>1280</c:v>
                </c:pt>
                <c:pt idx="4">
                  <c:v>1290</c:v>
                </c:pt>
                <c:pt idx="5">
                  <c:v>1300</c:v>
                </c:pt>
                <c:pt idx="6">
                  <c:v>1310</c:v>
                </c:pt>
                <c:pt idx="7">
                  <c:v>1320</c:v>
                </c:pt>
                <c:pt idx="8">
                  <c:v>1330</c:v>
                </c:pt>
                <c:pt idx="9">
                  <c:v>1340</c:v>
                </c:pt>
                <c:pt idx="10">
                  <c:v>1350</c:v>
                </c:pt>
                <c:pt idx="11">
                  <c:v>1360</c:v>
                </c:pt>
                <c:pt idx="12">
                  <c:v>1370</c:v>
                </c:pt>
                <c:pt idx="13">
                  <c:v>1380</c:v>
                </c:pt>
                <c:pt idx="14">
                  <c:v>1390</c:v>
                </c:pt>
                <c:pt idx="15">
                  <c:v>1400</c:v>
                </c:pt>
                <c:pt idx="16">
                  <c:v>1410</c:v>
                </c:pt>
                <c:pt idx="17">
                  <c:v>1420</c:v>
                </c:pt>
                <c:pt idx="18">
                  <c:v>1430</c:v>
                </c:pt>
                <c:pt idx="19">
                  <c:v>1440</c:v>
                </c:pt>
                <c:pt idx="20">
                  <c:v>1450</c:v>
                </c:pt>
                <c:pt idx="21">
                  <c:v>1460</c:v>
                </c:pt>
                <c:pt idx="22">
                  <c:v>1470</c:v>
                </c:pt>
                <c:pt idx="23">
                  <c:v>1480</c:v>
                </c:pt>
                <c:pt idx="24">
                  <c:v>1490</c:v>
                </c:pt>
                <c:pt idx="25">
                  <c:v>1500</c:v>
                </c:pt>
                <c:pt idx="26">
                  <c:v>1510</c:v>
                </c:pt>
                <c:pt idx="27">
                  <c:v>1520</c:v>
                </c:pt>
                <c:pt idx="28">
                  <c:v>1530</c:v>
                </c:pt>
                <c:pt idx="29">
                  <c:v>1540</c:v>
                </c:pt>
                <c:pt idx="30">
                  <c:v>1550</c:v>
                </c:pt>
                <c:pt idx="31">
                  <c:v>1560</c:v>
                </c:pt>
                <c:pt idx="32">
                  <c:v>1570</c:v>
                </c:pt>
                <c:pt idx="33">
                  <c:v>1580</c:v>
                </c:pt>
                <c:pt idx="34">
                  <c:v>1590</c:v>
                </c:pt>
                <c:pt idx="35">
                  <c:v>1600</c:v>
                </c:pt>
                <c:pt idx="36">
                  <c:v>1610</c:v>
                </c:pt>
                <c:pt idx="37">
                  <c:v>1620</c:v>
                </c:pt>
                <c:pt idx="38">
                  <c:v>1630</c:v>
                </c:pt>
                <c:pt idx="39">
                  <c:v>1640</c:v>
                </c:pt>
                <c:pt idx="40">
                  <c:v>1650</c:v>
                </c:pt>
                <c:pt idx="41">
                  <c:v>1660</c:v>
                </c:pt>
                <c:pt idx="42">
                  <c:v>1670</c:v>
                </c:pt>
                <c:pt idx="43">
                  <c:v>1680</c:v>
                </c:pt>
                <c:pt idx="44">
                  <c:v>1690</c:v>
                </c:pt>
                <c:pt idx="45">
                  <c:v>1700</c:v>
                </c:pt>
                <c:pt idx="46">
                  <c:v>1710</c:v>
                </c:pt>
                <c:pt idx="47">
                  <c:v>1720</c:v>
                </c:pt>
                <c:pt idx="48">
                  <c:v>1730</c:v>
                </c:pt>
                <c:pt idx="49">
                  <c:v>1740</c:v>
                </c:pt>
                <c:pt idx="50">
                  <c:v>1750</c:v>
                </c:pt>
                <c:pt idx="51">
                  <c:v>1760</c:v>
                </c:pt>
                <c:pt idx="52">
                  <c:v>1770</c:v>
                </c:pt>
                <c:pt idx="53">
                  <c:v>1780</c:v>
                </c:pt>
                <c:pt idx="54">
                  <c:v>1790</c:v>
                </c:pt>
                <c:pt idx="55">
                  <c:v>1800</c:v>
                </c:pt>
                <c:pt idx="56">
                  <c:v>1810</c:v>
                </c:pt>
                <c:pt idx="57">
                  <c:v>1820</c:v>
                </c:pt>
                <c:pt idx="58">
                  <c:v>1830</c:v>
                </c:pt>
                <c:pt idx="59">
                  <c:v>1840</c:v>
                </c:pt>
                <c:pt idx="60">
                  <c:v>1850</c:v>
                </c:pt>
                <c:pt idx="61">
                  <c:v>1860</c:v>
                </c:pt>
                <c:pt idx="62">
                  <c:v>1870</c:v>
                </c:pt>
                <c:pt idx="63">
                  <c:v>1880</c:v>
                </c:pt>
                <c:pt idx="64">
                  <c:v>1890</c:v>
                </c:pt>
                <c:pt idx="65">
                  <c:v>1900</c:v>
                </c:pt>
                <c:pt idx="66">
                  <c:v>1910</c:v>
                </c:pt>
                <c:pt idx="67">
                  <c:v>1920</c:v>
                </c:pt>
                <c:pt idx="68">
                  <c:v>1930</c:v>
                </c:pt>
                <c:pt idx="69">
                  <c:v>1940</c:v>
                </c:pt>
                <c:pt idx="70">
                  <c:v>1950</c:v>
                </c:pt>
                <c:pt idx="71">
                  <c:v>1960</c:v>
                </c:pt>
                <c:pt idx="72">
                  <c:v>1970</c:v>
                </c:pt>
                <c:pt idx="73">
                  <c:v>1980</c:v>
                </c:pt>
                <c:pt idx="74">
                  <c:v>1990</c:v>
                </c:pt>
                <c:pt idx="75">
                  <c:v>2000</c:v>
                </c:pt>
              </c:numCache>
            </c:numRef>
          </c:cat>
          <c:val>
            <c:numRef>
              <c:f>'Main Analysis'!$E$8:$E$83</c:f>
              <c:numCache>
                <c:formatCode>0.00</c:formatCode>
                <c:ptCount val="76"/>
                <c:pt idx="0">
                  <c:v>53.550344520161602</c:v>
                </c:pt>
                <c:pt idx="1">
                  <c:v>56.06034718155238</c:v>
                </c:pt>
                <c:pt idx="2">
                  <c:v>35.603867205527806</c:v>
                </c:pt>
                <c:pt idx="3">
                  <c:v>40.539947400864222</c:v>
                </c:pt>
                <c:pt idx="4">
                  <c:v>35.742749404648514</c:v>
                </c:pt>
                <c:pt idx="5">
                  <c:v>40.953149461270634</c:v>
                </c:pt>
                <c:pt idx="6">
                  <c:v>36.510092522057938</c:v>
                </c:pt>
                <c:pt idx="7">
                  <c:v>37.9953806137597</c:v>
                </c:pt>
                <c:pt idx="8">
                  <c:v>45.308226349031159</c:v>
                </c:pt>
                <c:pt idx="9">
                  <c:v>45.032205946017839</c:v>
                </c:pt>
                <c:pt idx="10">
                  <c:v>50.837869940962477</c:v>
                </c:pt>
                <c:pt idx="11">
                  <c:v>59.19915893186942</c:v>
                </c:pt>
                <c:pt idx="12">
                  <c:v>63.787220248527355</c:v>
                </c:pt>
                <c:pt idx="13">
                  <c:v>75.592657790807451</c:v>
                </c:pt>
                <c:pt idx="14">
                  <c:v>72.212467825038644</c:v>
                </c:pt>
                <c:pt idx="15">
                  <c:v>75.412970534049961</c:v>
                </c:pt>
                <c:pt idx="16">
                  <c:v>74.629625124478807</c:v>
                </c:pt>
                <c:pt idx="17">
                  <c:v>84.170989057163496</c:v>
                </c:pt>
                <c:pt idx="18">
                  <c:v>79.212452315230223</c:v>
                </c:pt>
                <c:pt idx="19">
                  <c:v>92.983841793122821</c:v>
                </c:pt>
                <c:pt idx="20">
                  <c:v>92.596549374176234</c:v>
                </c:pt>
                <c:pt idx="21">
                  <c:v>91.105603508890781</c:v>
                </c:pt>
                <c:pt idx="22">
                  <c:v>86.537701132717046</c:v>
                </c:pt>
                <c:pt idx="23">
                  <c:v>81.671524419228518</c:v>
                </c:pt>
                <c:pt idx="24">
                  <c:v>86.471107982607379</c:v>
                </c:pt>
                <c:pt idx="25">
                  <c:v>82.256899937786983</c:v>
                </c:pt>
                <c:pt idx="26">
                  <c:v>82.748051145992733</c:v>
                </c:pt>
                <c:pt idx="27">
                  <c:v>71.503201254520874</c:v>
                </c:pt>
                <c:pt idx="28">
                  <c:v>69.677869331209848</c:v>
                </c:pt>
                <c:pt idx="29">
                  <c:v>69.055552061417387</c:v>
                </c:pt>
                <c:pt idx="30">
                  <c:v>59.152245067938495</c:v>
                </c:pt>
                <c:pt idx="31">
                  <c:v>64.653657258006959</c:v>
                </c:pt>
                <c:pt idx="32">
                  <c:v>61.798915604349908</c:v>
                </c:pt>
                <c:pt idx="33">
                  <c:v>57.035019497661096</c:v>
                </c:pt>
                <c:pt idx="34">
                  <c:v>45.69499816823263</c:v>
                </c:pt>
                <c:pt idx="35">
                  <c:v>49.28679297220615</c:v>
                </c:pt>
                <c:pt idx="36">
                  <c:v>45.408570488985632</c:v>
                </c:pt>
                <c:pt idx="37">
                  <c:v>46.387491658078531</c:v>
                </c:pt>
                <c:pt idx="38">
                  <c:v>43.388984822338799</c:v>
                </c:pt>
                <c:pt idx="39">
                  <c:v>46.670277004363044</c:v>
                </c:pt>
                <c:pt idx="40">
                  <c:v>52.435085329159065</c:v>
                </c:pt>
                <c:pt idx="41">
                  <c:v>53.5191892708173</c:v>
                </c:pt>
                <c:pt idx="42">
                  <c:v>56.16941619757398</c:v>
                </c:pt>
                <c:pt idx="43">
                  <c:v>60.466826212352281</c:v>
                </c:pt>
                <c:pt idx="44">
                  <c:v>54.487841348597591</c:v>
                </c:pt>
                <c:pt idx="45">
                  <c:v>58.172513518391767</c:v>
                </c:pt>
                <c:pt idx="46">
                  <c:v>53.893000494396269</c:v>
                </c:pt>
                <c:pt idx="47">
                  <c:v>55.474829684366583</c:v>
                </c:pt>
                <c:pt idx="48">
                  <c:v>62.07292009155875</c:v>
                </c:pt>
                <c:pt idx="49">
                  <c:v>60.802821671931191</c:v>
                </c:pt>
                <c:pt idx="50">
                  <c:v>58.532769703358596</c:v>
                </c:pt>
                <c:pt idx="51">
                  <c:v>58.697279472400439</c:v>
                </c:pt>
                <c:pt idx="52">
                  <c:v>57.403963953720883</c:v>
                </c:pt>
                <c:pt idx="53">
                  <c:v>56.882768623173625</c:v>
                </c:pt>
                <c:pt idx="54">
                  <c:v>58.00967901521129</c:v>
                </c:pt>
                <c:pt idx="55">
                  <c:v>56.873554006236169</c:v>
                </c:pt>
                <c:pt idx="56">
                  <c:v>63.254903101303967</c:v>
                </c:pt>
                <c:pt idx="57">
                  <c:v>71.212912026293793</c:v>
                </c:pt>
                <c:pt idx="58">
                  <c:v>80.390114158526885</c:v>
                </c:pt>
                <c:pt idx="59">
                  <c:v>85.635492989557761</c:v>
                </c:pt>
                <c:pt idx="60">
                  <c:v>92.231870878526294</c:v>
                </c:pt>
                <c:pt idx="61">
                  <c:v>100.11036056049969</c:v>
                </c:pt>
                <c:pt idx="62">
                  <c:v>131</c:v>
                </c:pt>
                <c:pt idx="63">
                  <c:v>152</c:v>
                </c:pt>
                <c:pt idx="64">
                  <c:v>180</c:v>
                </c:pt>
                <c:pt idx="65">
                  <c:v>190</c:v>
                </c:pt>
                <c:pt idx="66">
                  <c:v>178</c:v>
                </c:pt>
                <c:pt idx="67">
                  <c:v>238</c:v>
                </c:pt>
                <c:pt idx="68">
                  <c:v>265</c:v>
                </c:pt>
                <c:pt idx="69">
                  <c:v>265</c:v>
                </c:pt>
                <c:pt idx="70">
                  <c:v>308</c:v>
                </c:pt>
                <c:pt idx="71">
                  <c:v>365</c:v>
                </c:pt>
                <c:pt idx="72">
                  <c:v>592</c:v>
                </c:pt>
                <c:pt idx="73">
                  <c:v>642</c:v>
                </c:pt>
                <c:pt idx="74">
                  <c:v>727</c:v>
                </c:pt>
                <c:pt idx="75">
                  <c:v>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E9-4A9E-8AC3-FFDF7B600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7976616"/>
        <c:axId val="607973872"/>
      </c:lineChart>
      <c:catAx>
        <c:axId val="60797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973872"/>
        <c:crosses val="autoZero"/>
        <c:auto val="1"/>
        <c:lblAlgn val="ctr"/>
        <c:lblOffset val="100"/>
        <c:tickLblSkip val="10"/>
        <c:noMultiLvlLbl val="0"/>
      </c:catAx>
      <c:valAx>
        <c:axId val="607973872"/>
        <c:scaling>
          <c:logBase val="2"/>
          <c:orientation val="minMax"/>
          <c:max val="96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976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Real Wages of Laborers in England from 1250 to 2000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39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'Main Analysis'!$A$8:$A$83</c:f>
              <c:numCache>
                <c:formatCode>General</c:formatCode>
                <c:ptCount val="76"/>
                <c:pt idx="0">
                  <c:v>1250</c:v>
                </c:pt>
                <c:pt idx="1">
                  <c:v>1260</c:v>
                </c:pt>
                <c:pt idx="2">
                  <c:v>1270</c:v>
                </c:pt>
                <c:pt idx="3">
                  <c:v>1280</c:v>
                </c:pt>
                <c:pt idx="4">
                  <c:v>1290</c:v>
                </c:pt>
                <c:pt idx="5">
                  <c:v>1300</c:v>
                </c:pt>
                <c:pt idx="6">
                  <c:v>1310</c:v>
                </c:pt>
                <c:pt idx="7">
                  <c:v>1320</c:v>
                </c:pt>
                <c:pt idx="8">
                  <c:v>1330</c:v>
                </c:pt>
                <c:pt idx="9">
                  <c:v>1340</c:v>
                </c:pt>
                <c:pt idx="10">
                  <c:v>1350</c:v>
                </c:pt>
                <c:pt idx="11">
                  <c:v>1360</c:v>
                </c:pt>
                <c:pt idx="12">
                  <c:v>1370</c:v>
                </c:pt>
                <c:pt idx="13">
                  <c:v>1380</c:v>
                </c:pt>
                <c:pt idx="14">
                  <c:v>1390</c:v>
                </c:pt>
                <c:pt idx="15">
                  <c:v>1400</c:v>
                </c:pt>
                <c:pt idx="16">
                  <c:v>1410</c:v>
                </c:pt>
                <c:pt idx="17">
                  <c:v>1420</c:v>
                </c:pt>
                <c:pt idx="18">
                  <c:v>1430</c:v>
                </c:pt>
                <c:pt idx="19">
                  <c:v>1440</c:v>
                </c:pt>
                <c:pt idx="20">
                  <c:v>1450</c:v>
                </c:pt>
                <c:pt idx="21">
                  <c:v>1460</c:v>
                </c:pt>
                <c:pt idx="22">
                  <c:v>1470</c:v>
                </c:pt>
                <c:pt idx="23">
                  <c:v>1480</c:v>
                </c:pt>
                <c:pt idx="24">
                  <c:v>1490</c:v>
                </c:pt>
                <c:pt idx="25">
                  <c:v>1500</c:v>
                </c:pt>
                <c:pt idx="26">
                  <c:v>1510</c:v>
                </c:pt>
                <c:pt idx="27">
                  <c:v>1520</c:v>
                </c:pt>
                <c:pt idx="28">
                  <c:v>1530</c:v>
                </c:pt>
                <c:pt idx="29">
                  <c:v>1540</c:v>
                </c:pt>
                <c:pt idx="30">
                  <c:v>1550</c:v>
                </c:pt>
                <c:pt idx="31">
                  <c:v>1560</c:v>
                </c:pt>
                <c:pt idx="32">
                  <c:v>1570</c:v>
                </c:pt>
                <c:pt idx="33">
                  <c:v>1580</c:v>
                </c:pt>
                <c:pt idx="34">
                  <c:v>1590</c:v>
                </c:pt>
                <c:pt idx="35">
                  <c:v>1600</c:v>
                </c:pt>
                <c:pt idx="36">
                  <c:v>1610</c:v>
                </c:pt>
                <c:pt idx="37">
                  <c:v>1620</c:v>
                </c:pt>
                <c:pt idx="38">
                  <c:v>1630</c:v>
                </c:pt>
                <c:pt idx="39">
                  <c:v>1640</c:v>
                </c:pt>
                <c:pt idx="40">
                  <c:v>1650</c:v>
                </c:pt>
                <c:pt idx="41">
                  <c:v>1660</c:v>
                </c:pt>
                <c:pt idx="42">
                  <c:v>1670</c:v>
                </c:pt>
                <c:pt idx="43">
                  <c:v>1680</c:v>
                </c:pt>
                <c:pt idx="44">
                  <c:v>1690</c:v>
                </c:pt>
                <c:pt idx="45">
                  <c:v>1700</c:v>
                </c:pt>
                <c:pt idx="46">
                  <c:v>1710</c:v>
                </c:pt>
                <c:pt idx="47">
                  <c:v>1720</c:v>
                </c:pt>
                <c:pt idx="48">
                  <c:v>1730</c:v>
                </c:pt>
                <c:pt idx="49">
                  <c:v>1740</c:v>
                </c:pt>
                <c:pt idx="50">
                  <c:v>1750</c:v>
                </c:pt>
                <c:pt idx="51">
                  <c:v>1760</c:v>
                </c:pt>
                <c:pt idx="52">
                  <c:v>1770</c:v>
                </c:pt>
                <c:pt idx="53">
                  <c:v>1780</c:v>
                </c:pt>
                <c:pt idx="54">
                  <c:v>1790</c:v>
                </c:pt>
                <c:pt idx="55">
                  <c:v>1800</c:v>
                </c:pt>
                <c:pt idx="56">
                  <c:v>1810</c:v>
                </c:pt>
                <c:pt idx="57">
                  <c:v>1820</c:v>
                </c:pt>
                <c:pt idx="58">
                  <c:v>1830</c:v>
                </c:pt>
                <c:pt idx="59">
                  <c:v>1840</c:v>
                </c:pt>
                <c:pt idx="60">
                  <c:v>1850</c:v>
                </c:pt>
                <c:pt idx="61">
                  <c:v>1860</c:v>
                </c:pt>
                <c:pt idx="62">
                  <c:v>1870</c:v>
                </c:pt>
                <c:pt idx="63">
                  <c:v>1880</c:v>
                </c:pt>
                <c:pt idx="64">
                  <c:v>1890</c:v>
                </c:pt>
                <c:pt idx="65">
                  <c:v>1900</c:v>
                </c:pt>
                <c:pt idx="66">
                  <c:v>1910</c:v>
                </c:pt>
                <c:pt idx="67">
                  <c:v>1920</c:v>
                </c:pt>
                <c:pt idx="68">
                  <c:v>1930</c:v>
                </c:pt>
                <c:pt idx="69">
                  <c:v>1940</c:v>
                </c:pt>
                <c:pt idx="70">
                  <c:v>1950</c:v>
                </c:pt>
                <c:pt idx="71">
                  <c:v>1960</c:v>
                </c:pt>
                <c:pt idx="72">
                  <c:v>1970</c:v>
                </c:pt>
                <c:pt idx="73">
                  <c:v>1980</c:v>
                </c:pt>
                <c:pt idx="74">
                  <c:v>1990</c:v>
                </c:pt>
                <c:pt idx="75">
                  <c:v>2000</c:v>
                </c:pt>
              </c:numCache>
            </c:numRef>
          </c:cat>
          <c:val>
            <c:numRef>
              <c:f>'Main Analysis'!$E$8:$E$83</c:f>
              <c:numCache>
                <c:formatCode>0.00</c:formatCode>
                <c:ptCount val="76"/>
                <c:pt idx="0">
                  <c:v>53.550344520161602</c:v>
                </c:pt>
                <c:pt idx="1">
                  <c:v>56.06034718155238</c:v>
                </c:pt>
                <c:pt idx="2">
                  <c:v>35.603867205527806</c:v>
                </c:pt>
                <c:pt idx="3">
                  <c:v>40.539947400864222</c:v>
                </c:pt>
                <c:pt idx="4">
                  <c:v>35.742749404648514</c:v>
                </c:pt>
                <c:pt idx="5">
                  <c:v>40.953149461270634</c:v>
                </c:pt>
                <c:pt idx="6">
                  <c:v>36.510092522057938</c:v>
                </c:pt>
                <c:pt idx="7">
                  <c:v>37.9953806137597</c:v>
                </c:pt>
                <c:pt idx="8">
                  <c:v>45.308226349031159</c:v>
                </c:pt>
                <c:pt idx="9">
                  <c:v>45.032205946017839</c:v>
                </c:pt>
                <c:pt idx="10">
                  <c:v>50.837869940962477</c:v>
                </c:pt>
                <c:pt idx="11">
                  <c:v>59.19915893186942</c:v>
                </c:pt>
                <c:pt idx="12">
                  <c:v>63.787220248527355</c:v>
                </c:pt>
                <c:pt idx="13">
                  <c:v>75.592657790807451</c:v>
                </c:pt>
                <c:pt idx="14">
                  <c:v>72.212467825038644</c:v>
                </c:pt>
                <c:pt idx="15">
                  <c:v>75.412970534049961</c:v>
                </c:pt>
                <c:pt idx="16">
                  <c:v>74.629625124478807</c:v>
                </c:pt>
                <c:pt idx="17">
                  <c:v>84.170989057163496</c:v>
                </c:pt>
                <c:pt idx="18">
                  <c:v>79.212452315230223</c:v>
                </c:pt>
                <c:pt idx="19">
                  <c:v>92.983841793122821</c:v>
                </c:pt>
                <c:pt idx="20">
                  <c:v>92.596549374176234</c:v>
                </c:pt>
                <c:pt idx="21">
                  <c:v>91.105603508890781</c:v>
                </c:pt>
                <c:pt idx="22">
                  <c:v>86.537701132717046</c:v>
                </c:pt>
                <c:pt idx="23">
                  <c:v>81.671524419228518</c:v>
                </c:pt>
                <c:pt idx="24">
                  <c:v>86.471107982607379</c:v>
                </c:pt>
                <c:pt idx="25">
                  <c:v>82.256899937786983</c:v>
                </c:pt>
                <c:pt idx="26">
                  <c:v>82.748051145992733</c:v>
                </c:pt>
                <c:pt idx="27">
                  <c:v>71.503201254520874</c:v>
                </c:pt>
                <c:pt idx="28">
                  <c:v>69.677869331209848</c:v>
                </c:pt>
                <c:pt idx="29">
                  <c:v>69.055552061417387</c:v>
                </c:pt>
                <c:pt idx="30">
                  <c:v>59.152245067938495</c:v>
                </c:pt>
                <c:pt idx="31">
                  <c:v>64.653657258006959</c:v>
                </c:pt>
                <c:pt idx="32">
                  <c:v>61.798915604349908</c:v>
                </c:pt>
                <c:pt idx="33">
                  <c:v>57.035019497661096</c:v>
                </c:pt>
                <c:pt idx="34">
                  <c:v>45.69499816823263</c:v>
                </c:pt>
                <c:pt idx="35">
                  <c:v>49.28679297220615</c:v>
                </c:pt>
                <c:pt idx="36">
                  <c:v>45.408570488985632</c:v>
                </c:pt>
                <c:pt idx="37">
                  <c:v>46.387491658078531</c:v>
                </c:pt>
                <c:pt idx="38">
                  <c:v>43.388984822338799</c:v>
                </c:pt>
                <c:pt idx="39">
                  <c:v>46.670277004363044</c:v>
                </c:pt>
                <c:pt idx="40">
                  <c:v>52.435085329159065</c:v>
                </c:pt>
                <c:pt idx="41">
                  <c:v>53.5191892708173</c:v>
                </c:pt>
                <c:pt idx="42">
                  <c:v>56.16941619757398</c:v>
                </c:pt>
                <c:pt idx="43">
                  <c:v>60.466826212352281</c:v>
                </c:pt>
                <c:pt idx="44">
                  <c:v>54.487841348597591</c:v>
                </c:pt>
                <c:pt idx="45">
                  <c:v>58.172513518391767</c:v>
                </c:pt>
                <c:pt idx="46">
                  <c:v>53.893000494396269</c:v>
                </c:pt>
                <c:pt idx="47">
                  <c:v>55.474829684366583</c:v>
                </c:pt>
                <c:pt idx="48">
                  <c:v>62.07292009155875</c:v>
                </c:pt>
                <c:pt idx="49">
                  <c:v>60.802821671931191</c:v>
                </c:pt>
                <c:pt idx="50">
                  <c:v>58.532769703358596</c:v>
                </c:pt>
                <c:pt idx="51">
                  <c:v>58.697279472400439</c:v>
                </c:pt>
                <c:pt idx="52">
                  <c:v>57.403963953720883</c:v>
                </c:pt>
                <c:pt idx="53">
                  <c:v>56.882768623173625</c:v>
                </c:pt>
                <c:pt idx="54">
                  <c:v>58.00967901521129</c:v>
                </c:pt>
                <c:pt idx="55">
                  <c:v>56.873554006236169</c:v>
                </c:pt>
                <c:pt idx="56">
                  <c:v>63.254903101303967</c:v>
                </c:pt>
                <c:pt idx="57">
                  <c:v>71.212912026293793</c:v>
                </c:pt>
                <c:pt idx="58">
                  <c:v>80.390114158526885</c:v>
                </c:pt>
                <c:pt idx="59">
                  <c:v>85.635492989557761</c:v>
                </c:pt>
                <c:pt idx="60">
                  <c:v>92.231870878526294</c:v>
                </c:pt>
                <c:pt idx="61">
                  <c:v>100.11036056049969</c:v>
                </c:pt>
                <c:pt idx="62">
                  <c:v>131</c:v>
                </c:pt>
                <c:pt idx="63">
                  <c:v>152</c:v>
                </c:pt>
                <c:pt idx="64">
                  <c:v>180</c:v>
                </c:pt>
                <c:pt idx="65">
                  <c:v>190</c:v>
                </c:pt>
                <c:pt idx="66">
                  <c:v>178</c:v>
                </c:pt>
                <c:pt idx="67">
                  <c:v>238</c:v>
                </c:pt>
                <c:pt idx="68">
                  <c:v>265</c:v>
                </c:pt>
                <c:pt idx="69">
                  <c:v>265</c:v>
                </c:pt>
                <c:pt idx="70">
                  <c:v>308</c:v>
                </c:pt>
                <c:pt idx="71">
                  <c:v>365</c:v>
                </c:pt>
                <c:pt idx="72">
                  <c:v>592</c:v>
                </c:pt>
                <c:pt idx="73">
                  <c:v>642</c:v>
                </c:pt>
                <c:pt idx="74">
                  <c:v>727</c:v>
                </c:pt>
                <c:pt idx="75">
                  <c:v>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63-4200-8A89-5D39A6C80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045728"/>
        <c:axId val="189047296"/>
      </c:lineChart>
      <c:catAx>
        <c:axId val="18904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47296"/>
        <c:crosses val="autoZero"/>
        <c:auto val="1"/>
        <c:lblAlgn val="ctr"/>
        <c:lblOffset val="100"/>
        <c:tickLblSkip val="10"/>
        <c:noMultiLvlLbl val="0"/>
      </c:catAx>
      <c:valAx>
        <c:axId val="189047296"/>
        <c:scaling>
          <c:logBase val="2"/>
          <c:orientation val="minMax"/>
          <c:max val="96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4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52350274397539E-2"/>
          <c:y val="7.9385637542970677E-2"/>
          <c:w val="0.87389306450330073"/>
          <c:h val="0.80645204505686807"/>
        </c:manualLayout>
      </c:layout>
      <c:scatterChart>
        <c:scatterStyle val="lineMarker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'Main Analysis'!$B$8:$B$28</c:f>
              <c:numCache>
                <c:formatCode>0.00</c:formatCode>
                <c:ptCount val="21"/>
                <c:pt idx="0">
                  <c:v>3.8377570105708187</c:v>
                </c:pt>
                <c:pt idx="1">
                  <c:v>4.3093968998499443</c:v>
                </c:pt>
                <c:pt idx="2">
                  <c:v>4.8722660279631489</c:v>
                </c:pt>
                <c:pt idx="3">
                  <c:v>4.8775143072549403</c:v>
                </c:pt>
                <c:pt idx="4">
                  <c:v>5.3186918686036302</c:v>
                </c:pt>
                <c:pt idx="5">
                  <c:v>5.3151731566081315</c:v>
                </c:pt>
                <c:pt idx="6">
                  <c:v>5.6102000893981998</c:v>
                </c:pt>
                <c:pt idx="7">
                  <c:v>4.971000446990999</c:v>
                </c:pt>
                <c:pt idx="8">
                  <c:v>4.6797928816260921</c:v>
                </c:pt>
                <c:pt idx="9">
                  <c:v>4.4840493992126094</c:v>
                </c:pt>
                <c:pt idx="10">
                  <c:v>3.5447326354953086</c:v>
                </c:pt>
                <c:pt idx="11">
                  <c:v>3.1692289993702834</c:v>
                </c:pt>
                <c:pt idx="12">
                  <c:v>3.162291555896076</c:v>
                </c:pt>
                <c:pt idx="13">
                  <c:v>2.8111664195898327</c:v>
                </c:pt>
                <c:pt idx="14">
                  <c:v>2.8185829141460959</c:v>
                </c:pt>
                <c:pt idx="15">
                  <c:v>2.6401394276898666</c:v>
                </c:pt>
                <c:pt idx="16">
                  <c:v>2.5379802607161683</c:v>
                </c:pt>
                <c:pt idx="17">
                  <c:v>2.4694993101865914</c:v>
                </c:pt>
                <c:pt idx="18">
                  <c:v>2.5098881714489525</c:v>
                </c:pt>
                <c:pt idx="19">
                  <c:v>2.2731018272834511</c:v>
                </c:pt>
                <c:pt idx="20">
                  <c:v>2.2798843808798059</c:v>
                </c:pt>
              </c:numCache>
            </c:numRef>
          </c:xVal>
          <c:yVal>
            <c:numRef>
              <c:f>'Main Analysis'!$E$8:$E$28</c:f>
              <c:numCache>
                <c:formatCode>0.00</c:formatCode>
                <c:ptCount val="21"/>
                <c:pt idx="0">
                  <c:v>53.550344520161602</c:v>
                </c:pt>
                <c:pt idx="1">
                  <c:v>56.06034718155238</c:v>
                </c:pt>
                <c:pt idx="2">
                  <c:v>35.603867205527806</c:v>
                </c:pt>
                <c:pt idx="3">
                  <c:v>40.539947400864222</c:v>
                </c:pt>
                <c:pt idx="4">
                  <c:v>35.742749404648514</c:v>
                </c:pt>
                <c:pt idx="5">
                  <c:v>40.953149461270634</c:v>
                </c:pt>
                <c:pt idx="6">
                  <c:v>36.510092522057938</c:v>
                </c:pt>
                <c:pt idx="7">
                  <c:v>37.9953806137597</c:v>
                </c:pt>
                <c:pt idx="8">
                  <c:v>45.308226349031159</c:v>
                </c:pt>
                <c:pt idx="9">
                  <c:v>45.032205946017839</c:v>
                </c:pt>
                <c:pt idx="10">
                  <c:v>50.837869940962477</c:v>
                </c:pt>
                <c:pt idx="11">
                  <c:v>59.19915893186942</c:v>
                </c:pt>
                <c:pt idx="12">
                  <c:v>63.787220248527355</c:v>
                </c:pt>
                <c:pt idx="13">
                  <c:v>75.592657790807451</c:v>
                </c:pt>
                <c:pt idx="14">
                  <c:v>72.212467825038644</c:v>
                </c:pt>
                <c:pt idx="15">
                  <c:v>75.412970534049961</c:v>
                </c:pt>
                <c:pt idx="16">
                  <c:v>74.629625124478807</c:v>
                </c:pt>
                <c:pt idx="17">
                  <c:v>84.170989057163496</c:v>
                </c:pt>
                <c:pt idx="18">
                  <c:v>79.212452315230223</c:v>
                </c:pt>
                <c:pt idx="19">
                  <c:v>92.983841793122821</c:v>
                </c:pt>
                <c:pt idx="20">
                  <c:v>92.596549374176234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CB-45A7-A032-5D4137BD0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042592"/>
        <c:axId val="607975440"/>
      </c:scatterChart>
      <c:valAx>
        <c:axId val="189042592"/>
        <c:scaling>
          <c:orientation val="minMax"/>
          <c:max val="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Population (millions)</a:t>
                </a:r>
              </a:p>
            </c:rich>
          </c:tx>
          <c:layout>
            <c:manualLayout>
              <c:xMode val="edge"/>
              <c:yMode val="edge"/>
              <c:x val="0.39548397359420984"/>
              <c:y val="0.93871527777777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975440"/>
        <c:crosses val="autoZero"/>
        <c:crossBetween val="midCat"/>
      </c:valAx>
      <c:valAx>
        <c:axId val="607975440"/>
        <c:scaling>
          <c:orientation val="minMax"/>
          <c:min val="2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Real Wage</a:t>
                </a:r>
              </a:p>
            </c:rich>
          </c:tx>
          <c:layout>
            <c:manualLayout>
              <c:xMode val="edge"/>
              <c:yMode val="edge"/>
              <c:x val="2.5252525252525252E-2"/>
              <c:y val="4.4838145231846125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42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52390042153849E-2"/>
          <c:y val="7.4045275590551185E-2"/>
          <c:w val="0.87389306450330073"/>
          <c:h val="0.80645204505686807"/>
        </c:manualLayout>
      </c:layout>
      <c:scatterChart>
        <c:scatterStyle val="lineMarker"/>
        <c:varyColors val="0"/>
        <c:ser>
          <c:idx val="1"/>
          <c:order val="0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'Main Analysis'!$B$13:$B$47</c:f>
              <c:numCache>
                <c:formatCode>0.00</c:formatCode>
                <c:ptCount val="35"/>
                <c:pt idx="0">
                  <c:v>5.3151731566081315</c:v>
                </c:pt>
                <c:pt idx="1">
                  <c:v>5.6102000893981998</c:v>
                </c:pt>
                <c:pt idx="2">
                  <c:v>4.971000446990999</c:v>
                </c:pt>
                <c:pt idx="3">
                  <c:v>4.6797928816260921</c:v>
                </c:pt>
                <c:pt idx="4">
                  <c:v>4.4840493992126094</c:v>
                </c:pt>
                <c:pt idx="5">
                  <c:v>3.5447326354953086</c:v>
                </c:pt>
                <c:pt idx="6">
                  <c:v>3.1692289993702834</c:v>
                </c:pt>
                <c:pt idx="7">
                  <c:v>3.162291555896076</c:v>
                </c:pt>
                <c:pt idx="8">
                  <c:v>2.8111664195898327</c:v>
                </c:pt>
                <c:pt idx="9">
                  <c:v>2.8185829141460959</c:v>
                </c:pt>
                <c:pt idx="10">
                  <c:v>2.6401394276898666</c:v>
                </c:pt>
                <c:pt idx="11">
                  <c:v>2.5379802607161683</c:v>
                </c:pt>
                <c:pt idx="12">
                  <c:v>2.4694993101865914</c:v>
                </c:pt>
                <c:pt idx="13">
                  <c:v>2.5098881714489525</c:v>
                </c:pt>
                <c:pt idx="14">
                  <c:v>2.2731018272834511</c:v>
                </c:pt>
                <c:pt idx="15">
                  <c:v>2.2798843808798059</c:v>
                </c:pt>
                <c:pt idx="16">
                  <c:v>2.3208735788177854</c:v>
                </c:pt>
                <c:pt idx="17">
                  <c:v>2.3801287315101023</c:v>
                </c:pt>
                <c:pt idx="18">
                  <c:v>2.4028031694611953</c:v>
                </c:pt>
                <c:pt idx="19">
                  <c:v>2.3147044331602231</c:v>
                </c:pt>
                <c:pt idx="20">
                  <c:v>2.5598722622691734</c:v>
                </c:pt>
                <c:pt idx="21">
                  <c:v>2.807542939969669</c:v>
                </c:pt>
                <c:pt idx="22">
                  <c:v>2.9411092603249571</c:v>
                </c:pt>
                <c:pt idx="23">
                  <c:v>3.0197030216516434</c:v>
                </c:pt>
                <c:pt idx="24">
                  <c:v>2.9925579679595278</c:v>
                </c:pt>
                <c:pt idx="25">
                  <c:v>3.2410565978077566</c:v>
                </c:pt>
                <c:pt idx="26">
                  <c:v>3.2103908094435072</c:v>
                </c:pt>
                <c:pt idx="27">
                  <c:v>3.5001296374367632</c:v>
                </c:pt>
                <c:pt idx="28">
                  <c:v>3.5540591273187188</c:v>
                </c:pt>
                <c:pt idx="29">
                  <c:v>4.1639999999999997</c:v>
                </c:pt>
                <c:pt idx="30">
                  <c:v>4.4010693507588527</c:v>
                </c:pt>
                <c:pt idx="31">
                  <c:v>4.7331058178752112</c:v>
                </c:pt>
                <c:pt idx="32">
                  <c:v>5.017557440978079</c:v>
                </c:pt>
                <c:pt idx="33">
                  <c:v>5.2089542580101176</c:v>
                </c:pt>
                <c:pt idx="34">
                  <c:v>5.4246722175379434</c:v>
                </c:pt>
              </c:numCache>
            </c:numRef>
          </c:xVal>
          <c:yVal>
            <c:numRef>
              <c:f>'Main Analysis'!$E$13:$E$47</c:f>
              <c:numCache>
                <c:formatCode>0.00</c:formatCode>
                <c:ptCount val="35"/>
                <c:pt idx="0">
                  <c:v>40.953149461270634</c:v>
                </c:pt>
                <c:pt idx="1">
                  <c:v>36.510092522057938</c:v>
                </c:pt>
                <c:pt idx="2">
                  <c:v>37.9953806137597</c:v>
                </c:pt>
                <c:pt idx="3">
                  <c:v>45.308226349031159</c:v>
                </c:pt>
                <c:pt idx="4">
                  <c:v>45.032205946017839</c:v>
                </c:pt>
                <c:pt idx="5">
                  <c:v>50.837869940962477</c:v>
                </c:pt>
                <c:pt idx="6">
                  <c:v>59.19915893186942</c:v>
                </c:pt>
                <c:pt idx="7">
                  <c:v>63.787220248527355</c:v>
                </c:pt>
                <c:pt idx="8">
                  <c:v>75.592657790807451</c:v>
                </c:pt>
                <c:pt idx="9">
                  <c:v>72.212467825038644</c:v>
                </c:pt>
                <c:pt idx="10">
                  <c:v>75.412970534049961</c:v>
                </c:pt>
                <c:pt idx="11">
                  <c:v>74.629625124478807</c:v>
                </c:pt>
                <c:pt idx="12">
                  <c:v>84.170989057163496</c:v>
                </c:pt>
                <c:pt idx="13">
                  <c:v>79.212452315230223</c:v>
                </c:pt>
                <c:pt idx="14">
                  <c:v>92.983841793122821</c:v>
                </c:pt>
                <c:pt idx="15">
                  <c:v>92.596549374176234</c:v>
                </c:pt>
                <c:pt idx="16">
                  <c:v>91.105603508890781</c:v>
                </c:pt>
                <c:pt idx="17">
                  <c:v>86.537701132717046</c:v>
                </c:pt>
                <c:pt idx="18">
                  <c:v>81.671524419228518</c:v>
                </c:pt>
                <c:pt idx="19">
                  <c:v>86.471107982607379</c:v>
                </c:pt>
                <c:pt idx="20">
                  <c:v>82.256899937786983</c:v>
                </c:pt>
                <c:pt idx="21">
                  <c:v>82.748051145992733</c:v>
                </c:pt>
                <c:pt idx="22">
                  <c:v>71.503201254520874</c:v>
                </c:pt>
                <c:pt idx="23">
                  <c:v>69.677869331209848</c:v>
                </c:pt>
                <c:pt idx="24">
                  <c:v>69.055552061417387</c:v>
                </c:pt>
                <c:pt idx="25">
                  <c:v>59.152245067938495</c:v>
                </c:pt>
                <c:pt idx="26">
                  <c:v>64.653657258006959</c:v>
                </c:pt>
                <c:pt idx="27">
                  <c:v>61.798915604349908</c:v>
                </c:pt>
                <c:pt idx="28">
                  <c:v>57.035019497661096</c:v>
                </c:pt>
                <c:pt idx="29">
                  <c:v>45.69499816823263</c:v>
                </c:pt>
                <c:pt idx="30">
                  <c:v>49.28679297220615</c:v>
                </c:pt>
                <c:pt idx="31">
                  <c:v>45.408570488985632</c:v>
                </c:pt>
                <c:pt idx="32">
                  <c:v>46.387491658078531</c:v>
                </c:pt>
                <c:pt idx="33">
                  <c:v>43.388984822338799</c:v>
                </c:pt>
                <c:pt idx="34">
                  <c:v>46.670277004363044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41-443A-A88C-AA223D90C5B6}"/>
            </c:ext>
          </c:extLst>
        </c:ser>
        <c:ser>
          <c:idx val="0"/>
          <c:order val="1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  <a:effectLst/>
            </c:spPr>
          </c:marker>
          <c:xVal>
            <c:numRef>
              <c:f>'Main Analysis'!$B$13:$B$47</c:f>
              <c:numCache>
                <c:formatCode>0.00</c:formatCode>
                <c:ptCount val="35"/>
                <c:pt idx="0">
                  <c:v>5.3151731566081315</c:v>
                </c:pt>
                <c:pt idx="1">
                  <c:v>5.6102000893981998</c:v>
                </c:pt>
                <c:pt idx="2">
                  <c:v>4.971000446990999</c:v>
                </c:pt>
                <c:pt idx="3">
                  <c:v>4.6797928816260921</c:v>
                </c:pt>
                <c:pt idx="4">
                  <c:v>4.4840493992126094</c:v>
                </c:pt>
                <c:pt idx="5">
                  <c:v>3.5447326354953086</c:v>
                </c:pt>
                <c:pt idx="6">
                  <c:v>3.1692289993702834</c:v>
                </c:pt>
                <c:pt idx="7">
                  <c:v>3.162291555896076</c:v>
                </c:pt>
                <c:pt idx="8">
                  <c:v>2.8111664195898327</c:v>
                </c:pt>
                <c:pt idx="9">
                  <c:v>2.8185829141460959</c:v>
                </c:pt>
                <c:pt idx="10">
                  <c:v>2.6401394276898666</c:v>
                </c:pt>
                <c:pt idx="11">
                  <c:v>2.5379802607161683</c:v>
                </c:pt>
                <c:pt idx="12">
                  <c:v>2.4694993101865914</c:v>
                </c:pt>
                <c:pt idx="13">
                  <c:v>2.5098881714489525</c:v>
                </c:pt>
                <c:pt idx="14">
                  <c:v>2.2731018272834511</c:v>
                </c:pt>
                <c:pt idx="15">
                  <c:v>2.2798843808798059</c:v>
                </c:pt>
                <c:pt idx="16">
                  <c:v>2.3208735788177854</c:v>
                </c:pt>
                <c:pt idx="17">
                  <c:v>2.3801287315101023</c:v>
                </c:pt>
                <c:pt idx="18">
                  <c:v>2.4028031694611953</c:v>
                </c:pt>
                <c:pt idx="19">
                  <c:v>2.3147044331602231</c:v>
                </c:pt>
                <c:pt idx="20">
                  <c:v>2.5598722622691734</c:v>
                </c:pt>
                <c:pt idx="21">
                  <c:v>2.807542939969669</c:v>
                </c:pt>
                <c:pt idx="22">
                  <c:v>2.9411092603249571</c:v>
                </c:pt>
                <c:pt idx="23">
                  <c:v>3.0197030216516434</c:v>
                </c:pt>
                <c:pt idx="24">
                  <c:v>2.9925579679595278</c:v>
                </c:pt>
                <c:pt idx="25">
                  <c:v>3.2410565978077566</c:v>
                </c:pt>
                <c:pt idx="26">
                  <c:v>3.2103908094435072</c:v>
                </c:pt>
                <c:pt idx="27">
                  <c:v>3.5001296374367632</c:v>
                </c:pt>
                <c:pt idx="28">
                  <c:v>3.5540591273187188</c:v>
                </c:pt>
                <c:pt idx="29">
                  <c:v>4.1639999999999997</c:v>
                </c:pt>
                <c:pt idx="30">
                  <c:v>4.4010693507588527</c:v>
                </c:pt>
                <c:pt idx="31">
                  <c:v>4.7331058178752112</c:v>
                </c:pt>
                <c:pt idx="32">
                  <c:v>5.017557440978079</c:v>
                </c:pt>
                <c:pt idx="33">
                  <c:v>5.2089542580101176</c:v>
                </c:pt>
                <c:pt idx="34">
                  <c:v>5.4246722175379434</c:v>
                </c:pt>
              </c:numCache>
            </c:numRef>
          </c:xVal>
          <c:yVal>
            <c:numRef>
              <c:f>'Main Analysis'!$E$13:$E$47</c:f>
              <c:numCache>
                <c:formatCode>0.00</c:formatCode>
                <c:ptCount val="35"/>
                <c:pt idx="0">
                  <c:v>40.953149461270634</c:v>
                </c:pt>
                <c:pt idx="1">
                  <c:v>36.510092522057938</c:v>
                </c:pt>
                <c:pt idx="2">
                  <c:v>37.9953806137597</c:v>
                </c:pt>
                <c:pt idx="3">
                  <c:v>45.308226349031159</c:v>
                </c:pt>
                <c:pt idx="4">
                  <c:v>45.032205946017839</c:v>
                </c:pt>
                <c:pt idx="5">
                  <c:v>50.837869940962477</c:v>
                </c:pt>
                <c:pt idx="6">
                  <c:v>59.19915893186942</c:v>
                </c:pt>
                <c:pt idx="7">
                  <c:v>63.787220248527355</c:v>
                </c:pt>
                <c:pt idx="8">
                  <c:v>75.592657790807451</c:v>
                </c:pt>
                <c:pt idx="9">
                  <c:v>72.212467825038644</c:v>
                </c:pt>
                <c:pt idx="10">
                  <c:v>75.412970534049961</c:v>
                </c:pt>
                <c:pt idx="11">
                  <c:v>74.629625124478807</c:v>
                </c:pt>
                <c:pt idx="12">
                  <c:v>84.170989057163496</c:v>
                </c:pt>
                <c:pt idx="13">
                  <c:v>79.212452315230223</c:v>
                </c:pt>
                <c:pt idx="14">
                  <c:v>92.983841793122821</c:v>
                </c:pt>
                <c:pt idx="15">
                  <c:v>92.596549374176234</c:v>
                </c:pt>
                <c:pt idx="16">
                  <c:v>91.105603508890781</c:v>
                </c:pt>
                <c:pt idx="17">
                  <c:v>86.537701132717046</c:v>
                </c:pt>
                <c:pt idx="18">
                  <c:v>81.671524419228518</c:v>
                </c:pt>
                <c:pt idx="19">
                  <c:v>86.471107982607379</c:v>
                </c:pt>
                <c:pt idx="20">
                  <c:v>82.256899937786983</c:v>
                </c:pt>
                <c:pt idx="21">
                  <c:v>82.748051145992733</c:v>
                </c:pt>
                <c:pt idx="22">
                  <c:v>71.503201254520874</c:v>
                </c:pt>
                <c:pt idx="23">
                  <c:v>69.677869331209848</c:v>
                </c:pt>
                <c:pt idx="24">
                  <c:v>69.055552061417387</c:v>
                </c:pt>
                <c:pt idx="25">
                  <c:v>59.152245067938495</c:v>
                </c:pt>
                <c:pt idx="26">
                  <c:v>64.653657258006959</c:v>
                </c:pt>
                <c:pt idx="27">
                  <c:v>61.798915604349908</c:v>
                </c:pt>
                <c:pt idx="28">
                  <c:v>57.035019497661096</c:v>
                </c:pt>
                <c:pt idx="29">
                  <c:v>45.69499816823263</c:v>
                </c:pt>
                <c:pt idx="30">
                  <c:v>49.28679297220615</c:v>
                </c:pt>
                <c:pt idx="31">
                  <c:v>45.408570488985632</c:v>
                </c:pt>
                <c:pt idx="32">
                  <c:v>46.387491658078531</c:v>
                </c:pt>
                <c:pt idx="33">
                  <c:v>43.388984822338799</c:v>
                </c:pt>
                <c:pt idx="34">
                  <c:v>46.670277004363044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C41-443A-A88C-AA223D90C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7978968"/>
        <c:axId val="602744656"/>
      </c:scatterChart>
      <c:valAx>
        <c:axId val="607978968"/>
        <c:scaling>
          <c:orientation val="minMax"/>
          <c:max val="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Population (millions)</a:t>
                </a:r>
              </a:p>
            </c:rich>
          </c:tx>
          <c:layout>
            <c:manualLayout>
              <c:xMode val="edge"/>
              <c:yMode val="edge"/>
              <c:x val="0.39548397359420984"/>
              <c:y val="0.93871527777777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744656"/>
        <c:crosses val="autoZero"/>
        <c:crossBetween val="midCat"/>
      </c:valAx>
      <c:valAx>
        <c:axId val="602744656"/>
        <c:scaling>
          <c:orientation val="minMax"/>
          <c:min val="2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Real Wage</a:t>
                </a:r>
              </a:p>
            </c:rich>
          </c:tx>
          <c:layout>
            <c:manualLayout>
              <c:xMode val="edge"/>
              <c:yMode val="edge"/>
              <c:x val="2.5252525252525252E-2"/>
              <c:y val="4.4838145231846125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978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95610965296007E-2"/>
          <c:y val="6.6532045757962385E-2"/>
          <c:w val="0.87389306450330073"/>
          <c:h val="0.80645204505686807"/>
        </c:manualLayout>
      </c:layout>
      <c:scatterChart>
        <c:scatterStyle val="lineMarker"/>
        <c:varyColors val="0"/>
        <c:ser>
          <c:idx val="1"/>
          <c:order val="0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'Main Analysis'!$B$13:$B$61</c:f>
              <c:numCache>
                <c:formatCode>0.00</c:formatCode>
                <c:ptCount val="49"/>
                <c:pt idx="0">
                  <c:v>5.3151731566081315</c:v>
                </c:pt>
                <c:pt idx="1">
                  <c:v>5.6102000893981998</c:v>
                </c:pt>
                <c:pt idx="2">
                  <c:v>4.971000446990999</c:v>
                </c:pt>
                <c:pt idx="3">
                  <c:v>4.6797928816260921</c:v>
                </c:pt>
                <c:pt idx="4">
                  <c:v>4.4840493992126094</c:v>
                </c:pt>
                <c:pt idx="5">
                  <c:v>3.5447326354953086</c:v>
                </c:pt>
                <c:pt idx="6">
                  <c:v>3.1692289993702834</c:v>
                </c:pt>
                <c:pt idx="7">
                  <c:v>3.162291555896076</c:v>
                </c:pt>
                <c:pt idx="8">
                  <c:v>2.8111664195898327</c:v>
                </c:pt>
                <c:pt idx="9">
                  <c:v>2.8185829141460959</c:v>
                </c:pt>
                <c:pt idx="10">
                  <c:v>2.6401394276898666</c:v>
                </c:pt>
                <c:pt idx="11">
                  <c:v>2.5379802607161683</c:v>
                </c:pt>
                <c:pt idx="12">
                  <c:v>2.4694993101865914</c:v>
                </c:pt>
                <c:pt idx="13">
                  <c:v>2.5098881714489525</c:v>
                </c:pt>
                <c:pt idx="14">
                  <c:v>2.2731018272834511</c:v>
                </c:pt>
                <c:pt idx="15">
                  <c:v>2.2798843808798059</c:v>
                </c:pt>
                <c:pt idx="16">
                  <c:v>2.3208735788177854</c:v>
                </c:pt>
                <c:pt idx="17">
                  <c:v>2.3801287315101023</c:v>
                </c:pt>
                <c:pt idx="18">
                  <c:v>2.4028031694611953</c:v>
                </c:pt>
                <c:pt idx="19">
                  <c:v>2.3147044331602231</c:v>
                </c:pt>
                <c:pt idx="20">
                  <c:v>2.5598722622691734</c:v>
                </c:pt>
                <c:pt idx="21">
                  <c:v>2.807542939969669</c:v>
                </c:pt>
                <c:pt idx="22">
                  <c:v>2.9411092603249571</c:v>
                </c:pt>
                <c:pt idx="23">
                  <c:v>3.0197030216516434</c:v>
                </c:pt>
                <c:pt idx="24">
                  <c:v>2.9925579679595278</c:v>
                </c:pt>
                <c:pt idx="25">
                  <c:v>3.2410565978077566</c:v>
                </c:pt>
                <c:pt idx="26">
                  <c:v>3.2103908094435072</c:v>
                </c:pt>
                <c:pt idx="27">
                  <c:v>3.5001296374367632</c:v>
                </c:pt>
                <c:pt idx="28">
                  <c:v>3.5540591273187188</c:v>
                </c:pt>
                <c:pt idx="29">
                  <c:v>4.1639999999999997</c:v>
                </c:pt>
                <c:pt idx="30">
                  <c:v>4.4010693507588527</c:v>
                </c:pt>
                <c:pt idx="31">
                  <c:v>4.7331058178752112</c:v>
                </c:pt>
                <c:pt idx="32">
                  <c:v>5.017557440978079</c:v>
                </c:pt>
                <c:pt idx="33">
                  <c:v>5.2089542580101176</c:v>
                </c:pt>
                <c:pt idx="34">
                  <c:v>5.4246722175379434</c:v>
                </c:pt>
                <c:pt idx="35">
                  <c:v>5.6128967116357495</c:v>
                </c:pt>
                <c:pt idx="36">
                  <c:v>5.5832883642495776</c:v>
                </c:pt>
                <c:pt idx="37">
                  <c:v>5.4553380059021919</c:v>
                </c:pt>
                <c:pt idx="38">
                  <c:v>5.4024659569983138</c:v>
                </c:pt>
                <c:pt idx="39">
                  <c:v>5.3866043423271517</c:v>
                </c:pt>
                <c:pt idx="40">
                  <c:v>5.509557839262186</c:v>
                </c:pt>
                <c:pt idx="41">
                  <c:v>5.6914472727272729</c:v>
                </c:pt>
                <c:pt idx="42">
                  <c:v>5.819404374176548</c:v>
                </c:pt>
                <c:pt idx="43">
                  <c:v>5.7252871673254271</c:v>
                </c:pt>
                <c:pt idx="44">
                  <c:v>6.0520536495388653</c:v>
                </c:pt>
                <c:pt idx="45">
                  <c:v>6.2625000000000011</c:v>
                </c:pt>
                <c:pt idx="46">
                  <c:v>6.6573149013273794</c:v>
                </c:pt>
                <c:pt idx="47">
                  <c:v>7.0132341013276802</c:v>
                </c:pt>
                <c:pt idx="48">
                  <c:v>7.5910502327677536</c:v>
                </c:pt>
              </c:numCache>
            </c:numRef>
          </c:xVal>
          <c:yVal>
            <c:numRef>
              <c:f>'Main Analysis'!$E$13:$E$61</c:f>
              <c:numCache>
                <c:formatCode>0.00</c:formatCode>
                <c:ptCount val="49"/>
                <c:pt idx="0">
                  <c:v>40.953149461270634</c:v>
                </c:pt>
                <c:pt idx="1">
                  <c:v>36.510092522057938</c:v>
                </c:pt>
                <c:pt idx="2">
                  <c:v>37.9953806137597</c:v>
                </c:pt>
                <c:pt idx="3">
                  <c:v>45.308226349031159</c:v>
                </c:pt>
                <c:pt idx="4">
                  <c:v>45.032205946017839</c:v>
                </c:pt>
                <c:pt idx="5">
                  <c:v>50.837869940962477</c:v>
                </c:pt>
                <c:pt idx="6">
                  <c:v>59.19915893186942</c:v>
                </c:pt>
                <c:pt idx="7">
                  <c:v>63.787220248527355</c:v>
                </c:pt>
                <c:pt idx="8">
                  <c:v>75.592657790807451</c:v>
                </c:pt>
                <c:pt idx="9">
                  <c:v>72.212467825038644</c:v>
                </c:pt>
                <c:pt idx="10">
                  <c:v>75.412970534049961</c:v>
                </c:pt>
                <c:pt idx="11">
                  <c:v>74.629625124478807</c:v>
                </c:pt>
                <c:pt idx="12">
                  <c:v>84.170989057163496</c:v>
                </c:pt>
                <c:pt idx="13">
                  <c:v>79.212452315230223</c:v>
                </c:pt>
                <c:pt idx="14">
                  <c:v>92.983841793122821</c:v>
                </c:pt>
                <c:pt idx="15">
                  <c:v>92.596549374176234</c:v>
                </c:pt>
                <c:pt idx="16">
                  <c:v>91.105603508890781</c:v>
                </c:pt>
                <c:pt idx="17">
                  <c:v>86.537701132717046</c:v>
                </c:pt>
                <c:pt idx="18">
                  <c:v>81.671524419228518</c:v>
                </c:pt>
                <c:pt idx="19">
                  <c:v>86.471107982607379</c:v>
                </c:pt>
                <c:pt idx="20">
                  <c:v>82.256899937786983</c:v>
                </c:pt>
                <c:pt idx="21">
                  <c:v>82.748051145992733</c:v>
                </c:pt>
                <c:pt idx="22">
                  <c:v>71.503201254520874</c:v>
                </c:pt>
                <c:pt idx="23">
                  <c:v>69.677869331209848</c:v>
                </c:pt>
                <c:pt idx="24">
                  <c:v>69.055552061417387</c:v>
                </c:pt>
                <c:pt idx="25">
                  <c:v>59.152245067938495</c:v>
                </c:pt>
                <c:pt idx="26">
                  <c:v>64.653657258006959</c:v>
                </c:pt>
                <c:pt idx="27">
                  <c:v>61.798915604349908</c:v>
                </c:pt>
                <c:pt idx="28">
                  <c:v>57.035019497661096</c:v>
                </c:pt>
                <c:pt idx="29">
                  <c:v>45.69499816823263</c:v>
                </c:pt>
                <c:pt idx="30">
                  <c:v>49.28679297220615</c:v>
                </c:pt>
                <c:pt idx="31">
                  <c:v>45.408570488985632</c:v>
                </c:pt>
                <c:pt idx="32">
                  <c:v>46.387491658078531</c:v>
                </c:pt>
                <c:pt idx="33">
                  <c:v>43.388984822338799</c:v>
                </c:pt>
                <c:pt idx="34">
                  <c:v>46.670277004363044</c:v>
                </c:pt>
                <c:pt idx="35">
                  <c:v>52.435085329159065</c:v>
                </c:pt>
                <c:pt idx="36">
                  <c:v>53.5191892708173</c:v>
                </c:pt>
                <c:pt idx="37">
                  <c:v>56.16941619757398</c:v>
                </c:pt>
                <c:pt idx="38">
                  <c:v>60.466826212352281</c:v>
                </c:pt>
                <c:pt idx="39">
                  <c:v>54.487841348597591</c:v>
                </c:pt>
                <c:pt idx="40">
                  <c:v>58.172513518391767</c:v>
                </c:pt>
                <c:pt idx="41">
                  <c:v>53.893000494396269</c:v>
                </c:pt>
                <c:pt idx="42">
                  <c:v>55.474829684366583</c:v>
                </c:pt>
                <c:pt idx="43">
                  <c:v>62.07292009155875</c:v>
                </c:pt>
                <c:pt idx="44">
                  <c:v>60.802821671931191</c:v>
                </c:pt>
                <c:pt idx="45">
                  <c:v>58.532769703358596</c:v>
                </c:pt>
                <c:pt idx="46">
                  <c:v>58.697279472400439</c:v>
                </c:pt>
                <c:pt idx="47">
                  <c:v>57.403963953720883</c:v>
                </c:pt>
                <c:pt idx="48">
                  <c:v>56.882768623173625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0B-4937-AB65-3BE42DBC8AC0}"/>
            </c:ext>
          </c:extLst>
        </c:ser>
        <c:ser>
          <c:idx val="0"/>
          <c:order val="1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  <a:effectLst/>
            </c:spPr>
          </c:marker>
          <c:xVal>
            <c:numRef>
              <c:f>'Main Analysis'!$B$13:$B$61</c:f>
              <c:numCache>
                <c:formatCode>0.00</c:formatCode>
                <c:ptCount val="49"/>
                <c:pt idx="0">
                  <c:v>5.3151731566081315</c:v>
                </c:pt>
                <c:pt idx="1">
                  <c:v>5.6102000893981998</c:v>
                </c:pt>
                <c:pt idx="2">
                  <c:v>4.971000446990999</c:v>
                </c:pt>
                <c:pt idx="3">
                  <c:v>4.6797928816260921</c:v>
                </c:pt>
                <c:pt idx="4">
                  <c:v>4.4840493992126094</c:v>
                </c:pt>
                <c:pt idx="5">
                  <c:v>3.5447326354953086</c:v>
                </c:pt>
                <c:pt idx="6">
                  <c:v>3.1692289993702834</c:v>
                </c:pt>
                <c:pt idx="7">
                  <c:v>3.162291555896076</c:v>
                </c:pt>
                <c:pt idx="8">
                  <c:v>2.8111664195898327</c:v>
                </c:pt>
                <c:pt idx="9">
                  <c:v>2.8185829141460959</c:v>
                </c:pt>
                <c:pt idx="10">
                  <c:v>2.6401394276898666</c:v>
                </c:pt>
                <c:pt idx="11">
                  <c:v>2.5379802607161683</c:v>
                </c:pt>
                <c:pt idx="12">
                  <c:v>2.4694993101865914</c:v>
                </c:pt>
                <c:pt idx="13">
                  <c:v>2.5098881714489525</c:v>
                </c:pt>
                <c:pt idx="14">
                  <c:v>2.2731018272834511</c:v>
                </c:pt>
                <c:pt idx="15">
                  <c:v>2.2798843808798059</c:v>
                </c:pt>
                <c:pt idx="16">
                  <c:v>2.3208735788177854</c:v>
                </c:pt>
                <c:pt idx="17">
                  <c:v>2.3801287315101023</c:v>
                </c:pt>
                <c:pt idx="18">
                  <c:v>2.4028031694611953</c:v>
                </c:pt>
                <c:pt idx="19">
                  <c:v>2.3147044331602231</c:v>
                </c:pt>
                <c:pt idx="20">
                  <c:v>2.5598722622691734</c:v>
                </c:pt>
                <c:pt idx="21">
                  <c:v>2.807542939969669</c:v>
                </c:pt>
                <c:pt idx="22">
                  <c:v>2.9411092603249571</c:v>
                </c:pt>
                <c:pt idx="23">
                  <c:v>3.0197030216516434</c:v>
                </c:pt>
                <c:pt idx="24">
                  <c:v>2.9925579679595278</c:v>
                </c:pt>
                <c:pt idx="25">
                  <c:v>3.2410565978077566</c:v>
                </c:pt>
                <c:pt idx="26">
                  <c:v>3.2103908094435072</c:v>
                </c:pt>
                <c:pt idx="27">
                  <c:v>3.5001296374367632</c:v>
                </c:pt>
                <c:pt idx="28">
                  <c:v>3.5540591273187188</c:v>
                </c:pt>
                <c:pt idx="29">
                  <c:v>4.1639999999999997</c:v>
                </c:pt>
                <c:pt idx="30">
                  <c:v>4.4010693507588527</c:v>
                </c:pt>
                <c:pt idx="31">
                  <c:v>4.7331058178752112</c:v>
                </c:pt>
                <c:pt idx="32">
                  <c:v>5.017557440978079</c:v>
                </c:pt>
                <c:pt idx="33">
                  <c:v>5.2089542580101176</c:v>
                </c:pt>
                <c:pt idx="34">
                  <c:v>5.4246722175379434</c:v>
                </c:pt>
                <c:pt idx="35">
                  <c:v>5.6128967116357495</c:v>
                </c:pt>
                <c:pt idx="36">
                  <c:v>5.5832883642495776</c:v>
                </c:pt>
                <c:pt idx="37">
                  <c:v>5.4553380059021919</c:v>
                </c:pt>
                <c:pt idx="38">
                  <c:v>5.4024659569983138</c:v>
                </c:pt>
                <c:pt idx="39">
                  <c:v>5.3866043423271517</c:v>
                </c:pt>
                <c:pt idx="40">
                  <c:v>5.509557839262186</c:v>
                </c:pt>
                <c:pt idx="41">
                  <c:v>5.6914472727272729</c:v>
                </c:pt>
                <c:pt idx="42">
                  <c:v>5.819404374176548</c:v>
                </c:pt>
                <c:pt idx="43">
                  <c:v>5.7252871673254271</c:v>
                </c:pt>
                <c:pt idx="44">
                  <c:v>6.0520536495388653</c:v>
                </c:pt>
                <c:pt idx="45">
                  <c:v>6.2625000000000011</c:v>
                </c:pt>
                <c:pt idx="46">
                  <c:v>6.6573149013273794</c:v>
                </c:pt>
                <c:pt idx="47">
                  <c:v>7.0132341013276802</c:v>
                </c:pt>
                <c:pt idx="48">
                  <c:v>7.5910502327677536</c:v>
                </c:pt>
              </c:numCache>
            </c:numRef>
          </c:xVal>
          <c:yVal>
            <c:numRef>
              <c:f>'Main Analysis'!$E$13:$E$61</c:f>
              <c:numCache>
                <c:formatCode>0.00</c:formatCode>
                <c:ptCount val="49"/>
                <c:pt idx="0">
                  <c:v>40.953149461270634</c:v>
                </c:pt>
                <c:pt idx="1">
                  <c:v>36.510092522057938</c:v>
                </c:pt>
                <c:pt idx="2">
                  <c:v>37.9953806137597</c:v>
                </c:pt>
                <c:pt idx="3">
                  <c:v>45.308226349031159</c:v>
                </c:pt>
                <c:pt idx="4">
                  <c:v>45.032205946017839</c:v>
                </c:pt>
                <c:pt idx="5">
                  <c:v>50.837869940962477</c:v>
                </c:pt>
                <c:pt idx="6">
                  <c:v>59.19915893186942</c:v>
                </c:pt>
                <c:pt idx="7">
                  <c:v>63.787220248527355</c:v>
                </c:pt>
                <c:pt idx="8">
                  <c:v>75.592657790807451</c:v>
                </c:pt>
                <c:pt idx="9">
                  <c:v>72.212467825038644</c:v>
                </c:pt>
                <c:pt idx="10">
                  <c:v>75.412970534049961</c:v>
                </c:pt>
                <c:pt idx="11">
                  <c:v>74.629625124478807</c:v>
                </c:pt>
                <c:pt idx="12">
                  <c:v>84.170989057163496</c:v>
                </c:pt>
                <c:pt idx="13">
                  <c:v>79.212452315230223</c:v>
                </c:pt>
                <c:pt idx="14">
                  <c:v>92.983841793122821</c:v>
                </c:pt>
                <c:pt idx="15">
                  <c:v>92.596549374176234</c:v>
                </c:pt>
                <c:pt idx="16">
                  <c:v>91.105603508890781</c:v>
                </c:pt>
                <c:pt idx="17">
                  <c:v>86.537701132717046</c:v>
                </c:pt>
                <c:pt idx="18">
                  <c:v>81.671524419228518</c:v>
                </c:pt>
                <c:pt idx="19">
                  <c:v>86.471107982607379</c:v>
                </c:pt>
                <c:pt idx="20">
                  <c:v>82.256899937786983</c:v>
                </c:pt>
                <c:pt idx="21">
                  <c:v>82.748051145992733</c:v>
                </c:pt>
                <c:pt idx="22">
                  <c:v>71.503201254520874</c:v>
                </c:pt>
                <c:pt idx="23">
                  <c:v>69.677869331209848</c:v>
                </c:pt>
                <c:pt idx="24">
                  <c:v>69.055552061417387</c:v>
                </c:pt>
                <c:pt idx="25">
                  <c:v>59.152245067938495</c:v>
                </c:pt>
                <c:pt idx="26">
                  <c:v>64.653657258006959</c:v>
                </c:pt>
                <c:pt idx="27">
                  <c:v>61.798915604349908</c:v>
                </c:pt>
                <c:pt idx="28">
                  <c:v>57.035019497661096</c:v>
                </c:pt>
                <c:pt idx="29">
                  <c:v>45.69499816823263</c:v>
                </c:pt>
                <c:pt idx="30">
                  <c:v>49.28679297220615</c:v>
                </c:pt>
                <c:pt idx="31">
                  <c:v>45.408570488985632</c:v>
                </c:pt>
                <c:pt idx="32">
                  <c:v>46.387491658078531</c:v>
                </c:pt>
                <c:pt idx="33">
                  <c:v>43.388984822338799</c:v>
                </c:pt>
                <c:pt idx="34">
                  <c:v>46.670277004363044</c:v>
                </c:pt>
                <c:pt idx="35">
                  <c:v>52.435085329159065</c:v>
                </c:pt>
                <c:pt idx="36">
                  <c:v>53.5191892708173</c:v>
                </c:pt>
                <c:pt idx="37">
                  <c:v>56.16941619757398</c:v>
                </c:pt>
                <c:pt idx="38">
                  <c:v>60.466826212352281</c:v>
                </c:pt>
                <c:pt idx="39">
                  <c:v>54.487841348597591</c:v>
                </c:pt>
                <c:pt idx="40">
                  <c:v>58.172513518391767</c:v>
                </c:pt>
                <c:pt idx="41">
                  <c:v>53.893000494396269</c:v>
                </c:pt>
                <c:pt idx="42">
                  <c:v>55.474829684366583</c:v>
                </c:pt>
                <c:pt idx="43">
                  <c:v>62.07292009155875</c:v>
                </c:pt>
                <c:pt idx="44">
                  <c:v>60.802821671931191</c:v>
                </c:pt>
                <c:pt idx="45">
                  <c:v>58.532769703358596</c:v>
                </c:pt>
                <c:pt idx="46">
                  <c:v>58.697279472400439</c:v>
                </c:pt>
                <c:pt idx="47">
                  <c:v>57.403963953720883</c:v>
                </c:pt>
                <c:pt idx="48">
                  <c:v>56.882768623173625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10B-4937-AB65-3BE42DBC8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2746224"/>
        <c:axId val="602747792"/>
      </c:scatterChart>
      <c:valAx>
        <c:axId val="602746224"/>
        <c:scaling>
          <c:orientation val="minMax"/>
          <c:max val="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Population (millions)</a:t>
                </a:r>
              </a:p>
            </c:rich>
          </c:tx>
          <c:layout>
            <c:manualLayout>
              <c:xMode val="edge"/>
              <c:yMode val="edge"/>
              <c:x val="0.39548397359420984"/>
              <c:y val="0.93871527777777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747792"/>
        <c:crosses val="autoZero"/>
        <c:crossBetween val="midCat"/>
      </c:valAx>
      <c:valAx>
        <c:axId val="602747792"/>
        <c:scaling>
          <c:orientation val="minMax"/>
          <c:min val="2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Real Wage</a:t>
                </a:r>
              </a:p>
            </c:rich>
          </c:tx>
          <c:layout>
            <c:manualLayout>
              <c:xMode val="edge"/>
              <c:yMode val="edge"/>
              <c:x val="2.5252525252525252E-2"/>
              <c:y val="4.4838145231846125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746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580903081559249E-2"/>
          <c:y val="7.3272573724316697E-2"/>
          <c:w val="0.91155317390881685"/>
          <c:h val="0.80530278104573572"/>
        </c:manualLayout>
      </c:layout>
      <c:scatterChart>
        <c:scatterStyle val="lineMarker"/>
        <c:varyColors val="0"/>
        <c:ser>
          <c:idx val="0"/>
          <c:order val="0"/>
          <c:spPr>
            <a:ln w="44450"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'Clark 09'!$I$14:$I$71</c:f>
              <c:numCache>
                <c:formatCode>General</c:formatCode>
                <c:ptCount val="58"/>
                <c:pt idx="0">
                  <c:v>5.32</c:v>
                </c:pt>
                <c:pt idx="1">
                  <c:v>5.32</c:v>
                </c:pt>
                <c:pt idx="2">
                  <c:v>5.61</c:v>
                </c:pt>
                <c:pt idx="3">
                  <c:v>4.97</c:v>
                </c:pt>
                <c:pt idx="4">
                  <c:v>4.68</c:v>
                </c:pt>
                <c:pt idx="5">
                  <c:v>4.3899999999999997</c:v>
                </c:pt>
                <c:pt idx="6">
                  <c:v>3.54</c:v>
                </c:pt>
                <c:pt idx="7">
                  <c:v>3.17</c:v>
                </c:pt>
                <c:pt idx="8">
                  <c:v>3.16</c:v>
                </c:pt>
                <c:pt idx="9">
                  <c:v>2.81</c:v>
                </c:pt>
                <c:pt idx="10">
                  <c:v>2.82</c:v>
                </c:pt>
                <c:pt idx="11">
                  <c:v>2.64</c:v>
                </c:pt>
                <c:pt idx="12">
                  <c:v>2.54</c:v>
                </c:pt>
                <c:pt idx="13">
                  <c:v>2.4700000000000002</c:v>
                </c:pt>
                <c:pt idx="14">
                  <c:v>2.5099999999999998</c:v>
                </c:pt>
                <c:pt idx="15">
                  <c:v>2.27</c:v>
                </c:pt>
                <c:pt idx="16">
                  <c:v>2.2799999999999998</c:v>
                </c:pt>
                <c:pt idx="17">
                  <c:v>2.3199999999999998</c:v>
                </c:pt>
                <c:pt idx="18">
                  <c:v>2.38</c:v>
                </c:pt>
                <c:pt idx="19">
                  <c:v>2.4</c:v>
                </c:pt>
                <c:pt idx="20">
                  <c:v>2.31</c:v>
                </c:pt>
                <c:pt idx="21">
                  <c:v>2.56</c:v>
                </c:pt>
                <c:pt idx="22">
                  <c:v>2.81</c:v>
                </c:pt>
                <c:pt idx="23">
                  <c:v>2.94</c:v>
                </c:pt>
                <c:pt idx="24">
                  <c:v>3.02</c:v>
                </c:pt>
                <c:pt idx="25">
                  <c:v>2.99</c:v>
                </c:pt>
                <c:pt idx="26">
                  <c:v>3.24</c:v>
                </c:pt>
                <c:pt idx="27">
                  <c:v>3.21</c:v>
                </c:pt>
                <c:pt idx="28">
                  <c:v>3.5</c:v>
                </c:pt>
                <c:pt idx="29">
                  <c:v>3.55</c:v>
                </c:pt>
                <c:pt idx="30">
                  <c:v>4.16</c:v>
                </c:pt>
                <c:pt idx="31">
                  <c:v>4.4000000000000004</c:v>
                </c:pt>
                <c:pt idx="32">
                  <c:v>4.7300000000000004</c:v>
                </c:pt>
                <c:pt idx="33">
                  <c:v>5.0199999999999996</c:v>
                </c:pt>
                <c:pt idx="34">
                  <c:v>5.21</c:v>
                </c:pt>
                <c:pt idx="35">
                  <c:v>5.42</c:v>
                </c:pt>
                <c:pt idx="36">
                  <c:v>5.61</c:v>
                </c:pt>
                <c:pt idx="37">
                  <c:v>5.58</c:v>
                </c:pt>
                <c:pt idx="38">
                  <c:v>5.46</c:v>
                </c:pt>
                <c:pt idx="39">
                  <c:v>5.4</c:v>
                </c:pt>
                <c:pt idx="40">
                  <c:v>5.39</c:v>
                </c:pt>
                <c:pt idx="41">
                  <c:v>5.51</c:v>
                </c:pt>
                <c:pt idx="42">
                  <c:v>5.69</c:v>
                </c:pt>
                <c:pt idx="43">
                  <c:v>5.82</c:v>
                </c:pt>
                <c:pt idx="44">
                  <c:v>5.73</c:v>
                </c:pt>
                <c:pt idx="45">
                  <c:v>6.05</c:v>
                </c:pt>
                <c:pt idx="46">
                  <c:v>6.26</c:v>
                </c:pt>
                <c:pt idx="47">
                  <c:v>6.66</c:v>
                </c:pt>
                <c:pt idx="48">
                  <c:v>7.01</c:v>
                </c:pt>
                <c:pt idx="49">
                  <c:v>7.59</c:v>
                </c:pt>
                <c:pt idx="50">
                  <c:v>8.2799999999999994</c:v>
                </c:pt>
                <c:pt idx="51">
                  <c:v>9.09</c:v>
                </c:pt>
                <c:pt idx="52">
                  <c:v>10.31</c:v>
                </c:pt>
                <c:pt idx="53">
                  <c:v>11.98</c:v>
                </c:pt>
                <c:pt idx="54">
                  <c:v>13.77</c:v>
                </c:pt>
                <c:pt idx="55">
                  <c:v>15.64</c:v>
                </c:pt>
                <c:pt idx="56">
                  <c:v>17.59</c:v>
                </c:pt>
                <c:pt idx="57">
                  <c:v>19.72</c:v>
                </c:pt>
              </c:numCache>
            </c:numRef>
          </c:xVal>
          <c:yVal>
            <c:numRef>
              <c:f>'Clark 09'!$G$14:$G$71</c:f>
              <c:numCache>
                <c:formatCode>0.0_);[Red]\(0.0\)</c:formatCode>
                <c:ptCount val="58"/>
                <c:pt idx="0">
                  <c:v>29.016010182613311</c:v>
                </c:pt>
                <c:pt idx="1">
                  <c:v>33.25547842087655</c:v>
                </c:pt>
                <c:pt idx="2">
                  <c:v>29.025403376737806</c:v>
                </c:pt>
                <c:pt idx="3">
                  <c:v>30.546261504209859</c:v>
                </c:pt>
                <c:pt idx="4">
                  <c:v>36.464928366034108</c:v>
                </c:pt>
                <c:pt idx="5">
                  <c:v>36.480498536020164</c:v>
                </c:pt>
                <c:pt idx="6">
                  <c:v>41.321565884177815</c:v>
                </c:pt>
                <c:pt idx="7">
                  <c:v>48.254472513615013</c:v>
                </c:pt>
                <c:pt idx="8">
                  <c:v>50.61505151205121</c:v>
                </c:pt>
                <c:pt idx="9">
                  <c:v>61.390155717161768</c:v>
                </c:pt>
                <c:pt idx="10">
                  <c:v>58.49667960604409</c:v>
                </c:pt>
                <c:pt idx="11">
                  <c:v>61.15344369617128</c:v>
                </c:pt>
                <c:pt idx="12">
                  <c:v>60.648371987610481</c:v>
                </c:pt>
                <c:pt idx="13">
                  <c:v>68.461458360982419</c:v>
                </c:pt>
                <c:pt idx="14">
                  <c:v>63.921548426976429</c:v>
                </c:pt>
                <c:pt idx="15">
                  <c:v>75.387552083552308</c:v>
                </c:pt>
                <c:pt idx="16">
                  <c:v>75.664868099330434</c:v>
                </c:pt>
                <c:pt idx="17">
                  <c:v>73.994713893020432</c:v>
                </c:pt>
                <c:pt idx="18">
                  <c:v>70.557417427117826</c:v>
                </c:pt>
                <c:pt idx="19">
                  <c:v>66.165403569488021</c:v>
                </c:pt>
                <c:pt idx="20">
                  <c:v>70.513111912947139</c:v>
                </c:pt>
                <c:pt idx="21">
                  <c:v>66.760029656479119</c:v>
                </c:pt>
                <c:pt idx="22">
                  <c:v>67.255782094258478</c:v>
                </c:pt>
                <c:pt idx="23">
                  <c:v>57.451853735094105</c:v>
                </c:pt>
                <c:pt idx="24">
                  <c:v>56.774555135210868</c:v>
                </c:pt>
                <c:pt idx="25">
                  <c:v>55.755415776014857</c:v>
                </c:pt>
                <c:pt idx="26">
                  <c:v>47.538202015307732</c:v>
                </c:pt>
                <c:pt idx="27">
                  <c:v>52.623376623376615</c:v>
                </c:pt>
                <c:pt idx="28">
                  <c:v>50.100610131887102</c:v>
                </c:pt>
                <c:pt idx="29">
                  <c:v>46.403744325478854</c:v>
                </c:pt>
                <c:pt idx="30">
                  <c:v>36.61458834600537</c:v>
                </c:pt>
                <c:pt idx="31">
                  <c:v>40.030377459405855</c:v>
                </c:pt>
                <c:pt idx="32">
                  <c:v>37.062439059951338</c:v>
                </c:pt>
                <c:pt idx="33">
                  <c:v>37.81100657277846</c:v>
                </c:pt>
                <c:pt idx="34">
                  <c:v>35.448688023025667</c:v>
                </c:pt>
                <c:pt idx="35">
                  <c:v>37.836767776370884</c:v>
                </c:pt>
                <c:pt idx="36">
                  <c:v>42.336423262573703</c:v>
                </c:pt>
                <c:pt idx="37">
                  <c:v>43.30508159547972</c:v>
                </c:pt>
                <c:pt idx="38">
                  <c:v>45.916748507970084</c:v>
                </c:pt>
                <c:pt idx="39">
                  <c:v>49.138976473441673</c:v>
                </c:pt>
                <c:pt idx="40">
                  <c:v>43.945924212070771</c:v>
                </c:pt>
                <c:pt idx="41">
                  <c:v>47.209276824387302</c:v>
                </c:pt>
                <c:pt idx="42">
                  <c:v>43.758568001370875</c:v>
                </c:pt>
                <c:pt idx="43">
                  <c:v>45.327165193794812</c:v>
                </c:pt>
                <c:pt idx="44">
                  <c:v>50.836400133824021</c:v>
                </c:pt>
                <c:pt idx="45">
                  <c:v>49.326408050641135</c:v>
                </c:pt>
                <c:pt idx="46">
                  <c:v>47.738841702730802</c:v>
                </c:pt>
                <c:pt idx="47">
                  <c:v>47.721965586310453</c:v>
                </c:pt>
                <c:pt idx="48">
                  <c:v>46.888372549260026</c:v>
                </c:pt>
                <c:pt idx="49">
                  <c:v>46.35656410670542</c:v>
                </c:pt>
                <c:pt idx="50">
                  <c:v>47.288796857966958</c:v>
                </c:pt>
                <c:pt idx="51">
                  <c:v>46.285331931367388</c:v>
                </c:pt>
                <c:pt idx="52">
                  <c:v>51.565636119210758</c:v>
                </c:pt>
                <c:pt idx="53">
                  <c:v>58.125103601286995</c:v>
                </c:pt>
                <c:pt idx="54">
                  <c:v>65.573770491803273</c:v>
                </c:pt>
                <c:pt idx="55">
                  <c:v>69.634205311513327</c:v>
                </c:pt>
                <c:pt idx="56">
                  <c:v>75.087483408319116</c:v>
                </c:pt>
                <c:pt idx="57">
                  <c:v>81.846604215456679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9B-4772-882C-1A1F5D4D2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892536"/>
        <c:axId val="605174064"/>
      </c:scatterChart>
      <c:valAx>
        <c:axId val="190892536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Population (millions)</a:t>
                </a:r>
              </a:p>
            </c:rich>
          </c:tx>
          <c:layout>
            <c:manualLayout>
              <c:xMode val="edge"/>
              <c:yMode val="edge"/>
              <c:x val="0.39868175853018373"/>
              <c:y val="0.947204724409448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05174064"/>
        <c:crosses val="autoZero"/>
        <c:crossBetween val="midCat"/>
      </c:valAx>
      <c:valAx>
        <c:axId val="605174064"/>
        <c:scaling>
          <c:orientation val="minMax"/>
          <c:min val="2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Real Wages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1.1124781277340487E-3"/>
            </c:manualLayout>
          </c:layout>
          <c:overlay val="0"/>
        </c:title>
        <c:numFmt formatCode="0.0_);[Red]\(0.0\)" sourceLinked="1"/>
        <c:majorTickMark val="out"/>
        <c:minorTickMark val="none"/>
        <c:tickLblPos val="nextTo"/>
        <c:crossAx val="19089253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0.45739</cdr:x>
      <cdr:y>0.47005</cdr:y>
    </cdr:from>
    <cdr:to>
      <cdr:x>0.53693</cdr:x>
      <cdr:y>0.52995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0288" y="1719263"/>
          <a:ext cx="4000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1250</a:t>
          </a:r>
        </a:p>
      </cdr:txBody>
    </cdr:sp>
  </cdr:relSizeAnchor>
  <cdr:relSizeAnchor xmlns:cdr="http://schemas.openxmlformats.org/drawingml/2006/chartDrawing">
    <cdr:from>
      <cdr:x>0.64299</cdr:x>
      <cdr:y>0.60026</cdr:y>
    </cdr:from>
    <cdr:to>
      <cdr:x>0.72822</cdr:x>
      <cdr:y>0.66536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33738" y="2195513"/>
          <a:ext cx="4286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1300</a:t>
          </a:r>
        </a:p>
      </cdr:txBody>
    </cdr:sp>
  </cdr:relSizeAnchor>
  <cdr:relSizeAnchor xmlns:cdr="http://schemas.openxmlformats.org/drawingml/2006/chartDrawing">
    <cdr:from>
      <cdr:x>0.39489</cdr:x>
      <cdr:y>0.55078</cdr:y>
    </cdr:from>
    <cdr:to>
      <cdr:x>0.47633</cdr:x>
      <cdr:y>0.63672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85962" y="2014538"/>
          <a:ext cx="4095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1350</a:t>
          </a:r>
        </a:p>
      </cdr:txBody>
    </cdr:sp>
  </cdr:relSizeAnchor>
  <cdr:relSizeAnchor xmlns:cdr="http://schemas.openxmlformats.org/drawingml/2006/chartDrawing">
    <cdr:from>
      <cdr:x>0.2964</cdr:x>
      <cdr:y>0.31901</cdr:y>
    </cdr:from>
    <cdr:to>
      <cdr:x>0.37595</cdr:x>
      <cdr:y>0.39453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90663" y="1166813"/>
          <a:ext cx="4000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1400</a:t>
          </a:r>
        </a:p>
      </cdr:txBody>
    </cdr:sp>
  </cdr:relSizeAnchor>
  <cdr:relSizeAnchor xmlns:cdr="http://schemas.openxmlformats.org/drawingml/2006/chartDrawing">
    <cdr:from>
      <cdr:x>0.25473</cdr:x>
      <cdr:y>0.09245</cdr:y>
    </cdr:from>
    <cdr:to>
      <cdr:x>0.33239</cdr:x>
      <cdr:y>0.16016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81113" y="338138"/>
          <a:ext cx="3905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1450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0.68182</cdr:x>
      <cdr:y>0.54676</cdr:y>
    </cdr:from>
    <cdr:to>
      <cdr:x>0.76136</cdr:x>
      <cdr:y>0.60666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00" y="2849562"/>
          <a:ext cx="666704" cy="312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1640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0.52935</cdr:x>
      <cdr:y>0.51433</cdr:y>
    </cdr:from>
    <cdr:to>
      <cdr:x>0.61458</cdr:x>
      <cdr:y>0.57943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2207" y="1881204"/>
          <a:ext cx="428639" cy="238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1600</a:t>
          </a:r>
        </a:p>
      </cdr:txBody>
    </cdr:sp>
  </cdr:relSizeAnchor>
  <cdr:relSizeAnchor xmlns:cdr="http://schemas.openxmlformats.org/drawingml/2006/chartDrawing">
    <cdr:from>
      <cdr:x>0.67273</cdr:x>
      <cdr:y>0.61986</cdr:y>
    </cdr:from>
    <cdr:to>
      <cdr:x>0.75986</cdr:x>
      <cdr:y>0.69799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38800" y="3230562"/>
          <a:ext cx="730324" cy="407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1300</a:t>
          </a:r>
        </a:p>
      </cdr:txBody>
    </cdr:sp>
  </cdr:relSizeAnchor>
  <cdr:relSizeAnchor xmlns:cdr="http://schemas.openxmlformats.org/drawingml/2006/chartDrawing">
    <cdr:from>
      <cdr:x>0.25474</cdr:x>
      <cdr:y>0.08203</cdr:y>
    </cdr:from>
    <cdr:to>
      <cdr:x>0.33239</cdr:x>
      <cdr:y>0.14974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81117" y="300042"/>
          <a:ext cx="390517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/>
            <a:t>1450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0.69224</cdr:x>
      <cdr:y>0.53776</cdr:y>
    </cdr:from>
    <cdr:to>
      <cdr:x>0.77178</cdr:x>
      <cdr:y>0.59766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81420" y="1966893"/>
          <a:ext cx="400022" cy="219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1650</a:t>
          </a:r>
        </a:p>
      </cdr:txBody>
    </cdr:sp>
  </cdr:relSizeAnchor>
  <cdr:relSizeAnchor xmlns:cdr="http://schemas.openxmlformats.org/drawingml/2006/chartDrawing">
    <cdr:from>
      <cdr:x>0.52935</cdr:x>
      <cdr:y>0.51433</cdr:y>
    </cdr:from>
    <cdr:to>
      <cdr:x>0.61458</cdr:x>
      <cdr:y>0.57943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2207" y="1881204"/>
          <a:ext cx="428639" cy="238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1600</a:t>
          </a:r>
        </a:p>
      </cdr:txBody>
    </cdr:sp>
  </cdr:relSizeAnchor>
  <cdr:relSizeAnchor xmlns:cdr="http://schemas.openxmlformats.org/drawingml/2006/chartDrawing">
    <cdr:from>
      <cdr:x>0.67593</cdr:x>
      <cdr:y>0.62204</cdr:y>
    </cdr:from>
    <cdr:to>
      <cdr:x>0.76306</cdr:x>
      <cdr:y>0.70017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62600" y="3154362"/>
          <a:ext cx="717045" cy="39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1300</a:t>
          </a:r>
        </a:p>
      </cdr:txBody>
    </cdr:sp>
  </cdr:relSizeAnchor>
  <cdr:relSizeAnchor xmlns:cdr="http://schemas.openxmlformats.org/drawingml/2006/chartDrawing">
    <cdr:from>
      <cdr:x>0.88731</cdr:x>
      <cdr:y>0.42839</cdr:y>
    </cdr:from>
    <cdr:to>
      <cdr:x>0.96685</cdr:x>
      <cdr:y>0.50391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62466" y="1566867"/>
          <a:ext cx="400022" cy="276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1780</a:t>
          </a:r>
        </a:p>
      </cdr:txBody>
    </cdr:sp>
  </cdr:relSizeAnchor>
  <cdr:relSizeAnchor xmlns:cdr="http://schemas.openxmlformats.org/drawingml/2006/chartDrawing">
    <cdr:from>
      <cdr:x>0.25474</cdr:x>
      <cdr:y>0.08203</cdr:y>
    </cdr:from>
    <cdr:to>
      <cdr:x>0.33239</cdr:x>
      <cdr:y>0.14974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81117" y="300042"/>
          <a:ext cx="390517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1450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0.31481</cdr:x>
      <cdr:y>0.68444</cdr:y>
    </cdr:from>
    <cdr:to>
      <cdr:x>0.40647</cdr:x>
      <cdr:y>0.75996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0800" y="3505200"/>
          <a:ext cx="754326" cy="386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1300</a:t>
          </a:r>
        </a:p>
      </cdr:txBody>
    </cdr:sp>
  </cdr:relSizeAnchor>
  <cdr:relSizeAnchor xmlns:cdr="http://schemas.openxmlformats.org/drawingml/2006/chartDrawing">
    <cdr:from>
      <cdr:x>0.16667</cdr:x>
      <cdr:y>0.17855</cdr:y>
    </cdr:from>
    <cdr:to>
      <cdr:x>0.26042</cdr:x>
      <cdr:y>0.24365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71600" y="914400"/>
          <a:ext cx="771525" cy="333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1450</a:t>
          </a:r>
        </a:p>
      </cdr:txBody>
    </cdr:sp>
  </cdr:relSizeAnchor>
  <cdr:relSizeAnchor xmlns:cdr="http://schemas.openxmlformats.org/drawingml/2006/chartDrawing">
    <cdr:from>
      <cdr:x>0.32407</cdr:x>
      <cdr:y>0.59516</cdr:y>
    </cdr:from>
    <cdr:to>
      <cdr:x>0.41157</cdr:x>
      <cdr:y>0.66027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7000" y="3048000"/>
          <a:ext cx="720090" cy="333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1650</a:t>
          </a:r>
        </a:p>
      </cdr:txBody>
    </cdr:sp>
  </cdr:relSizeAnchor>
  <cdr:relSizeAnchor xmlns:cdr="http://schemas.openxmlformats.org/drawingml/2006/chartDrawing">
    <cdr:from>
      <cdr:x>0.31042</cdr:x>
      <cdr:y>0.45703</cdr:y>
    </cdr:from>
    <cdr:to>
      <cdr:x>0.39792</cdr:x>
      <cdr:y>0.51953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19225" y="1671638"/>
          <a:ext cx="4000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1730</a:t>
          </a:r>
        </a:p>
      </cdr:txBody>
    </cdr:sp>
  </cdr:relSizeAnchor>
  <cdr:relSizeAnchor xmlns:cdr="http://schemas.openxmlformats.org/drawingml/2006/chartDrawing">
    <cdr:from>
      <cdr:x>0.48148</cdr:x>
      <cdr:y>0.56541</cdr:y>
    </cdr:from>
    <cdr:to>
      <cdr:x>0.57523</cdr:x>
      <cdr:y>0.63833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2400" y="2895600"/>
          <a:ext cx="771525" cy="373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1800</a:t>
          </a:r>
        </a:p>
      </cdr:txBody>
    </cdr:sp>
  </cdr:relSizeAnchor>
  <cdr:relSizeAnchor xmlns:cdr="http://schemas.openxmlformats.org/drawingml/2006/chartDrawing">
    <cdr:from>
      <cdr:x>0.90789</cdr:x>
      <cdr:y>0.10415</cdr:y>
    </cdr:from>
    <cdr:to>
      <cdr:x>0.99747</cdr:x>
      <cdr:y>0.16405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471610" y="533400"/>
          <a:ext cx="737208" cy="306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1860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7FF0F53-BCF4-4196-884A-18FF58049426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C2C7036-5397-4656-BE66-7C2595A9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46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7E76360-57E1-4B0E-87A9-296A929A8907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54BF7D7-BC2A-41D5-AC2E-396997A414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4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0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BF7D7-BC2A-41D5-AC2E-396997A4141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5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basic idea was evident in the writings of Smith and Ricardo as well (see Wrigley). But Malthus’ work focused on it and it is primarily associated with Malthus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BF7D7-BC2A-41D5-AC2E-396997A4141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8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BF7D7-BC2A-41D5-AC2E-396997A4141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BF7D7-BC2A-41D5-AC2E-396997A4141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2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BF7D7-BC2A-41D5-AC2E-396997A4141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78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BF7D7-BC2A-41D5-AC2E-396997A4141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6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03FD-C67F-44EF-A8F9-56FF0B367A6C}" type="datetime1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F1A6-3A8D-4565-86E3-8913882C1F6C}" type="datetime1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67AB-0E6F-4543-A665-7C7F72158182}" type="datetime1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84AF-0BCE-450F-BE5F-6AABCAE9B5ED}" type="datetime1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08E1-385D-4BFA-91E2-333DE7CF1AB1}" type="datetime1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EEF8-3B87-41F7-8411-93F355D12445}" type="datetime1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E108-E25A-40A5-9FEA-CC765BB77D74}" type="datetime1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A762-282D-46D6-A665-1E5AF14DF859}" type="datetime1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0DB0-7167-4C84-A3BD-8E01D1EC7EA1}" type="datetime1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4A7-F110-4362-98E6-60E02A1C4F9E}" type="datetime1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5B5-97DA-4C63-969E-196EC790B789}" type="datetime1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33B1C-9997-4111-87C9-795743AD8967}" type="datetime1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8D539-6BF2-4C53-B330-167D4393E1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Malthus and Pre-Industrial Stagnation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</a:t>
            </a:r>
            <a:r>
              <a:rPr lang="is-IS" dirty="0" smtClean="0"/>
              <a:t>ón Steinsson</a:t>
            </a:r>
          </a:p>
          <a:p>
            <a:r>
              <a:rPr lang="is-IS" dirty="0" smtClean="0"/>
              <a:t>Columbia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Malthus Model: Labor Demand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 smtClean="0"/>
                  <a:t>Labor Demand:</a:t>
                </a:r>
              </a:p>
              <a:p>
                <a:pPr marL="914400" lvl="1" indent="-514350"/>
                <a:r>
                  <a:rPr lang="en-US" dirty="0" smtClean="0"/>
                  <a:t>We assume that there is a competitive labor market. As in chapter 2, firms will hire labor to the point at which wage is equal to marginal product of labor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Malthus Model: Labor Supply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229600" cy="43434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 smtClean="0"/>
                  <a:t>Labor Supply:</a:t>
                </a:r>
              </a:p>
              <a:p>
                <a:pPr marL="914400" lvl="1" indent="-514350"/>
                <a:r>
                  <a:rPr lang="en-US" dirty="0" smtClean="0"/>
                  <a:t>Labor supply equals hours per person times population: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914400" lvl="1" indent="-514350"/>
                <a:r>
                  <a:rPr lang="en-US" dirty="0" smtClean="0"/>
                  <a:t>For simplicity: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(hours constant)</a:t>
                </a:r>
              </a:p>
              <a:p>
                <a:pPr marL="914400" lvl="1" indent="-51435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229600" cy="4343400"/>
              </a:xfrm>
              <a:blipFill>
                <a:blip r:embed="rId2"/>
                <a:stretch>
                  <a:fillRect l="-1926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Malthus Model: Population Growth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57400"/>
                <a:ext cx="8229600" cy="4068763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n-US" dirty="0" smtClean="0"/>
                  <a:t>Population Growth:</a:t>
                </a:r>
              </a:p>
              <a:p>
                <a:pPr marL="857250" lvl="1" indent="-457200"/>
                <a:r>
                  <a:rPr lang="en-US" dirty="0"/>
                  <a:t>P</a:t>
                </a:r>
                <a:r>
                  <a:rPr lang="en-US" dirty="0" smtClean="0"/>
                  <a:t>opulation growth governed by real wage: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 “subsistence” wage</a:t>
                </a:r>
              </a:p>
              <a:p>
                <a:pPr lvl="1"/>
                <a:r>
                  <a:rPr lang="en-US" dirty="0" smtClean="0"/>
                  <a:t>Population will growth when standard of living </a:t>
                </a:r>
                <a:br>
                  <a:rPr lang="en-US" dirty="0" smtClean="0"/>
                </a:br>
                <a:r>
                  <a:rPr lang="en-US" dirty="0" smtClean="0"/>
                  <a:t>is above subsistence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57400"/>
                <a:ext cx="8229600" cy="4068763"/>
              </a:xfrm>
              <a:blipFill>
                <a:blip r:embed="rId2"/>
                <a:stretch>
                  <a:fillRect l="-1926" t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Malthus Model: Population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People have a natural tendency to continually produce children</a:t>
            </a:r>
          </a:p>
          <a:p>
            <a:r>
              <a:rPr lang="en-US" dirty="0" smtClean="0"/>
              <a:t>Absent “checks” on this, population will grow</a:t>
            </a:r>
          </a:p>
          <a:p>
            <a:pPr lvl="1"/>
            <a:r>
              <a:rPr lang="en-US" dirty="0" smtClean="0"/>
              <a:t>“Positive checks” increase death rate </a:t>
            </a:r>
            <a:br>
              <a:rPr lang="en-US" dirty="0" smtClean="0"/>
            </a:br>
            <a:r>
              <a:rPr lang="en-US" dirty="0" smtClean="0"/>
              <a:t>(war, disease, severe labor, poverty)</a:t>
            </a:r>
          </a:p>
          <a:p>
            <a:pPr lvl="1"/>
            <a:r>
              <a:rPr lang="en-US" dirty="0" smtClean="0"/>
              <a:t>“Preventive checks” reduce birth rate</a:t>
            </a:r>
            <a:br>
              <a:rPr lang="en-US" dirty="0" smtClean="0"/>
            </a:br>
            <a:r>
              <a:rPr lang="en-US" dirty="0" smtClean="0"/>
              <a:t>(birth control, delayed marriage, infrequent coitus)</a:t>
            </a:r>
          </a:p>
          <a:p>
            <a:r>
              <a:rPr lang="en-US" dirty="0" smtClean="0"/>
              <a:t>Simplest formulation: Abject poverty only check that is sufficiently strong to stop population growth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Malthus Model: Population Growth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343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Rewrite equation as: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Population grows whenever wages are </a:t>
                </a:r>
                <a:br>
                  <a:rPr lang="en-US" dirty="0" smtClean="0"/>
                </a:br>
                <a:r>
                  <a:rPr lang="en-US" dirty="0" smtClean="0"/>
                  <a:t>above subsistence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Population shrinks whenever wages are </a:t>
                </a:r>
                <a:br>
                  <a:rPr lang="en-US" dirty="0" smtClean="0"/>
                </a:br>
                <a:r>
                  <a:rPr lang="en-US" dirty="0" smtClean="0"/>
                  <a:t>below subsistence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343400"/>
              </a:xfrm>
              <a:blipFill rotWithShape="0">
                <a:blip r:embed="rId2"/>
                <a:stretch>
                  <a:fillRect l="-1704" t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Malthus Model: </a:t>
            </a:r>
            <a:r>
              <a:rPr lang="en-US" dirty="0" smtClean="0"/>
              <a:t>Plagues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One more element important to make sense of data in middle ages: Plagues</a:t>
                </a:r>
              </a:p>
              <a:p>
                <a:r>
                  <a:rPr lang="en-US" dirty="0" smtClean="0"/>
                  <a:t>Plagues modelled as an exogenous shock to population growth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Population growth equation becomes: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Years with no plague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Years with plague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704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2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Malthus Model: Key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763000" cy="5410200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𝐻𝑁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How many endogenous variables?</a:t>
                </a:r>
              </a:p>
              <a:p>
                <a:pPr lvl="1"/>
                <a:r>
                  <a:rPr lang="en-US" dirty="0" smtClean="0"/>
                  <a:t>Two for each time period: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b="1" dirty="0" smtClean="0"/>
                  <a:t>Dynamic model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Population growth equation links </a:t>
                </a:r>
                <a:br>
                  <a:rPr lang="en-US" dirty="0" smtClean="0"/>
                </a:br>
                <a:r>
                  <a:rPr lang="en-US" dirty="0" smtClean="0"/>
                  <a:t>period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period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Solution at period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depends on outcome in period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763000" cy="5410200"/>
              </a:xfrm>
              <a:blipFill rotWithShape="0">
                <a:blip r:embed="rId2"/>
                <a:stretch>
                  <a:fillRect l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7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Let’s plug the labor demand equation into the population growth equation : 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0">
                <a:blip r:embed="rId2"/>
                <a:stretch>
                  <a:fillRect l="-1704" t="-1508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0"/>
                <a:ext cx="8229600" cy="38401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Non-linear difference equation</a:t>
                </a:r>
                <a:br>
                  <a:rPr lang="en-US" dirty="0" smtClean="0"/>
                </a:br>
                <a:r>
                  <a:rPr lang="en-US" dirty="0" smtClean="0"/>
                  <a:t>(difficult to solve analytically)</a:t>
                </a:r>
              </a:p>
              <a:p>
                <a:r>
                  <a:rPr lang="en-US" dirty="0" smtClean="0"/>
                  <a:t>We solve it graphically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0"/>
                <a:ext cx="8229600" cy="3840163"/>
              </a:xfrm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7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9254"/>
            <a:ext cx="7496635" cy="4967096"/>
          </a:xfrm>
        </p:spPr>
      </p:pic>
    </p:spTree>
    <p:extLst>
      <p:ext uri="{BB962C8B-B14F-4D97-AF65-F5344CB8AC3E}">
        <p14:creationId xmlns:p14="http://schemas.microsoft.com/office/powerpoint/2010/main" val="18990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Run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Remarkable transformation of standards of living over last 200 years</a:t>
            </a:r>
          </a:p>
          <a:p>
            <a:r>
              <a:rPr lang="en-US" dirty="0" smtClean="0"/>
              <a:t>In contrast, prior to 1800, standards of living were stagnant </a:t>
            </a:r>
          </a:p>
          <a:p>
            <a:r>
              <a:rPr lang="en-US" dirty="0" smtClean="0"/>
              <a:t>Best “hard” evidence: Gregory Clark (2005)</a:t>
            </a:r>
          </a:p>
          <a:p>
            <a:pPr lvl="1"/>
            <a:r>
              <a:rPr lang="en-US" dirty="0" smtClean="0"/>
              <a:t>Data on real wages of building workers </a:t>
            </a:r>
            <a:br>
              <a:rPr lang="en-US" dirty="0" smtClean="0"/>
            </a:br>
            <a:r>
              <a:rPr lang="en-US" dirty="0" smtClean="0"/>
              <a:t>in England back to 1209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1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is-IS" dirty="0" smtClean="0"/>
                  <a:t>Suppose for simplicity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s-I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dirty="0" smtClean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to Steady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56536"/>
            <a:ext cx="7783094" cy="5220464"/>
          </a:xfrm>
        </p:spPr>
      </p:pic>
    </p:spTree>
    <p:extLst>
      <p:ext uri="{BB962C8B-B14F-4D97-AF65-F5344CB8AC3E}">
        <p14:creationId xmlns:p14="http://schemas.microsoft.com/office/powerpoint/2010/main" val="29717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10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 steady state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i.e., the population is “steady”</a:t>
                </a:r>
              </a:p>
              <a:p>
                <a:r>
                  <a:rPr lang="en-US" dirty="0"/>
                  <a:t>Population will reach such a point after long period of no “shocks”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We denote steady state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We can solve for the steady state analytically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10600" cy="4525963"/>
              </a:xfrm>
              <a:blipFill rotWithShape="0">
                <a:blip r:embed="rId2"/>
                <a:stretch>
                  <a:fillRect l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0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Steady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382000" cy="50292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Suppose there is a steady state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/>
                  <a:t>. So,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/>
                  <a:t> in population dynamics equation. Also, set shocks to normal values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382000" cy="5029200"/>
              </a:xfrm>
              <a:blipFill rotWithShape="0">
                <a:blip r:embed="rId2"/>
                <a:stretch>
                  <a:fillRect l="-1891" t="-1697" r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Wages and Population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Using definition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𝜙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space, what does this equation look like (for a given level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)?</a:t>
                </a:r>
              </a:p>
              <a:p>
                <a:pPr lvl="1"/>
                <a:r>
                  <a:rPr lang="en-US" dirty="0" smtClean="0"/>
                  <a:t>Downward sloping and convex</a:t>
                </a: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2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69778"/>
            <a:ext cx="6867516" cy="5107222"/>
          </a:xfrm>
        </p:spPr>
      </p:pic>
    </p:spTree>
    <p:extLst>
      <p:ext uri="{BB962C8B-B14F-4D97-AF65-F5344CB8AC3E}">
        <p14:creationId xmlns:p14="http://schemas.microsoft.com/office/powerpoint/2010/main" val="41576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Malthus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494"/>
                <a:ext cx="8229600" cy="50009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Graphical analysis consists of four key plots: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Population dynamics plot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 smtClean="0"/>
                  <a:t>Labor demand plot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 smtClean="0"/>
                  <a:t>Time-series plot of population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 smtClean="0"/>
                  <a:t>Time-series plot of wages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494"/>
                <a:ext cx="8229600" cy="5000906"/>
              </a:xfrm>
              <a:blipFill rotWithShape="0">
                <a:blip r:embed="rId2"/>
                <a:stretch>
                  <a:fillRect l="-1926" t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1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to Shocks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895600"/>
                <a:ext cx="8229600" cy="3810000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3200" dirty="0"/>
                  <a:t>What happens to population and wages in the short run and long </a:t>
                </a:r>
                <a:r>
                  <a:rPr lang="en-US" sz="3200" dirty="0" smtClean="0"/>
                  <a:t>run after these shocks:</a:t>
                </a:r>
                <a:endParaRPr lang="en-US" sz="3200" dirty="0"/>
              </a:p>
              <a:p>
                <a:pPr lvl="1"/>
                <a:r>
                  <a:rPr lang="en-US" dirty="0" smtClean="0"/>
                  <a:t>Black Death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 smtClean="0"/>
                  <a:t>)?</a:t>
                </a:r>
              </a:p>
              <a:p>
                <a:pPr lvl="1"/>
                <a:r>
                  <a:rPr lang="en-US" dirty="0" smtClean="0"/>
                  <a:t>Increase in technology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)?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895600"/>
                <a:ext cx="8229600" cy="3810000"/>
              </a:xfrm>
              <a:blipFill rotWithShape="0">
                <a:blip r:embed="rId2"/>
                <a:stretch>
                  <a:fillRect l="-1704" t="-208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Death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" y="2209800"/>
            <a:ext cx="9048015" cy="3276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Death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" y="2133600"/>
            <a:ext cx="9004961" cy="3429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6352143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Clark (2005)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304800"/>
          <a:ext cx="8229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90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Productivity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536" cy="3276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Productivity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" y="2209800"/>
            <a:ext cx="9112842" cy="340058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to Shocks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334000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3200" dirty="0"/>
                  <a:t>What happens to population and wages in the short run and long </a:t>
                </a:r>
                <a:r>
                  <a:rPr lang="en-US" sz="3200" dirty="0" smtClean="0"/>
                  <a:t>run after these shocks:</a:t>
                </a:r>
                <a:endParaRPr lang="en-US" sz="3200" dirty="0"/>
              </a:p>
              <a:p>
                <a:r>
                  <a:rPr lang="en-US" dirty="0" smtClean="0"/>
                  <a:t>Black Death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 smtClean="0"/>
                  <a:t>)?</a:t>
                </a:r>
              </a:p>
              <a:p>
                <a:pPr lvl="1"/>
                <a:r>
                  <a:rPr lang="en-US" dirty="0" smtClean="0"/>
                  <a:t>Population falls in the short run but returns to </a:t>
                </a:r>
                <a:br>
                  <a:rPr lang="en-US" dirty="0" smtClean="0"/>
                </a:br>
                <a:r>
                  <a:rPr lang="en-US" dirty="0" smtClean="0"/>
                  <a:t>same steady state. </a:t>
                </a:r>
              </a:p>
              <a:p>
                <a:pPr lvl="1"/>
                <a:r>
                  <a:rPr lang="en-US" dirty="0" smtClean="0"/>
                  <a:t>Wages rise in the short run but then fall to </a:t>
                </a:r>
                <a:br>
                  <a:rPr lang="en-US" dirty="0" smtClean="0"/>
                </a:br>
                <a:r>
                  <a:rPr lang="en-US" dirty="0" smtClean="0"/>
                  <a:t>same steady state</a:t>
                </a:r>
              </a:p>
              <a:p>
                <a:r>
                  <a:rPr lang="en-US" dirty="0" smtClean="0"/>
                  <a:t>Increase in technology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)?</a:t>
                </a:r>
              </a:p>
              <a:p>
                <a:pPr lvl="1"/>
                <a:r>
                  <a:rPr lang="en-US" dirty="0" smtClean="0"/>
                  <a:t>Population begins to grow and grows to </a:t>
                </a:r>
                <a:br>
                  <a:rPr lang="en-US" dirty="0" smtClean="0"/>
                </a:br>
                <a:r>
                  <a:rPr lang="en-US" dirty="0" smtClean="0"/>
                  <a:t>new steady state</a:t>
                </a:r>
              </a:p>
              <a:p>
                <a:pPr lvl="1"/>
                <a:r>
                  <a:rPr lang="en-US" dirty="0" smtClean="0"/>
                  <a:t>Wages rise in the short run but then fall to </a:t>
                </a:r>
                <a:br>
                  <a:rPr lang="en-US" dirty="0" smtClean="0"/>
                </a:br>
                <a:r>
                  <a:rPr lang="en-US" dirty="0" smtClean="0"/>
                  <a:t>same steady state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334000"/>
              </a:xfrm>
              <a:blipFill rotWithShape="0">
                <a:blip r:embed="rId2"/>
                <a:stretch>
                  <a:fillRect l="-1481"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Before 1500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meanings of “growth”:</a:t>
            </a:r>
          </a:p>
          <a:p>
            <a:pPr lvl="1"/>
            <a:r>
              <a:rPr lang="en-US" dirty="0" smtClean="0"/>
              <a:t>Growth in individual income and wellbeing</a:t>
            </a:r>
          </a:p>
          <a:p>
            <a:pPr lvl="1"/>
            <a:r>
              <a:rPr lang="en-US" dirty="0" smtClean="0"/>
              <a:t>Growth in GDP per person</a:t>
            </a:r>
          </a:p>
          <a:p>
            <a:pPr lvl="1"/>
            <a:r>
              <a:rPr lang="en-US" dirty="0" smtClean="0"/>
              <a:t>Growth in productivity</a:t>
            </a:r>
          </a:p>
          <a:p>
            <a:r>
              <a:rPr lang="en-US" dirty="0" smtClean="0"/>
              <a:t>Malthus model highlights difference:</a:t>
            </a:r>
          </a:p>
          <a:p>
            <a:pPr lvl="1"/>
            <a:r>
              <a:rPr lang="en-US" dirty="0" smtClean="0"/>
              <a:t>Increase in productivity does not lead to higher real wages in the long run</a:t>
            </a:r>
          </a:p>
          <a:p>
            <a:pPr lvl="1"/>
            <a:r>
              <a:rPr lang="en-US" dirty="0" smtClean="0"/>
              <a:t>Increase in productivity leads to larger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30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Productivity Before 1500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Malthus model suggests different way to assess growth in productivity</a:t>
                </a:r>
              </a:p>
              <a:p>
                <a:pPr lvl="1"/>
                <a:r>
                  <a:rPr lang="en-US" dirty="0" smtClean="0"/>
                  <a:t>Long-run changes in population are an indirect measure of long-run changes in productivity</a:t>
                </a:r>
              </a:p>
              <a:p>
                <a:r>
                  <a:rPr lang="en-US" dirty="0" smtClean="0"/>
                  <a:t>Consider: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Ignore plagues and take ratio: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71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Productivity Before 1500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Take logarithms: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Recall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Steady state: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Growth in productivity proportional to growth in the population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>
                <a:blip r:embed="rId2"/>
                <a:stretch>
                  <a:fillRect l="-1704" t="-1576" r="-1926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54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3741"/>
            <a:ext cx="8119958" cy="5746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8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Wages </a:t>
            </a:r>
            <a:r>
              <a:rPr lang="en-US" dirty="0"/>
              <a:t>in England 1250-1860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/>
              <a:t>Can we use the Malthus model to make sense of the evolution of real wages in England from 1250 onward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6352143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Clark (2005)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304800"/>
          <a:ext cx="8229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17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Wages </a:t>
            </a:r>
            <a:r>
              <a:rPr lang="en-US" dirty="0"/>
              <a:t>in England 1250-1850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striking facts:</a:t>
            </a:r>
          </a:p>
          <a:p>
            <a:pPr lvl="1"/>
            <a:r>
              <a:rPr lang="en-US" dirty="0"/>
              <a:t>No growth (same in 1750 as in 1250)</a:t>
            </a:r>
          </a:p>
          <a:p>
            <a:pPr lvl="1"/>
            <a:r>
              <a:rPr lang="en-US" dirty="0"/>
              <a:t>Big rise (1300-1450) and then fall (1450 to 1640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Malthus </a:t>
            </a:r>
            <a:r>
              <a:rPr lang="en-US" dirty="0"/>
              <a:t>model suggests that evolution of the population may help us understand changes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real wages</a:t>
            </a:r>
          </a:p>
          <a:p>
            <a:r>
              <a:rPr lang="en-US" dirty="0"/>
              <a:t>Let’s look at a scatter plot of real wages and the population in England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3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on Real Wages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Real wages trendless before 1800</a:t>
            </a:r>
          </a:p>
          <a:p>
            <a:pPr lvl="1"/>
            <a:r>
              <a:rPr lang="en-US" dirty="0" smtClean="0"/>
              <a:t>Some fluctuations, but no trend</a:t>
            </a:r>
          </a:p>
          <a:p>
            <a:r>
              <a:rPr lang="en-US" dirty="0" smtClean="0"/>
              <a:t>Sustained growth begins around 1800 </a:t>
            </a:r>
            <a:br>
              <a:rPr lang="en-US" dirty="0" smtClean="0"/>
            </a:br>
            <a:r>
              <a:rPr lang="en-US" dirty="0" smtClean="0"/>
              <a:t>in Britain (and then spreads from there)</a:t>
            </a:r>
          </a:p>
          <a:p>
            <a:endParaRPr lang="en-US" dirty="0" smtClean="0"/>
          </a:p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and 19</a:t>
            </a:r>
            <a:r>
              <a:rPr lang="en-US" baseline="30000" dirty="0" smtClean="0"/>
              <a:t>th</a:t>
            </a:r>
            <a:r>
              <a:rPr lang="en-US" dirty="0" smtClean="0"/>
              <a:t> century Britain is a major </a:t>
            </a:r>
            <a:br>
              <a:rPr lang="en-US" dirty="0" smtClean="0"/>
            </a:br>
            <a:r>
              <a:rPr lang="en-US" dirty="0" smtClean="0"/>
              <a:t>turning point in history which we now </a:t>
            </a:r>
            <a:br>
              <a:rPr lang="en-US" dirty="0" smtClean="0"/>
            </a:br>
            <a:r>
              <a:rPr lang="en-US" dirty="0" smtClean="0"/>
              <a:t>refer to as the </a:t>
            </a:r>
            <a:r>
              <a:rPr lang="en-US" dirty="0" smtClean="0">
                <a:solidFill>
                  <a:srgbClr val="C00000"/>
                </a:solidFill>
              </a:rPr>
              <a:t>Industrial Revolution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2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Wages of Laborers in England 1250-1450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488668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Clark (2010)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7638"/>
          <a:ext cx="8229600" cy="507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62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Wages of Laborers in England 1250-1640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488668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Clark (2010)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4219"/>
            <a:ext cx="7467600" cy="5032988"/>
          </a:xfrm>
        </p:spPr>
      </p:pic>
    </p:spTree>
    <p:extLst>
      <p:ext uri="{BB962C8B-B14F-4D97-AF65-F5344CB8AC3E}">
        <p14:creationId xmlns:p14="http://schemas.microsoft.com/office/powerpoint/2010/main" val="12462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Wages of Laborers in England 1250-1640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5029200"/>
          </a:xfrm>
        </p:spPr>
        <p:txBody>
          <a:bodyPr>
            <a:normAutofit/>
          </a:bodyPr>
          <a:lstStyle/>
          <a:p>
            <a:r>
              <a:rPr lang="is-IS" dirty="0" smtClean="0"/>
              <a:t>1250-1310:</a:t>
            </a:r>
          </a:p>
          <a:p>
            <a:pPr lvl="1"/>
            <a:r>
              <a:rPr lang="en-US" dirty="0"/>
              <a:t>Population rises and real wages </a:t>
            </a:r>
            <a:r>
              <a:rPr lang="en-US" dirty="0" smtClean="0"/>
              <a:t>fall</a:t>
            </a:r>
          </a:p>
          <a:p>
            <a:r>
              <a:rPr lang="en-US" dirty="0" smtClean="0"/>
              <a:t>1310-1450:</a:t>
            </a:r>
          </a:p>
          <a:p>
            <a:pPr lvl="1"/>
            <a:r>
              <a:rPr lang="en-US" dirty="0" smtClean="0"/>
              <a:t>Population falls and real wages rise</a:t>
            </a:r>
          </a:p>
          <a:p>
            <a:pPr lvl="1"/>
            <a:r>
              <a:rPr lang="en-US" dirty="0" smtClean="0"/>
              <a:t>Black Death in 1340s. Waves of plagues afterwards</a:t>
            </a:r>
          </a:p>
          <a:p>
            <a:r>
              <a:rPr lang="en-US" dirty="0" smtClean="0"/>
              <a:t>1450-1640:</a:t>
            </a:r>
          </a:p>
          <a:p>
            <a:pPr lvl="1"/>
            <a:r>
              <a:rPr lang="en-US" dirty="0" smtClean="0"/>
              <a:t>Population rises and real wages fall</a:t>
            </a:r>
          </a:p>
          <a:p>
            <a:pPr lvl="1"/>
            <a:r>
              <a:rPr lang="en-US" dirty="0" smtClean="0"/>
              <a:t>Economy “recovers” from plagues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of Malthus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/>
              <a:t>Big rise and fall of real wages may have seemed puzzling before</a:t>
            </a:r>
          </a:p>
          <a:p>
            <a:r>
              <a:rPr lang="en-US" dirty="0" smtClean="0"/>
              <a:t>Malthus model provides an explanation:</a:t>
            </a:r>
          </a:p>
          <a:p>
            <a:pPr lvl="1"/>
            <a:r>
              <a:rPr lang="en-US" dirty="0" smtClean="0"/>
              <a:t>Real wages rose as plagues halved the population</a:t>
            </a:r>
          </a:p>
          <a:p>
            <a:pPr lvl="1"/>
            <a:r>
              <a:rPr lang="en-US" dirty="0" smtClean="0"/>
              <a:t>Real wages fell as population recovered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Recovery Take So Long?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31085"/>
            <a:ext cx="8610600" cy="5121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were many plagues after 1350</a:t>
            </a:r>
          </a:p>
          <a:p>
            <a:r>
              <a:rPr lang="en-US" dirty="0" smtClean="0"/>
              <a:t>Black Death may have caused a decrease </a:t>
            </a:r>
            <a:br>
              <a:rPr lang="en-US" dirty="0" smtClean="0"/>
            </a:br>
            <a:r>
              <a:rPr lang="en-US" dirty="0" smtClean="0"/>
              <a:t>in birth rates</a:t>
            </a:r>
          </a:p>
          <a:p>
            <a:r>
              <a:rPr lang="en-US" dirty="0" smtClean="0"/>
              <a:t>European Marriage Pattern:</a:t>
            </a:r>
          </a:p>
          <a:p>
            <a:pPr lvl="1"/>
            <a:r>
              <a:rPr lang="en-US" dirty="0" smtClean="0"/>
              <a:t>Women married at 25 as opposed to 20</a:t>
            </a:r>
          </a:p>
          <a:p>
            <a:pPr lvl="1"/>
            <a:r>
              <a:rPr lang="en-US" dirty="0" smtClean="0"/>
              <a:t>Significant fraction never married</a:t>
            </a:r>
          </a:p>
          <a:p>
            <a:r>
              <a:rPr lang="en-US" dirty="0" err="1" smtClean="0"/>
              <a:t>Voigtlander</a:t>
            </a:r>
            <a:r>
              <a:rPr lang="en-US" dirty="0" smtClean="0"/>
              <a:t> and </a:t>
            </a:r>
            <a:r>
              <a:rPr lang="en-US" dirty="0" err="1" smtClean="0"/>
              <a:t>Voth</a:t>
            </a:r>
            <a:r>
              <a:rPr lang="en-US" dirty="0" smtClean="0"/>
              <a:t> (2013):</a:t>
            </a:r>
          </a:p>
          <a:p>
            <a:pPr lvl="1"/>
            <a:r>
              <a:rPr lang="en-US" dirty="0" smtClean="0"/>
              <a:t>Black Death lead to shift to pastoral farming</a:t>
            </a:r>
          </a:p>
          <a:p>
            <a:pPr lvl="1"/>
            <a:r>
              <a:rPr lang="en-US" dirty="0" smtClean="0"/>
              <a:t>Women have comparative advantage at </a:t>
            </a:r>
            <a:br>
              <a:rPr lang="en-US" dirty="0" smtClean="0"/>
            </a:br>
            <a:r>
              <a:rPr lang="en-US" dirty="0" smtClean="0"/>
              <a:t>pastoral farming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Technical Change in England </a:t>
            </a:r>
            <a:br>
              <a:rPr lang="en-US" dirty="0" smtClean="0"/>
            </a:br>
            <a:r>
              <a:rPr lang="en-US" dirty="0" smtClean="0"/>
              <a:t>1250-1640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/>
              <a:lstStyle/>
              <a:p>
                <a:r>
                  <a:rPr lang="en-US" dirty="0" smtClean="0"/>
                  <a:t>1250-1640:</a:t>
                </a:r>
              </a:p>
              <a:p>
                <a:pPr lvl="1"/>
                <a:r>
                  <a:rPr lang="en-US" dirty="0" smtClean="0"/>
                  <a:t>Real wages and population moved up and down a stable labor demand curve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What </a:t>
                </a:r>
                <a:r>
                  <a:rPr lang="en-US" dirty="0"/>
                  <a:t>does this imply about </a:t>
                </a:r>
                <a:r>
                  <a:rPr lang="en-US" dirty="0" smtClean="0"/>
                  <a:t>changes in productivity </a:t>
                </a:r>
                <a:r>
                  <a:rPr lang="en-US" dirty="0"/>
                  <a:t>in England from </a:t>
                </a:r>
                <a:r>
                  <a:rPr lang="en-US" dirty="0" smtClean="0"/>
                  <a:t>1250 </a:t>
                </a:r>
                <a:r>
                  <a:rPr lang="en-US" dirty="0"/>
                  <a:t>to 1640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There was essentially no change in productivity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smtClean="0"/>
                  <a:t>). No technical change. (Why?)</a:t>
                </a:r>
              </a:p>
              <a:p>
                <a:pPr lvl="1"/>
                <a:r>
                  <a:rPr lang="en-US" dirty="0" smtClean="0"/>
                  <a:t>Increases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shift the labor demand curve out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704" t="-1576" r="-889" b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6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Wages of Laborers in England 1300-1640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488668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Clark (2010)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7638"/>
          <a:ext cx="8229600" cy="507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95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Changed Around 1650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488668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Clark (2009)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7638"/>
          <a:ext cx="8229600" cy="507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19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Changed Around 1650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10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Points move off the curve!!</a:t>
                </a:r>
              </a:p>
              <a:p>
                <a:r>
                  <a:rPr lang="en-US" dirty="0" smtClean="0"/>
                  <a:t>What does this mean about productivity?</a:t>
                </a:r>
              </a:p>
              <a:p>
                <a:pPr lvl="1"/>
                <a:r>
                  <a:rPr lang="en-US" dirty="0" smtClean="0"/>
                  <a:t>Productivity started increasing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started growing)</a:t>
                </a:r>
              </a:p>
              <a:p>
                <a:r>
                  <a:rPr lang="is-IS" dirty="0" smtClean="0"/>
                  <a:t>From 1640-1730: </a:t>
                </a:r>
                <a:r>
                  <a:rPr lang="is-IS" dirty="0"/>
                  <a:t>M</a:t>
                </a:r>
                <a:r>
                  <a:rPr lang="is-IS" dirty="0" smtClean="0"/>
                  <a:t>ostly increase in wages</a:t>
                </a:r>
              </a:p>
              <a:p>
                <a:pPr lvl="1"/>
                <a:r>
                  <a:rPr lang="is-IS" dirty="0" smtClean="0"/>
                  <a:t>Great Plague of London in 1665-6</a:t>
                </a:r>
              </a:p>
              <a:p>
                <a:r>
                  <a:rPr lang="is-IS" dirty="0" smtClean="0"/>
                  <a:t>From 1730-1800: </a:t>
                </a:r>
                <a:r>
                  <a:rPr lang="is-IS" dirty="0"/>
                  <a:t>M</a:t>
                </a:r>
                <a:r>
                  <a:rPr lang="is-IS" dirty="0" smtClean="0"/>
                  <a:t>ostly increase in population</a:t>
                </a:r>
              </a:p>
              <a:p>
                <a:pPr lvl="1"/>
                <a:r>
                  <a:rPr lang="is-IS" dirty="0" smtClean="0"/>
                  <a:t>Recovery from plagues? Increase in health? </a:t>
                </a:r>
                <a:br>
                  <a:rPr lang="is-IS" dirty="0" smtClean="0"/>
                </a:br>
                <a:r>
                  <a:rPr lang="is-IS" dirty="0" smtClean="0"/>
                  <a:t>Engel‘s pause?</a:t>
                </a:r>
                <a:endParaRPr lang="en-US" dirty="0" smtClean="0"/>
              </a:p>
              <a:p>
                <a:r>
                  <a:rPr lang="en-US" dirty="0"/>
                  <a:t>A</a:t>
                </a:r>
                <a:r>
                  <a:rPr lang="en-US" dirty="0" smtClean="0"/>
                  <a:t>round 1800: Huge acceleration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10600" cy="4876800"/>
              </a:xfrm>
              <a:blipFill rotWithShape="0">
                <a:blip r:embed="rId3"/>
                <a:stretch>
                  <a:fillRect l="-1628" t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4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Wages of Laborers in England 1290-1860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64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Questions About Origins of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was there no growth before the Industrial Revolution?</a:t>
            </a:r>
          </a:p>
          <a:p>
            <a:r>
              <a:rPr lang="en-US" dirty="0" smtClean="0"/>
              <a:t>Why did the Industrial Revolution happen?</a:t>
            </a:r>
          </a:p>
          <a:p>
            <a:pPr lvl="1"/>
            <a:r>
              <a:rPr lang="en-US" dirty="0"/>
              <a:t>Why did it happen in 18</a:t>
            </a:r>
            <a:r>
              <a:rPr lang="en-US" baseline="30000" dirty="0"/>
              <a:t>th</a:t>
            </a:r>
            <a:r>
              <a:rPr lang="en-US" dirty="0"/>
              <a:t> and 19</a:t>
            </a:r>
            <a:r>
              <a:rPr lang="en-US" baseline="30000" dirty="0"/>
              <a:t>th</a:t>
            </a:r>
            <a:r>
              <a:rPr lang="en-US" dirty="0"/>
              <a:t> century?</a:t>
            </a:r>
          </a:p>
          <a:p>
            <a:pPr lvl="1"/>
            <a:r>
              <a:rPr lang="en-US" dirty="0" smtClean="0"/>
              <a:t>Why did it happen in Britain?</a:t>
            </a:r>
          </a:p>
          <a:p>
            <a:r>
              <a:rPr lang="en-US" dirty="0" smtClean="0"/>
              <a:t>Why did the Industrial Revolution result in modern sustained growth? </a:t>
            </a:r>
            <a:br>
              <a:rPr lang="en-US" dirty="0" smtClean="0"/>
            </a:br>
            <a:r>
              <a:rPr lang="en-US" dirty="0" smtClean="0"/>
              <a:t>(Why didn’t it peter out?)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8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Malthus</a:t>
            </a:r>
            <a:r>
              <a:rPr lang="en-US" smtClean="0"/>
              <a:t>’ Unfortunate Timing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Malthus sometimes get a bad rap</a:t>
            </a:r>
          </a:p>
          <a:p>
            <a:pPr lvl="1"/>
            <a:r>
              <a:rPr lang="en-US" dirty="0" smtClean="0"/>
              <a:t>Prediction that wages were doomed to stay at subsistence turned out to be wrong after his writing</a:t>
            </a:r>
          </a:p>
          <a:p>
            <a:pPr lvl="1"/>
            <a:r>
              <a:rPr lang="en-US" dirty="0" smtClean="0"/>
              <a:t>But his theory was arguably correct for all of history up until his writing!!</a:t>
            </a:r>
          </a:p>
          <a:p>
            <a:r>
              <a:rPr lang="en-US" dirty="0" smtClean="0"/>
              <a:t>What changed after 1800?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World No Longer Malthusian?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212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Technological growth overwhelmed </a:t>
            </a:r>
            <a:br>
              <a:rPr lang="en-US" dirty="0" smtClean="0"/>
            </a:br>
            <a:r>
              <a:rPr lang="en-US" dirty="0" smtClean="0"/>
              <a:t>Malthusian forces</a:t>
            </a:r>
          </a:p>
          <a:p>
            <a:pPr marL="914400" lvl="1" indent="-514350"/>
            <a:r>
              <a:rPr lang="en-US" dirty="0" smtClean="0"/>
              <a:t>Population forces Malthus emphasized are slow</a:t>
            </a:r>
          </a:p>
          <a:p>
            <a:pPr marL="914400" lvl="1" indent="-514350"/>
            <a:r>
              <a:rPr lang="en-US" dirty="0" smtClean="0"/>
              <a:t>Fast enough technology growth my overwhelm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Land less important in production</a:t>
            </a:r>
          </a:p>
          <a:p>
            <a:pPr marL="914400" lvl="1" indent="-514350"/>
            <a:r>
              <a:rPr lang="en-US" dirty="0" smtClean="0"/>
              <a:t>Existence of a fix factor of production (land) important for logic of Malthus model</a:t>
            </a:r>
          </a:p>
          <a:p>
            <a:pPr marL="914400" lvl="1" indent="-514350"/>
            <a:r>
              <a:rPr lang="en-US" dirty="0" smtClean="0"/>
              <a:t>Land became much less important after 1800 </a:t>
            </a:r>
            <a:br>
              <a:rPr lang="en-US" dirty="0" smtClean="0"/>
            </a:br>
            <a:r>
              <a:rPr lang="en-US" dirty="0" smtClean="0"/>
              <a:t>due to invention of the steam engine</a:t>
            </a:r>
          </a:p>
          <a:p>
            <a:pPr marL="914400" lvl="1" indent="-514350"/>
            <a:r>
              <a:rPr lang="en-US" dirty="0" smtClean="0"/>
              <a:t>Land no longer needed to produce energy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4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World No Long Malthusian?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Demographic Transition</a:t>
            </a:r>
          </a:p>
          <a:p>
            <a:pPr marL="914400" lvl="1" indent="-514350"/>
            <a:r>
              <a:rPr lang="en-US" dirty="0" smtClean="0"/>
              <a:t>Data on birth rates and death rates support Malthus’ model quite well up until 1825</a:t>
            </a:r>
          </a:p>
          <a:p>
            <a:pPr marL="914400" lvl="1" indent="-514350"/>
            <a:r>
              <a:rPr lang="en-US" dirty="0" smtClean="0"/>
              <a:t>After 1825, relationship between birth rates and real wages assumed by Malthus breaks down (and particularly after 1880)</a:t>
            </a:r>
          </a:p>
          <a:p>
            <a:pPr marL="914400" lvl="1" indent="-5143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Demographic Transition in England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32647"/>
            <a:ext cx="7848600" cy="52530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/>
          <a:lstStyle/>
          <a:p>
            <a:r>
              <a:rPr lang="en-US" dirty="0" smtClean="0"/>
              <a:t>Demographic Transition in England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077200" cy="52461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High wages no longer associated with </a:t>
            </a:r>
            <a:br>
              <a:rPr lang="en-US" dirty="0" smtClean="0"/>
            </a:br>
            <a:r>
              <a:rPr lang="en-US" dirty="0" smtClean="0"/>
              <a:t>high population growth in England</a:t>
            </a:r>
          </a:p>
          <a:p>
            <a:r>
              <a:rPr lang="en-US" dirty="0" smtClean="0"/>
              <a:t>Same pattern observed for all countries </a:t>
            </a:r>
            <a:br>
              <a:rPr lang="en-US" dirty="0" smtClean="0"/>
            </a:br>
            <a:r>
              <a:rPr lang="en-US" dirty="0" smtClean="0"/>
              <a:t>when they develop</a:t>
            </a:r>
          </a:p>
          <a:p>
            <a:r>
              <a:rPr lang="en-US" dirty="0" smtClean="0"/>
              <a:t>Why did birth rates fall?</a:t>
            </a:r>
          </a:p>
          <a:p>
            <a:pPr lvl="1"/>
            <a:r>
              <a:rPr lang="en-US" dirty="0" smtClean="0"/>
              <a:t>Improved contraceptive methods</a:t>
            </a:r>
          </a:p>
          <a:p>
            <a:pPr lvl="1"/>
            <a:r>
              <a:rPr lang="en-US" dirty="0" smtClean="0"/>
              <a:t>Trade-off between quantity and “quality” </a:t>
            </a:r>
            <a:br>
              <a:rPr lang="en-US" dirty="0" smtClean="0"/>
            </a:br>
            <a:r>
              <a:rPr lang="en-US" dirty="0" smtClean="0"/>
              <a:t>of children?</a:t>
            </a:r>
          </a:p>
          <a:p>
            <a:pPr lvl="1"/>
            <a:r>
              <a:rPr lang="en-US" dirty="0" smtClean="0"/>
              <a:t>Women’s empowerment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Malthus and Economic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87630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Malthus wrote is essay as a response to argument that better laws could eradicate poverty</a:t>
            </a:r>
          </a:p>
          <a:p>
            <a:r>
              <a:rPr lang="en-US" dirty="0" smtClean="0"/>
              <a:t>Malthus thought policies that optimists advocated might accentuate social evils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Malthus and the Poor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212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Particularly critical of English Poor Laws</a:t>
            </a:r>
          </a:p>
          <a:p>
            <a:pPr marL="274320" indent="0">
              <a:buNone/>
            </a:pPr>
            <a:r>
              <a:rPr lang="en-US" sz="2800" i="1" dirty="0" smtClean="0"/>
              <a:t>“</a:t>
            </a:r>
            <a:r>
              <a:rPr lang="en-US" sz="2800" i="1" dirty="0"/>
              <a:t>though they may have alleviated a little the intensity of individual misfortune, they have spread the general evil over a much larger surface”</a:t>
            </a:r>
          </a:p>
          <a:p>
            <a:r>
              <a:rPr lang="en-US" dirty="0"/>
              <a:t>Poor Laws weakened natural checks on </a:t>
            </a:r>
            <a:br>
              <a:rPr lang="en-US" dirty="0"/>
            </a:br>
            <a:r>
              <a:rPr lang="en-US" dirty="0"/>
              <a:t>population growth and thereby lowered wages</a:t>
            </a:r>
          </a:p>
          <a:p>
            <a:pPr lvl="1"/>
            <a:r>
              <a:rPr lang="en-US" dirty="0"/>
              <a:t>Larger population equally poor or </a:t>
            </a:r>
            <a:r>
              <a:rPr lang="en-US" dirty="0" smtClean="0"/>
              <a:t>poorer</a:t>
            </a:r>
          </a:p>
          <a:p>
            <a:r>
              <a:rPr lang="en-US" dirty="0" smtClean="0"/>
              <a:t>“Malthusian argument” against poor relief influential</a:t>
            </a:r>
          </a:p>
          <a:p>
            <a:r>
              <a:rPr lang="en-US" dirty="0" smtClean="0"/>
              <a:t>Poor Laws amended in 1834 (made less generous)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3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Dismal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implications of Malthus’ model for economic policy is extremely depressing</a:t>
            </a:r>
          </a:p>
          <a:p>
            <a:r>
              <a:rPr lang="en-US" dirty="0" smtClean="0"/>
              <a:t>Consider birth and death rates:</a:t>
            </a:r>
          </a:p>
          <a:p>
            <a:pPr lvl="1"/>
            <a:r>
              <a:rPr lang="en-US" dirty="0" smtClean="0"/>
              <a:t>Birth rates higher when wages are higher </a:t>
            </a:r>
            <a:br>
              <a:rPr lang="en-US" dirty="0" smtClean="0"/>
            </a:br>
            <a:r>
              <a:rPr lang="en-US" dirty="0" smtClean="0"/>
              <a:t>(e.g., can afford to marry earlier, more fertile)</a:t>
            </a:r>
          </a:p>
          <a:p>
            <a:pPr lvl="1"/>
            <a:r>
              <a:rPr lang="en-US" dirty="0" smtClean="0"/>
              <a:t>Death rates lower when wages are higher </a:t>
            </a:r>
            <a:br>
              <a:rPr lang="en-US" dirty="0" smtClean="0"/>
            </a:br>
            <a:r>
              <a:rPr lang="en-US" dirty="0" smtClean="0"/>
              <a:t>(e.g., poverty yields higher death rate of children)</a:t>
            </a:r>
          </a:p>
          <a:p>
            <a:r>
              <a:rPr lang="en-US" dirty="0" smtClean="0"/>
              <a:t>Steady state is where birth rate equals death rate (otherwise population will rise or fall)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1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001000" cy="5510986"/>
          </a:xfrm>
        </p:spPr>
      </p:pic>
    </p:spTree>
    <p:extLst>
      <p:ext uri="{BB962C8B-B14F-4D97-AF65-F5344CB8AC3E}">
        <p14:creationId xmlns:p14="http://schemas.microsoft.com/office/powerpoint/2010/main" val="38599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No Growth Before the</a:t>
            </a:r>
            <a:br>
              <a:rPr lang="en-US" dirty="0" smtClean="0"/>
            </a:br>
            <a:r>
              <a:rPr lang="en-US" dirty="0" smtClean="0"/>
              <a:t>Industrial Revolution?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029200"/>
          </a:xfrm>
        </p:spPr>
        <p:txBody>
          <a:bodyPr>
            <a:normAutofit/>
          </a:bodyPr>
          <a:lstStyle/>
          <a:p>
            <a:r>
              <a:rPr lang="en-US" dirty="0"/>
              <a:t>Despotism: Those that grew rich got attacked by poorer neighbors (risk of expropriation lead to huge defense costs which retarded incentives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grow)</a:t>
            </a:r>
          </a:p>
          <a:p>
            <a:r>
              <a:rPr lang="en-US" dirty="0"/>
              <a:t>Vested interests: Advancement of knowledge was slow because of powerful forces working against innovators and defending status quo </a:t>
            </a:r>
            <a:endParaRPr lang="en-US" dirty="0" smtClean="0"/>
          </a:p>
          <a:p>
            <a:r>
              <a:rPr lang="en-US" dirty="0" smtClean="0"/>
              <a:t>Population </a:t>
            </a:r>
            <a:r>
              <a:rPr lang="en-US" dirty="0"/>
              <a:t>dynamics: Higher wages lead to population growth, which </a:t>
            </a:r>
            <a:r>
              <a:rPr lang="en-US" dirty="0" smtClean="0"/>
              <a:t>pushed </a:t>
            </a:r>
            <a:r>
              <a:rPr lang="en-US" dirty="0"/>
              <a:t>down wages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8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Policy in Malthus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Any economic policy that doesn’t shift birth- or death-rate curve has no effect on material well-being of poor in the long run</a:t>
            </a:r>
          </a:p>
          <a:p>
            <a:pPr marL="914400" lvl="1" indent="-514350"/>
            <a:r>
              <a:rPr lang="en-US" dirty="0" smtClean="0"/>
              <a:t>Material well-being determined by crossing of birth- and death-rate curves</a:t>
            </a:r>
          </a:p>
          <a:p>
            <a:pPr marL="914400" lvl="1" indent="-514350"/>
            <a:r>
              <a:rPr lang="en-US" dirty="0" smtClean="0"/>
              <a:t>If neither shift, long-run steady state unchanged</a:t>
            </a:r>
          </a:p>
          <a:p>
            <a:pPr marL="514350" indent="-514350"/>
            <a:r>
              <a:rPr lang="en-US" dirty="0" smtClean="0"/>
              <a:t>Consequence: </a:t>
            </a:r>
          </a:p>
          <a:p>
            <a:pPr marL="914400" lvl="1" indent="-514350"/>
            <a:r>
              <a:rPr lang="en-US" dirty="0" smtClean="0"/>
              <a:t>Only way to reduce poverty in the long run is to reduce the birth rate or increase the death rate</a:t>
            </a:r>
          </a:p>
          <a:p>
            <a:pPr marL="514350" indent="-5143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Redistribution Towards the 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 the short run: Increases income of the poor</a:t>
            </a:r>
          </a:p>
          <a:p>
            <a:pPr lvl="1"/>
            <a:r>
              <a:rPr lang="en-US" dirty="0" smtClean="0"/>
              <a:t>Increase in “after-transfer” wages</a:t>
            </a:r>
          </a:p>
          <a:p>
            <a:r>
              <a:rPr lang="en-US" dirty="0" smtClean="0"/>
              <a:t>Shifts economy to the right on </a:t>
            </a:r>
            <a:br>
              <a:rPr lang="en-US" dirty="0" smtClean="0"/>
            </a:br>
            <a:r>
              <a:rPr lang="en-US" dirty="0" smtClean="0"/>
              <a:t>birth-rate/death-rate plot</a:t>
            </a:r>
          </a:p>
          <a:p>
            <a:r>
              <a:rPr lang="en-US" dirty="0" smtClean="0"/>
              <a:t>Leads to population growth</a:t>
            </a:r>
          </a:p>
          <a:p>
            <a:r>
              <a:rPr lang="en-US" dirty="0" smtClean="0"/>
              <a:t>Economy converges to a new steady state where “after-transfer” wage is the same as before</a:t>
            </a:r>
          </a:p>
          <a:p>
            <a:r>
              <a:rPr lang="en-US" dirty="0" smtClean="0"/>
              <a:t>In the long run: Bigger population equally poor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Redistribution Away from 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24012"/>
            <a:ext cx="8534400" cy="5005388"/>
          </a:xfrm>
        </p:spPr>
        <p:txBody>
          <a:bodyPr>
            <a:normAutofit/>
          </a:bodyPr>
          <a:lstStyle/>
          <a:p>
            <a:r>
              <a:rPr lang="en-US" dirty="0" smtClean="0"/>
              <a:t>Suppose elite taxes the poor </a:t>
            </a:r>
            <a:br>
              <a:rPr lang="en-US" dirty="0" smtClean="0"/>
            </a:br>
            <a:r>
              <a:rPr lang="en-US" dirty="0" smtClean="0"/>
              <a:t>(not uncommon before 1800)</a:t>
            </a:r>
          </a:p>
          <a:p>
            <a:r>
              <a:rPr lang="en-US" dirty="0" smtClean="0"/>
              <a:t>In the short run: After-tax wages fall</a:t>
            </a:r>
          </a:p>
          <a:p>
            <a:r>
              <a:rPr lang="en-US" dirty="0" smtClean="0"/>
              <a:t>This leads population to fall</a:t>
            </a:r>
          </a:p>
          <a:p>
            <a:r>
              <a:rPr lang="en-US" dirty="0" smtClean="0"/>
              <a:t>In the long run: </a:t>
            </a:r>
          </a:p>
          <a:p>
            <a:pPr lvl="1"/>
            <a:r>
              <a:rPr lang="en-US" dirty="0" smtClean="0"/>
              <a:t>After-tax wages same as before</a:t>
            </a:r>
          </a:p>
          <a:p>
            <a:pPr lvl="1"/>
            <a:r>
              <a:rPr lang="en-US" dirty="0" smtClean="0"/>
              <a:t>Smaller population of poor people</a:t>
            </a:r>
          </a:p>
          <a:p>
            <a:pPr lvl="1"/>
            <a:r>
              <a:rPr lang="en-US" dirty="0" smtClean="0"/>
              <a:t>Ruling class enjoys more wealth </a:t>
            </a:r>
            <a:br>
              <a:rPr lang="en-US" dirty="0" smtClean="0"/>
            </a:br>
            <a:r>
              <a:rPr lang="en-US" dirty="0" smtClean="0"/>
              <a:t>(cathedrals, palaces, monuments, art, etc.)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in 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This shifts the death-rate curve down</a:t>
            </a:r>
          </a:p>
          <a:p>
            <a:r>
              <a:rPr lang="en-US" dirty="0" smtClean="0"/>
              <a:t>Population expands</a:t>
            </a:r>
          </a:p>
          <a:p>
            <a:r>
              <a:rPr lang="en-US" dirty="0" smtClean="0"/>
              <a:t>Wages fall to new lower steady state</a:t>
            </a:r>
          </a:p>
          <a:p>
            <a:r>
              <a:rPr lang="en-US" dirty="0"/>
              <a:t>L</a:t>
            </a:r>
            <a:r>
              <a:rPr lang="en-US" dirty="0" smtClean="0"/>
              <a:t>ong run: Larger population of poorer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7971311" cy="5486400"/>
          </a:xfrm>
        </p:spPr>
      </p:pic>
    </p:spTree>
    <p:extLst>
      <p:ext uri="{BB962C8B-B14F-4D97-AF65-F5344CB8AC3E}">
        <p14:creationId xmlns:p14="http://schemas.microsoft.com/office/powerpoint/2010/main" val="40521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Wages and Cleanliness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Pre-industrial evidence </a:t>
            </a:r>
            <a:r>
              <a:rPr lang="en-US" dirty="0"/>
              <a:t>suggests wages were higher in Europe than China and Japan. Why?</a:t>
            </a:r>
          </a:p>
          <a:p>
            <a:pPr lvl="1"/>
            <a:r>
              <a:rPr lang="en-US" dirty="0"/>
              <a:t>Relative squalor of European living </a:t>
            </a:r>
            <a:r>
              <a:rPr lang="en-US" dirty="0" smtClean="0"/>
              <a:t>conditions?</a:t>
            </a:r>
            <a:endParaRPr lang="en-US" dirty="0"/>
          </a:p>
          <a:p>
            <a:pPr lvl="1"/>
            <a:r>
              <a:rPr lang="en-US" dirty="0"/>
              <a:t>Japanese were particularly clean. This may have caused them to be particularly poor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Also, high intensity of warfare in Europe between 1400 and 1700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5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Malthus’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In 1798, Thomas Malthus published an essay titled </a:t>
            </a:r>
            <a:r>
              <a:rPr lang="en-US" i="1" dirty="0" smtClean="0"/>
              <a:t>An Essay on the Principle of Population</a:t>
            </a:r>
          </a:p>
          <a:p>
            <a:r>
              <a:rPr lang="en-US" dirty="0" smtClean="0"/>
              <a:t>Argued that sustained growth in real wages was impossible in the long run:</a:t>
            </a:r>
          </a:p>
          <a:p>
            <a:pPr lvl="1"/>
            <a:r>
              <a:rPr lang="en-US" dirty="0" smtClean="0"/>
              <a:t>If real wages increased, this would lead to an increase in population that would only stop when wages had been bid down to subsistence</a:t>
            </a:r>
          </a:p>
          <a:p>
            <a:r>
              <a:rPr lang="en-US" dirty="0" smtClean="0"/>
              <a:t>This is where economics got the nickname: “The Dismal Science”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Malthus’ Unfortunate Timing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6394243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Clark (2005)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80255"/>
            <a:ext cx="7924800" cy="5264610"/>
          </a:xfrm>
        </p:spPr>
      </p:pic>
    </p:spTree>
    <p:extLst>
      <p:ext uri="{BB962C8B-B14F-4D97-AF65-F5344CB8AC3E}">
        <p14:creationId xmlns:p14="http://schemas.microsoft.com/office/powerpoint/2010/main" val="7094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Malthus Model: Production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Production Function: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denotes output at time 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denotes productivity at time 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denotes land (constant over time)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denotes labor at time t</a:t>
                </a:r>
              </a:p>
              <a:p>
                <a:pPr lvl="1"/>
                <a:r>
                  <a:rPr lang="en-US" dirty="0" smtClean="0"/>
                  <a:t>Production function is constant returns to scale </a:t>
                </a:r>
                <a:br>
                  <a:rPr lang="en-US" dirty="0" smtClean="0"/>
                </a:br>
                <a:r>
                  <a:rPr lang="en-US" dirty="0" smtClean="0"/>
                  <a:t>in land and labor. But land is fixed. </a:t>
                </a:r>
              </a:p>
              <a:p>
                <a:pPr lvl="1"/>
                <a:r>
                  <a:rPr lang="en-US" dirty="0" smtClean="0"/>
                  <a:t>There are diminishing returns to labor alone.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0">
                <a:blip r:embed="rId2"/>
                <a:stretch>
                  <a:fillRect l="-1926"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5197</TotalTime>
  <Words>3566</Words>
  <Application>Microsoft Office PowerPoint</Application>
  <PresentationFormat>On-screen Show (4:3)</PresentationFormat>
  <Paragraphs>398</Paragraphs>
  <Slides>65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Cambria Math</vt:lpstr>
      <vt:lpstr>Office Theme</vt:lpstr>
      <vt:lpstr>Malthus and Pre-Industrial Stagnation</vt:lpstr>
      <vt:lpstr>Long Run Growth</vt:lpstr>
      <vt:lpstr>PowerPoint Presentation</vt:lpstr>
      <vt:lpstr>Evidence on Real Wages</vt:lpstr>
      <vt:lpstr>Key Questions About Origins of Growth</vt:lpstr>
      <vt:lpstr>Why No Growth Before the Industrial Revolution?</vt:lpstr>
      <vt:lpstr>Malthus’ Idea</vt:lpstr>
      <vt:lpstr>Malthus’ Unfortunate Timing</vt:lpstr>
      <vt:lpstr>Malthus Model: Production</vt:lpstr>
      <vt:lpstr>Malthus Model: Labor Demand</vt:lpstr>
      <vt:lpstr>Malthus Model: Labor Supply</vt:lpstr>
      <vt:lpstr>Malthus Model: Population Growth</vt:lpstr>
      <vt:lpstr>Malthus Model: Population Growth</vt:lpstr>
      <vt:lpstr>Malthus Model: Population Growth</vt:lpstr>
      <vt:lpstr>Malthus Model: Plagues</vt:lpstr>
      <vt:lpstr>The Malthus Model: Key Equations</vt:lpstr>
      <vt:lpstr>Population Dynamics</vt:lpstr>
      <vt:lpstr>Population Dynamics</vt:lpstr>
      <vt:lpstr>Population Dynamics</vt:lpstr>
      <vt:lpstr>Population Dynamics</vt:lpstr>
      <vt:lpstr>Convergence to Steady State</vt:lpstr>
      <vt:lpstr>Steady State Population</vt:lpstr>
      <vt:lpstr>Solving for Steady State</vt:lpstr>
      <vt:lpstr>Wages and Population</vt:lpstr>
      <vt:lpstr>Labor Demand</vt:lpstr>
      <vt:lpstr>The Malthus Model</vt:lpstr>
      <vt:lpstr>Responses to Shocks</vt:lpstr>
      <vt:lpstr>Black Death</vt:lpstr>
      <vt:lpstr>Black Death</vt:lpstr>
      <vt:lpstr>Increase in Productivity</vt:lpstr>
      <vt:lpstr>Increase in Productivity</vt:lpstr>
      <vt:lpstr>Responses to Shocks</vt:lpstr>
      <vt:lpstr>Growth Before 1500</vt:lpstr>
      <vt:lpstr>Growth in Productivity Before 1500</vt:lpstr>
      <vt:lpstr>Growth in Productivity Before 1500</vt:lpstr>
      <vt:lpstr>PowerPoint Presentation</vt:lpstr>
      <vt:lpstr>Wages in England 1250-1860</vt:lpstr>
      <vt:lpstr>PowerPoint Presentation</vt:lpstr>
      <vt:lpstr>Wages in England 1250-1850</vt:lpstr>
      <vt:lpstr>Real Wages of Laborers in England 1250-1450</vt:lpstr>
      <vt:lpstr>Real Wages of Laborers in England 1250-1640</vt:lpstr>
      <vt:lpstr>Real Wages of Laborers in England 1250-1640</vt:lpstr>
      <vt:lpstr>Success of Malthus Model</vt:lpstr>
      <vt:lpstr>Why Did Recovery Take So Long?</vt:lpstr>
      <vt:lpstr>Technical Change in England  1250-1640</vt:lpstr>
      <vt:lpstr>Real Wages of Laborers in England 1300-1640</vt:lpstr>
      <vt:lpstr>Something Changed Around 1650</vt:lpstr>
      <vt:lpstr>Something Changed Around 1650</vt:lpstr>
      <vt:lpstr>Real Wages of Laborers in England 1290-1860</vt:lpstr>
      <vt:lpstr>Malthus’ Unfortunate Timing</vt:lpstr>
      <vt:lpstr>Why Is World No Longer Malthusian?</vt:lpstr>
      <vt:lpstr>Why is World No Long Malthusian? </vt:lpstr>
      <vt:lpstr>Demographic Transition in England</vt:lpstr>
      <vt:lpstr>Demographic Transition in England</vt:lpstr>
      <vt:lpstr>Demographic Transition</vt:lpstr>
      <vt:lpstr>Malthus and Economic Policy</vt:lpstr>
      <vt:lpstr>Malthus and the Poor Laws</vt:lpstr>
      <vt:lpstr>The Dismal Science</vt:lpstr>
      <vt:lpstr>PowerPoint Presentation</vt:lpstr>
      <vt:lpstr>Economic Policy in Malthus Model</vt:lpstr>
      <vt:lpstr>Redistribution Towards the Poor</vt:lpstr>
      <vt:lpstr>Redistribution Away from Poor</vt:lpstr>
      <vt:lpstr>Improvement in Public Health</vt:lpstr>
      <vt:lpstr>PowerPoint Presentation</vt:lpstr>
      <vt:lpstr>Wages and Cleanliness 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Macroeconomics Economics W3213</dc:title>
  <dc:creator> Jon Steinsson</dc:creator>
  <cp:lastModifiedBy>Jon Steinsson</cp:lastModifiedBy>
  <cp:revision>380</cp:revision>
  <cp:lastPrinted>2017-02-22T02:53:16Z</cp:lastPrinted>
  <dcterms:created xsi:type="dcterms:W3CDTF">2009-01-14T21:40:30Z</dcterms:created>
  <dcterms:modified xsi:type="dcterms:W3CDTF">2021-10-09T04:52:58Z</dcterms:modified>
</cp:coreProperties>
</file>