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4" r:id="rId3"/>
    <p:sldId id="415" r:id="rId4"/>
    <p:sldId id="416" r:id="rId5"/>
    <p:sldId id="408" r:id="rId6"/>
    <p:sldId id="407" r:id="rId7"/>
    <p:sldId id="409" r:id="rId8"/>
    <p:sldId id="410" r:id="rId9"/>
    <p:sldId id="411" r:id="rId10"/>
    <p:sldId id="413" r:id="rId11"/>
    <p:sldId id="366" r:id="rId12"/>
    <p:sldId id="311" r:id="rId13"/>
    <p:sldId id="361" r:id="rId14"/>
    <p:sldId id="360" r:id="rId15"/>
    <p:sldId id="313" r:id="rId16"/>
    <p:sldId id="395" r:id="rId17"/>
    <p:sldId id="404" r:id="rId18"/>
    <p:sldId id="274" r:id="rId19"/>
    <p:sldId id="314" r:id="rId20"/>
    <p:sldId id="397" r:id="rId21"/>
    <p:sldId id="316" r:id="rId22"/>
    <p:sldId id="317" r:id="rId23"/>
    <p:sldId id="389" r:id="rId24"/>
    <p:sldId id="368" r:id="rId25"/>
    <p:sldId id="369" r:id="rId26"/>
    <p:sldId id="396" r:id="rId27"/>
    <p:sldId id="370" r:id="rId28"/>
    <p:sldId id="391" r:id="rId29"/>
    <p:sldId id="400" r:id="rId30"/>
    <p:sldId id="398" r:id="rId31"/>
    <p:sldId id="399" r:id="rId32"/>
    <p:sldId id="401" r:id="rId33"/>
    <p:sldId id="402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46" autoAdjust="0"/>
  </p:normalViewPr>
  <p:slideViewPr>
    <p:cSldViewPr>
      <p:cViewPr varScale="1">
        <p:scale>
          <a:sx n="139" d="100"/>
          <a:sy n="139" d="100"/>
        </p:scale>
        <p:origin x="108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r">
              <a:defRPr sz="1200"/>
            </a:lvl1pPr>
          </a:lstStyle>
          <a:p>
            <a:fld id="{D5939DF2-ABCB-41C4-B634-4E5074E96AA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r">
              <a:defRPr sz="1200"/>
            </a:lvl1pPr>
          </a:lstStyle>
          <a:p>
            <a:fld id="{28060528-F6E8-4B18-85D0-14563A757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34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r">
              <a:defRPr sz="1200"/>
            </a:lvl1pPr>
          </a:lstStyle>
          <a:p>
            <a:fld id="{4C421AEE-FFF7-41E4-9D8F-5863FAF1CD1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4" rIns="96648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4" rIns="96648" bIns="483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r">
              <a:defRPr sz="1200"/>
            </a:lvl1pPr>
          </a:lstStyle>
          <a:p>
            <a:fld id="{7F02EAA8-8E5C-48B3-B84E-1C9772ABE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7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5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2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6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3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1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EAA8-8E5C-48B3-B84E-1C9772ABE1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0988-BB72-4F4F-A85E-76110167FC0F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277E-7DEA-4D2C-B715-7AEA8D78BEFA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39D6-A269-4ACA-A8D3-B9B93986A33C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BDA-BCCA-4C15-B81B-6725E6A6D9E0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4DCB-9583-49EC-87B2-8F2728486AA3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646A-FED6-4130-82F5-39B3BBB19FBB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8FDD-4EB7-4D39-977E-C8E7FF1CB081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EEA-2714-4EBB-A34C-82946CC222E2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75F4-5BA0-4AB4-BC07-469F16A2E6FC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138-9AF1-41BF-8953-194F6DF27A7A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E3A-D9C9-46FE-BC55-C3C756736A86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CC270-0ED9-467A-B7E6-5FEB36EDC410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084E-9F93-48B8-859D-F8BB0DEC3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18:</a:t>
            </a:r>
            <a:br>
              <a:rPr lang="en-US" dirty="0"/>
            </a:br>
            <a:r>
              <a:rPr lang="en-US" dirty="0"/>
              <a:t>Fiscal Policy</a:t>
            </a:r>
            <a:br>
              <a:rPr lang="en-US" dirty="0"/>
            </a:br>
            <a:r>
              <a:rPr lang="en-US" sz="2700" dirty="0"/>
              <a:t>Macroeconomics (Quantitative)</a:t>
            </a:r>
            <a:br>
              <a:rPr lang="en-US" dirty="0"/>
            </a:br>
            <a:r>
              <a:rPr lang="en-US" sz="2800" dirty="0"/>
              <a:t>Economics 101B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91000"/>
            <a:ext cx="6400800" cy="2835275"/>
          </a:xfrm>
        </p:spPr>
        <p:txBody>
          <a:bodyPr/>
          <a:lstStyle/>
          <a:p>
            <a:r>
              <a:rPr lang="en-US" dirty="0">
                <a:solidFill>
                  <a:srgbClr val="898989"/>
                </a:solidFill>
              </a:rPr>
              <a:t>J</a:t>
            </a:r>
            <a:r>
              <a:rPr lang="is-IS" dirty="0">
                <a:solidFill>
                  <a:srgbClr val="898989"/>
                </a:solidFill>
              </a:rPr>
              <a:t>ón Steinsson</a:t>
            </a:r>
          </a:p>
          <a:p>
            <a:r>
              <a:rPr lang="is-IS" dirty="0">
                <a:solidFill>
                  <a:srgbClr val="898989"/>
                </a:solidFill>
              </a:rPr>
              <a:t>University of California, Berkeley</a:t>
            </a:r>
            <a:endParaRPr lang="en-US" dirty="0">
              <a:solidFill>
                <a:srgbClr val="898989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Keynesian Fiscal Stimulus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257800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Basic model with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514350"/>
                <a:r>
                  <a:rPr lang="en-US" dirty="0"/>
                  <a:t>Fiscal multiplier =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Basic model with “normal” monetary response</a:t>
                </a:r>
              </a:p>
              <a:p>
                <a:pPr marL="914400" lvl="1" indent="-514350"/>
                <a:r>
                  <a:rPr lang="en-US" dirty="0"/>
                  <a:t>Fiscal multiplier &lt;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Hand-to-mouth model with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514350"/>
                <a:r>
                  <a:rPr lang="en-US" dirty="0"/>
                  <a:t>Fiscal multiplier &gt;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Basic model at Zero Lower Bound</a:t>
                </a:r>
              </a:p>
              <a:p>
                <a:pPr marL="914400" lvl="1" indent="-514350"/>
                <a:r>
                  <a:rPr lang="en-US" dirty="0"/>
                  <a:t>Fiscal multiplier &gt; 1</a:t>
                </a:r>
              </a:p>
              <a:p>
                <a:pPr marL="914400" lvl="1" indent="-514350"/>
                <a:endParaRPr lang="en-US" dirty="0"/>
              </a:p>
              <a:p>
                <a:pPr marL="514350" indent="-514350">
                  <a:buNone/>
                </a:pPr>
                <a:r>
                  <a:rPr lang="en-US" dirty="0"/>
                  <a:t>	Obama administration in 2009: Fiscal multiplier = 1.5</a:t>
                </a:r>
              </a:p>
              <a:p>
                <a:pPr marL="514350" indent="-51435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257800"/>
              </a:xfrm>
              <a:blipFill>
                <a:blip r:embed="rId3"/>
                <a:stretch>
                  <a:fillRect l="-1444" t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01" y="609601"/>
            <a:ext cx="8742438" cy="5516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9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Neo-Classical View of Fiscal Stimulus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r>
              <a:rPr lang="en-US" dirty="0"/>
              <a:t>Government takes away people’s stuff </a:t>
            </a:r>
            <a:br>
              <a:rPr lang="en-US" dirty="0"/>
            </a:br>
            <a:r>
              <a:rPr lang="en-US" dirty="0"/>
              <a:t>(i.e., taxes them to buy some of the output)</a:t>
            </a:r>
          </a:p>
          <a:p>
            <a:r>
              <a:rPr lang="en-US" dirty="0"/>
              <a:t>People are poorer. What do they do?</a:t>
            </a:r>
          </a:p>
          <a:p>
            <a:pPr lvl="1"/>
            <a:r>
              <a:rPr lang="en-US" dirty="0"/>
              <a:t>Consume less of goods</a:t>
            </a:r>
          </a:p>
          <a:p>
            <a:pPr lvl="1"/>
            <a:r>
              <a:rPr lang="en-US" dirty="0"/>
              <a:t>And less of leisure (work more)</a:t>
            </a:r>
          </a:p>
          <a:p>
            <a:r>
              <a:rPr lang="en-US" dirty="0"/>
              <a:t>Positive multiplier due to negative wealth effect</a:t>
            </a:r>
          </a:p>
          <a:p>
            <a:r>
              <a:rPr lang="en-US" dirty="0"/>
              <a:t>Multiplier less than one since people don’t increase effort enough to get to old level of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Neo-Classical View of Fiscal Stimulus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Intuitively, government takes some stuff away from people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Several ways they can respond: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Increase Y (work more) to keep C constant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Decrease C to keep Y (and therefore L) constant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 little bit of both</a:t>
                </a:r>
              </a:p>
              <a:p>
                <a:r>
                  <a:rPr lang="en-US" dirty="0"/>
                  <a:t>It is optimal to do a little bit of both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Neo-Classical Fiscal Stimulus with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have been ignoring investment</a:t>
                </a:r>
              </a:p>
              <a:p>
                <a:r>
                  <a:rPr lang="en-US" dirty="0"/>
                  <a:t>In economy with investment, people have three options: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Consume less</a:t>
                </a:r>
              </a:p>
              <a:p>
                <a:pPr lvl="1"/>
                <a:r>
                  <a:rPr lang="en-US" dirty="0"/>
                  <a:t>Work more</a:t>
                </a:r>
              </a:p>
              <a:p>
                <a:pPr lvl="1"/>
                <a:r>
                  <a:rPr lang="en-US" dirty="0"/>
                  <a:t>Invest less</a:t>
                </a:r>
              </a:p>
              <a:p>
                <a:r>
                  <a:rPr lang="en-US" dirty="0"/>
                  <a:t>Optimally, they do a little bit of each</a:t>
                </a:r>
              </a:p>
              <a:p>
                <a:r>
                  <a:rPr lang="en-US" dirty="0"/>
                  <a:t>Government spending “crowds out” investment as well as consumption and leisure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  <a:blipFill>
                <a:blip r:embed="rId2"/>
                <a:stretch>
                  <a:fillRect l="-1278"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Stimulus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57400"/>
                <a:ext cx="10972800" cy="4724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Basic (New) Keynesian with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Multiplier = 1</a:t>
                </a:r>
              </a:p>
              <a:p>
                <a:r>
                  <a:rPr lang="en-US" dirty="0"/>
                  <a:t>Keynesian with normal MP response: Multiplier &lt; 1</a:t>
                </a:r>
              </a:p>
              <a:p>
                <a:r>
                  <a:rPr lang="en-US" dirty="0"/>
                  <a:t>Keynesian at ZLB: Multiplier &gt; 1</a:t>
                </a:r>
              </a:p>
              <a:p>
                <a:r>
                  <a:rPr lang="en-US" dirty="0"/>
                  <a:t>Keynesian with hand-to-mouth: Multiplier &gt; 1</a:t>
                </a:r>
              </a:p>
              <a:p>
                <a:r>
                  <a:rPr lang="en-US" dirty="0"/>
                  <a:t>Neo-Classical: 0 &lt; Multiplier &lt;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57400"/>
                <a:ext cx="10972800" cy="4724400"/>
              </a:xfrm>
              <a:blipFill>
                <a:blip r:embed="rId3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Fama</a:t>
            </a:r>
            <a:r>
              <a:rPr lang="en-US" dirty="0"/>
              <a:t> (2009)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Identity: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Investment must equal sum of household, corporate and government saving</a:t>
                </a:r>
              </a:p>
              <a:p>
                <a:r>
                  <a:rPr lang="en-US" dirty="0" err="1"/>
                  <a:t>Fama</a:t>
                </a:r>
                <a:r>
                  <a:rPr lang="en-US" dirty="0"/>
                  <a:t> argues: This implies fiscal stimulus can’t work</a:t>
                </a:r>
              </a:p>
              <a:p>
                <a:pPr lvl="1"/>
                <a:r>
                  <a:rPr lang="en-US" dirty="0"/>
                  <a:t>Logic: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 implies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  <a:p>
                <a:pPr lvl="1"/>
                <a:r>
                  <a:rPr lang="en-US" dirty="0"/>
                  <a:t>No. Completely false. Makes no sense at all.</a:t>
                </a:r>
              </a:p>
              <a:p>
                <a:pPr lvl="1"/>
                <a:r>
                  <a:rPr lang="en-US" dirty="0"/>
                  <a:t>If government demands more, this can lead people to produce more which can raise household savings</a:t>
                </a:r>
              </a:p>
              <a:p>
                <a:pPr lvl="1"/>
                <a:r>
                  <a:rPr lang="en-US" dirty="0"/>
                  <a:t>Even if demand is not important (neoclassical model), wealth effects lead people to produce more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  <a:blipFill>
                <a:blip r:embed="rId2"/>
                <a:stretch>
                  <a:fillRect l="-1111" t="-3095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Barro</a:t>
            </a:r>
            <a:r>
              <a:rPr lang="en-US" dirty="0"/>
              <a:t> (2009)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Skeptical that multiplier can be greater than one</a:t>
            </a:r>
          </a:p>
          <a:p>
            <a:r>
              <a:rPr lang="en-US" dirty="0"/>
              <a:t>“In addition to the free airplane or bridge, we also have more goods and services left over to raise private consumption or investment”</a:t>
            </a:r>
          </a:p>
          <a:p>
            <a:r>
              <a:rPr lang="en-US" dirty="0"/>
              <a:t>“If this mechanism is genuine, one might ask why the government should stop with only $1 trillion of added purchases”</a:t>
            </a:r>
          </a:p>
          <a:p>
            <a:r>
              <a:rPr lang="en-US" dirty="0"/>
              <a:t>Responses: Long run versus short run / ZLB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Multiplier: Empirics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large is the fiscal multiplier?</a:t>
            </a:r>
          </a:p>
          <a:p>
            <a:r>
              <a:rPr lang="en-US" dirty="0"/>
              <a:t>How can we tell empirically?</a:t>
            </a:r>
          </a:p>
          <a:p>
            <a:r>
              <a:rPr lang="en-US" dirty="0"/>
              <a:t>Simple minded approach:</a:t>
            </a:r>
          </a:p>
          <a:p>
            <a:pPr lvl="1"/>
            <a:r>
              <a:rPr lang="en-US" dirty="0"/>
              <a:t>Look at correlation between changes in spending and changes in GDP</a:t>
            </a:r>
          </a:p>
          <a:p>
            <a:pPr lvl="1"/>
            <a:r>
              <a:rPr lang="en-US" dirty="0"/>
              <a:t>But a correlation is not the same as causation!</a:t>
            </a:r>
          </a:p>
          <a:p>
            <a:r>
              <a:rPr lang="en-US" dirty="0"/>
              <a:t>What are potential “confounding effects”?</a:t>
            </a:r>
          </a:p>
          <a:p>
            <a:pPr lvl="1"/>
            <a:r>
              <a:rPr lang="en-US" dirty="0"/>
              <a:t>When economy is sagging (federal) government tries to stimulate economy with spending (downward bias)</a:t>
            </a:r>
          </a:p>
          <a:p>
            <a:pPr lvl="1"/>
            <a:r>
              <a:rPr lang="en-US" dirty="0"/>
              <a:t>When economy is booming (state and local) governments spend more (upward bias)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Experiments: Wars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Wars lead to large changes in </a:t>
                </a:r>
                <a:r>
                  <a:rPr lang="en-US" dirty="0" err="1"/>
                  <a:t>gov</a:t>
                </a:r>
                <a:r>
                  <a:rPr lang="en-US" dirty="0"/>
                  <a:t>. spending that are random from perspective of output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err="1"/>
                  <a:t>Barro</a:t>
                </a:r>
                <a:r>
                  <a:rPr lang="en-US" dirty="0"/>
                  <a:t> and </a:t>
                </a:r>
                <a:r>
                  <a:rPr lang="en-US" dirty="0" err="1"/>
                  <a:t>Redlick</a:t>
                </a:r>
                <a:r>
                  <a:rPr lang="en-US" dirty="0"/>
                  <a:t> (2011) use wars to estimate fiscal multiplier:</a:t>
                </a:r>
              </a:p>
              <a:p>
                <a:pPr marL="400050" lvl="1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other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variables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military spending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3"/>
                <a:stretch>
                  <a:fillRect l="-1278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03B8-DDCC-E48E-3684-E835AB12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E8748-73C7-3BA2-F784-BA38BBB6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tools of stabilization policy:</a:t>
            </a:r>
          </a:p>
          <a:p>
            <a:pPr lvl="1"/>
            <a:r>
              <a:rPr lang="en-US" dirty="0"/>
              <a:t>Monetary policy</a:t>
            </a:r>
          </a:p>
          <a:p>
            <a:pPr lvl="1"/>
            <a:r>
              <a:rPr lang="en-US" dirty="0"/>
              <a:t>Fiscal policy</a:t>
            </a:r>
          </a:p>
          <a:p>
            <a:r>
              <a:rPr lang="en-US" dirty="0"/>
              <a:t>Types of fiscal policy:</a:t>
            </a:r>
          </a:p>
          <a:p>
            <a:pPr lvl="1"/>
            <a:r>
              <a:rPr lang="en-US" dirty="0"/>
              <a:t>Automatic stabilizers (e.g., unemployment insurance)</a:t>
            </a:r>
          </a:p>
          <a:p>
            <a:pPr lvl="1"/>
            <a:r>
              <a:rPr lang="en-US" dirty="0"/>
              <a:t>Fiscal stimulus checks </a:t>
            </a:r>
          </a:p>
          <a:p>
            <a:pPr lvl="1"/>
            <a:r>
              <a:rPr lang="en-US" dirty="0"/>
              <a:t>Countercyclical government spending (purchases)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EEAE1-FA6A-3497-6C1E-78FAB07F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5632"/>
            <a:ext cx="5638800" cy="50672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096652"/>
              </p:ext>
            </p:extLst>
          </p:nvPr>
        </p:nvGraphicFramePr>
        <p:xfrm>
          <a:off x="6096000" y="609600"/>
          <a:ext cx="5867400" cy="5512494"/>
        </p:xfrm>
        <a:graphic>
          <a:graphicData uri="http://schemas.openxmlformats.org/drawingml/2006/table">
            <a:tbl>
              <a:tblPr/>
              <a:tblGrid>
                <a:gridCol w="510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4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08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Table: Changes in Defense Spending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7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(% GDP)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(% GDP)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WWI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Korea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-8.2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38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9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WWII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Vietnam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Reagan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1982-1985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0.4-0.5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Bush 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2002-2004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0.3-0.4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96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1" y="6488668"/>
            <a:ext cx="248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Barro</a:t>
            </a:r>
            <a:r>
              <a:rPr lang="en-US" dirty="0"/>
              <a:t> and </a:t>
            </a:r>
            <a:r>
              <a:rPr lang="en-US" dirty="0" err="1"/>
              <a:t>Redlick</a:t>
            </a:r>
            <a:r>
              <a:rPr lang="en-US" dirty="0"/>
              <a:t> (2011)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16" y="304800"/>
            <a:ext cx="7648968" cy="6035446"/>
          </a:xfrm>
        </p:spPr>
      </p:pic>
      <p:sp>
        <p:nvSpPr>
          <p:cNvPr id="9" name="Rectangle 8"/>
          <p:cNvSpPr/>
          <p:nvPr/>
        </p:nvSpPr>
        <p:spPr>
          <a:xfrm>
            <a:off x="1981200" y="1828800"/>
            <a:ext cx="7924800" cy="1066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Multipliers in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War multiplier: 0.6-0.7</a:t>
            </a:r>
          </a:p>
          <a:p>
            <a:r>
              <a:rPr lang="en-US" dirty="0"/>
              <a:t>Why might war multiplier be different from “fiscal stimulus” multipliers?</a:t>
            </a:r>
          </a:p>
          <a:p>
            <a:pPr lvl="1"/>
            <a:r>
              <a:rPr lang="en-US" dirty="0"/>
              <a:t>Large wars feature “command-and-control”</a:t>
            </a:r>
          </a:p>
          <a:p>
            <a:pPr lvl="1"/>
            <a:r>
              <a:rPr lang="en-US" dirty="0"/>
              <a:t>Rationing of consumer products (downward bias in multiplier)</a:t>
            </a:r>
          </a:p>
          <a:p>
            <a:pPr lvl="1"/>
            <a:r>
              <a:rPr lang="en-US" dirty="0"/>
              <a:t>Patriotism / mandated production(upward bias in multiplier)</a:t>
            </a:r>
          </a:p>
          <a:p>
            <a:pPr lvl="1"/>
            <a:r>
              <a:rPr lang="en-US"/>
              <a:t>Bottlenecks in large wars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Evidence on Fiscal Stimulus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/>
          </a:bodyPr>
          <a:lstStyle/>
          <a:p>
            <a:r>
              <a:rPr lang="en-US" dirty="0"/>
              <a:t>Major problems with war estimates:</a:t>
            </a:r>
          </a:p>
          <a:p>
            <a:pPr lvl="1"/>
            <a:r>
              <a:rPr lang="en-US" dirty="0"/>
              <a:t>There are only so many wars! (imprecise estimates)</a:t>
            </a:r>
          </a:p>
          <a:p>
            <a:pPr lvl="1"/>
            <a:r>
              <a:rPr lang="en-US" dirty="0"/>
              <a:t>Confounding effects: Patriotism, rationing, etc.</a:t>
            </a:r>
          </a:p>
          <a:p>
            <a:r>
              <a:rPr lang="en-US" dirty="0"/>
              <a:t>US states have different amounts of military production</a:t>
            </a:r>
          </a:p>
          <a:p>
            <a:r>
              <a:rPr lang="en-US" dirty="0"/>
              <a:t>Perhaps we can look at whether states with a lot of military production do better than states with little military production when there is a military buildup </a:t>
            </a:r>
            <a:br>
              <a:rPr lang="en-US" dirty="0"/>
            </a:br>
            <a:r>
              <a:rPr lang="en-US" dirty="0"/>
              <a:t>(Nakamura and Steinsson, 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Variation in Military Spending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324600" y="1816787"/>
            <a:ext cx="5384800" cy="406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83951-1120-716F-86C1-CA0AFD649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084375"/>
            <a:ext cx="5384800" cy="4065601"/>
          </a:xfrm>
        </p:spPr>
        <p:txBody>
          <a:bodyPr/>
          <a:lstStyle/>
          <a:p>
            <a:r>
              <a:rPr lang="is-IS" dirty="0"/>
              <a:t>California much more sensitive to aggregate variation in military spending than Illinois</a:t>
            </a:r>
          </a:p>
          <a:p>
            <a:r>
              <a:rPr lang="is-IS" dirty="0"/>
              <a:t>We can ask, does GDP in CA rise relative to GDP in IL when US military spending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6955" y="5987019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Nakamura and </a:t>
            </a:r>
            <a:r>
              <a:rPr lang="en-US" dirty="0" err="1"/>
              <a:t>Steinsson</a:t>
            </a:r>
            <a:r>
              <a:rPr lang="en-US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1494903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Variation in Military Spending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096000" y="1661598"/>
            <a:ext cx="53463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B0A4E-21A8-9BCB-D874-EFADE9D4D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582221"/>
            <a:ext cx="5384800" cy="4525963"/>
          </a:xfrm>
        </p:spPr>
        <p:txBody>
          <a:bodyPr/>
          <a:lstStyle/>
          <a:p>
            <a:r>
              <a:rPr lang="is-IS" dirty="0"/>
              <a:t>Turns out it does</a:t>
            </a:r>
          </a:p>
          <a:p>
            <a:r>
              <a:rPr lang="is-IS" dirty="0"/>
              <a:t>Most points in SW and NE quadrants indicating positive relationship between systematic military spending and state 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611085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Nakamura and </a:t>
            </a:r>
            <a:r>
              <a:rPr lang="en-US" dirty="0" err="1"/>
              <a:t>Steinsson</a:t>
            </a:r>
            <a:r>
              <a:rPr lang="en-US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587679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81" y="838200"/>
            <a:ext cx="9038734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2133600"/>
            <a:ext cx="1371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0" y="2133600"/>
            <a:ext cx="1447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1" y="635635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Nakamura and </a:t>
            </a:r>
            <a:r>
              <a:rPr lang="en-US" dirty="0" err="1"/>
              <a:t>Steinsson</a:t>
            </a:r>
            <a:r>
              <a:rPr lang="en-US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4568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Variation in Military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/>
          </a:bodyPr>
          <a:lstStyle/>
          <a:p>
            <a:r>
              <a:rPr lang="en-US" dirty="0"/>
              <a:t>We find a “relative multiplier” of 1.5</a:t>
            </a:r>
          </a:p>
          <a:p>
            <a:r>
              <a:rPr lang="en-US" dirty="0"/>
              <a:t>I.e., when military spending goes up by 1% of GDP in CA relative to IL, output goes up by 1.5% in CA relative to IL</a:t>
            </a:r>
          </a:p>
          <a:p>
            <a:r>
              <a:rPr lang="en-US" dirty="0"/>
              <a:t>But how do we interpret this?</a:t>
            </a:r>
          </a:p>
          <a:p>
            <a:pPr lvl="1"/>
            <a:r>
              <a:rPr lang="en-US" dirty="0"/>
              <a:t>Not the same as aggregate multiplier</a:t>
            </a:r>
          </a:p>
          <a:p>
            <a:pPr lvl="1"/>
            <a:r>
              <a:rPr lang="en-US" dirty="0"/>
              <a:t>No response of “relative” monetary policy or tax policy</a:t>
            </a:r>
          </a:p>
          <a:p>
            <a:pPr lvl="1"/>
            <a:r>
              <a:rPr lang="en-US" dirty="0"/>
              <a:t>States don’t pay for spending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Interpretation of Relative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relative monetary policy held fixed, relative multiplier is roughly analogous to aggregate multiplier for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Our results thus more consistent with Keynesian model with hand-to-mouth consumers than with Neoclassical model</a:t>
                </a:r>
              </a:p>
              <a:p>
                <a:r>
                  <a:rPr lang="en-US" dirty="0"/>
                  <a:t>Implies that aggregate multiplier is big at the zero lower bound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2B25-71E1-BC9D-76BD-B7962B45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Exploding Government Debt?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41A030-07EE-31A1-26D5-FCE994AD0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446" y="2438400"/>
            <a:ext cx="4626554" cy="3687762"/>
          </a:xfrm>
        </p:spPr>
        <p:txBody>
          <a:bodyPr/>
          <a:lstStyle/>
          <a:p>
            <a:r>
              <a:rPr lang="is-IS" dirty="0"/>
              <a:t>US government debt has risen rapidly as a fraction of GDP in recent years</a:t>
            </a:r>
          </a:p>
          <a:p>
            <a:r>
              <a:rPr lang="is-IS" dirty="0"/>
              <a:t>Almost as high as at the end of WWII</a:t>
            </a:r>
          </a:p>
          <a:p>
            <a:r>
              <a:rPr lang="is-IS"/>
              <a:t>Is this dangerous?</a:t>
            </a:r>
            <a:endParaRPr lang="is-IS" dirty="0"/>
          </a:p>
        </p:txBody>
      </p:sp>
      <p:pic>
        <p:nvPicPr>
          <p:cNvPr id="9" name="Content Placeholder 8" descr="A graph showing the amount of debt helt by the public&#10;&#10;AI-generated content may be incorrect.">
            <a:extLst>
              <a:ext uri="{FF2B5EF4-FFF2-40B4-BE49-F238E27FC236}">
                <a16:creationId xmlns:a16="http://schemas.microsoft.com/office/drawing/2014/main" id="{6A43675A-213E-63A9-3E7E-7434423965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65" y="1683585"/>
            <a:ext cx="6526892" cy="43735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0" y="6204645"/>
            <a:ext cx="357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427998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F922-0F72-3929-0F45-C74DE13E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Stimulus Checks vs. Government Purchases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183F-C34F-2476-2C1A-50FC1365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11430000" cy="49831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Stimulus checks:</a:t>
            </a:r>
          </a:p>
          <a:p>
            <a:pPr lvl="1"/>
            <a:r>
              <a:rPr lang="en-US" dirty="0"/>
              <a:t>Transfer from taxpayers to recipients</a:t>
            </a:r>
          </a:p>
          <a:p>
            <a:pPr lvl="1"/>
            <a:r>
              <a:rPr lang="en-US" dirty="0"/>
              <a:t>What is MPC of recipients?</a:t>
            </a:r>
          </a:p>
          <a:p>
            <a:pPr lvl="1"/>
            <a:r>
              <a:rPr lang="en-US" dirty="0"/>
              <a:t>Taxpayers may spend less</a:t>
            </a:r>
          </a:p>
          <a:p>
            <a:r>
              <a:rPr lang="en-US" dirty="0"/>
              <a:t>Government purchases</a:t>
            </a:r>
          </a:p>
          <a:p>
            <a:pPr lvl="1"/>
            <a:r>
              <a:rPr lang="en-US" dirty="0"/>
              <a:t>Government purchases goods and services</a:t>
            </a:r>
          </a:p>
          <a:p>
            <a:pPr lvl="1"/>
            <a:r>
              <a:rPr lang="en-US" dirty="0"/>
              <a:t>No issue of MPC (government’s “MPC” is 1 on these funds)</a:t>
            </a:r>
          </a:p>
          <a:p>
            <a:endParaRPr lang="en-US" dirty="0"/>
          </a:p>
          <a:p>
            <a:r>
              <a:rPr lang="en-US" dirty="0"/>
              <a:t>Government purchases often referred to as government spending or fiscal stimulus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80CA5-15C1-69A7-1E7E-F82C8280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limit to how much debt governments can issue</a:t>
            </a:r>
          </a:p>
          <a:p>
            <a:r>
              <a:rPr lang="en-US" dirty="0"/>
              <a:t>At some point, markets will not buy more debt </a:t>
            </a:r>
          </a:p>
          <a:p>
            <a:pPr lvl="1"/>
            <a:r>
              <a:rPr lang="en-US" dirty="0"/>
              <a:t>Because the don’t think the government will be able to repay</a:t>
            </a:r>
          </a:p>
          <a:p>
            <a:r>
              <a:rPr lang="en-US" dirty="0">
                <a:solidFill>
                  <a:schemeClr val="accent2"/>
                </a:solidFill>
              </a:rPr>
              <a:t>Fiscal space</a:t>
            </a:r>
            <a:r>
              <a:rPr lang="en-US" dirty="0"/>
              <a:t>: Amount of debt a government can issue before hitting its “borrowing limit”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to know how high the borrowing limit is</a:t>
            </a:r>
          </a:p>
          <a:p>
            <a:r>
              <a:rPr lang="en-US" dirty="0"/>
              <a:t>Probably different for different countries</a:t>
            </a:r>
          </a:p>
          <a:p>
            <a:pPr lvl="1"/>
            <a:r>
              <a:rPr lang="en-US" dirty="0"/>
              <a:t>“Screwed-up countries” often default when debt hits something like 60% of GDP</a:t>
            </a:r>
          </a:p>
          <a:p>
            <a:pPr lvl="1"/>
            <a:r>
              <a:rPr lang="en-US" dirty="0"/>
              <a:t>“Advanced countries” can have debt of at least 120% of GDP without defaulting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33" y="685800"/>
            <a:ext cx="8701095" cy="5105400"/>
          </a:xfrm>
        </p:spPr>
      </p:pic>
      <p:sp>
        <p:nvSpPr>
          <p:cNvPr id="8" name="TextBox 7"/>
          <p:cNvSpPr txBox="1"/>
          <p:nvPr/>
        </p:nvSpPr>
        <p:spPr>
          <a:xfrm>
            <a:off x="2133601" y="6356350"/>
            <a:ext cx="146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OECD</a:t>
            </a:r>
          </a:p>
        </p:txBody>
      </p:sp>
    </p:spTree>
    <p:extLst>
      <p:ext uri="{BB962C8B-B14F-4D97-AF65-F5344CB8AC3E}">
        <p14:creationId xmlns:p14="http://schemas.microsoft.com/office/powerpoint/2010/main" val="1785470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Space and Fiscal Stimulus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crisis strikes, fiscal space determines how much fiscal stimulus country can do</a:t>
            </a:r>
          </a:p>
          <a:p>
            <a:r>
              <a:rPr lang="en-US" dirty="0"/>
              <a:t>Say debt limit is 120% of GDP</a:t>
            </a:r>
          </a:p>
          <a:p>
            <a:r>
              <a:rPr lang="en-US" dirty="0"/>
              <a:t>Country that starts with 120% of GDP in debt can’t do any fiscal stimulus (must actually do austerity if GDP falls)</a:t>
            </a:r>
          </a:p>
          <a:p>
            <a:r>
              <a:rPr lang="en-US" dirty="0"/>
              <a:t>Country that starts with 40% of GDP in debt can do lots of fiscal stimulus</a:t>
            </a:r>
          </a:p>
          <a:p>
            <a:r>
              <a:rPr lang="en-US" dirty="0"/>
              <a:t>Fiscal space is very valuable in a crisis!!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F6B8-90A9-BC79-8A24-2FA36BB3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vs. Government Purchases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2AC0-96F1-1292-A0B0-9E0B08D6B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view: Monetary policy is stabilization policy of choice during normal times. </a:t>
            </a:r>
          </a:p>
          <a:p>
            <a:pPr lvl="1"/>
            <a:r>
              <a:rPr lang="en-US" dirty="0"/>
              <a:t>Central bank nimbler than Congress</a:t>
            </a:r>
          </a:p>
          <a:p>
            <a:pPr lvl="1"/>
            <a:r>
              <a:rPr lang="en-US" dirty="0"/>
              <a:t>Less political</a:t>
            </a:r>
          </a:p>
          <a:p>
            <a:r>
              <a:rPr lang="en-US" dirty="0"/>
              <a:t>However: If monetary policy hits the ZLB, fiscal stimulus becomes more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1D34D-D6E4-BDBC-97F7-1FD93085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Stimulus in Keynesian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Base case: No monetary response, no hand-to-mouth consumers, no-ZLB</a:t>
                </a:r>
              </a:p>
              <a:p>
                <a:pPr marL="914400" lvl="1" indent="-514350"/>
                <a:r>
                  <a:rPr lang="en-US" dirty="0"/>
                  <a:t>IS curve: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marL="914400" lvl="1" indent="-514350"/>
                <a:r>
                  <a:rPr lang="en-US" dirty="0"/>
                  <a:t>G increases by 1% of GDP. How much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rise?</a:t>
                </a:r>
              </a:p>
              <a:p>
                <a:pPr marL="914400" lvl="1" indent="-514350"/>
                <a:r>
                  <a:rPr lang="en-US" dirty="0"/>
                  <a:t>By 1%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increases by 1%, no response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914400" lvl="1" indent="-514350"/>
                <a:r>
                  <a:rPr lang="en-US" dirty="0">
                    <a:solidFill>
                      <a:schemeClr val="accent2"/>
                    </a:solidFill>
                  </a:rPr>
                  <a:t>Fiscal multiplier </a:t>
                </a:r>
                <a:r>
                  <a:rPr lang="en-US" dirty="0"/>
                  <a:t>equal to 1</a:t>
                </a:r>
              </a:p>
              <a:p>
                <a:pPr marL="514350" indent="-514350"/>
                <a:r>
                  <a:rPr lang="en-US" dirty="0"/>
                  <a:t>Fiscal multiplier is defined as the % increase in output when government spending increases by 1% of GDP </a:t>
                </a:r>
                <a:br>
                  <a:rPr lang="en-US" dirty="0"/>
                </a:br>
                <a:r>
                  <a:rPr lang="en-US" dirty="0"/>
                  <a:t>(equivalent to dollar increase in GDP when G increases by $1)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2"/>
                <a:stretch>
                  <a:fillRect l="-1444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Stimulus (Not ZLB)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665518" y="3428206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113318" y="4876006"/>
            <a:ext cx="3124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1828800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972300" y="3543300"/>
            <a:ext cx="2667794" cy="794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15200" y="2209800"/>
            <a:ext cx="2057400" cy="1905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18319" y="5028406"/>
            <a:ext cx="12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gap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143794" y="3428206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91594" y="4876006"/>
            <a:ext cx="3124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05401" y="5029200"/>
            <a:ext cx="12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gap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2819400" y="2895600"/>
            <a:ext cx="1905000" cy="1905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590800" y="3505200"/>
            <a:ext cx="3124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24400" y="4495800"/>
            <a:ext cx="3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00" y="33528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25000" y="22860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Phillips curve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76400" y="1828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Interest Rate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2781300" y="3543300"/>
            <a:ext cx="2667794" cy="794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24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534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6200" y="17526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77200" y="18288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8801" y="5867400"/>
            <a:ext cx="209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FE: Full Employment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76600" y="350520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grpSp>
        <p:nvGrpSpPr>
          <p:cNvPr id="3" name="Group 53"/>
          <p:cNvGrpSpPr/>
          <p:nvPr/>
        </p:nvGrpSpPr>
        <p:grpSpPr>
          <a:xfrm>
            <a:off x="2819400" y="2514600"/>
            <a:ext cx="2918878" cy="2350532"/>
            <a:chOff x="1828800" y="2438400"/>
            <a:chExt cx="2918878" cy="2350532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2133600" y="2438400"/>
              <a:ext cx="2209800" cy="22098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828800" y="2590800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505200" y="4267200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343400" y="4419600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IS’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95600" y="3429000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7162800" y="3200400"/>
            <a:ext cx="25908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6705600" y="3048000"/>
          <a:ext cx="304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048000"/>
                        <a:ext cx="304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Connector 62"/>
          <p:cNvCxnSpPr/>
          <p:nvPr/>
        </p:nvCxnSpPr>
        <p:spPr>
          <a:xfrm rot="5400000">
            <a:off x="6362700" y="3543300"/>
            <a:ext cx="2667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96200" y="373380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05800" y="32004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848600" y="2590800"/>
            <a:ext cx="304800" cy="1677988"/>
            <a:chOff x="6324600" y="2590800"/>
            <a:chExt cx="304800" cy="1677988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6324600" y="4267200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324600" y="2590800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22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Stimulus in a Keynesian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What if monetary policy responds?</a:t>
                </a:r>
              </a:p>
              <a:p>
                <a:pPr marL="914400" lvl="1" indent="-514350"/>
                <a:r>
                  <a:rPr lang="en-US" dirty="0"/>
                  <a:t>If fiscal policy is expansionary, monetary policy need not be as expansionary. </a:t>
                </a:r>
              </a:p>
              <a:p>
                <a:pPr marL="914400" lvl="1" indent="-514350"/>
                <a:r>
                  <a:rPr lang="en-US" dirty="0"/>
                  <a:t>Monetary policy will systematically do less the more fiscal policy does (when not at ZLB)</a:t>
                </a:r>
              </a:p>
              <a:p>
                <a:pPr marL="914400" lvl="1" indent="-514350"/>
                <a:r>
                  <a:rPr lang="en-US" dirty="0"/>
                  <a:t>Fiscal stimulus will thus induce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than in counterfactual</a:t>
                </a:r>
              </a:p>
              <a:p>
                <a:pPr marL="914400" lvl="1" indent="-514350"/>
                <a:r>
                  <a:rPr lang="en-US" dirty="0"/>
                  <a:t>IS curve: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marL="914400" lvl="1" indent="-51435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en-US" dirty="0"/>
                  <a:t> than otherwise</a:t>
                </a:r>
              </a:p>
              <a:p>
                <a:pPr marL="914400" lvl="1" indent="-514350"/>
                <a:r>
                  <a:rPr lang="en-US" dirty="0"/>
                  <a:t>Measured fiscal multiplier less than one </a:t>
                </a:r>
                <a:br>
                  <a:rPr lang="en-US" dirty="0"/>
                </a:br>
                <a:r>
                  <a:rPr lang="en-US" dirty="0"/>
                  <a:t>(because of response of monetary authority)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  <a:blipFill>
                <a:blip r:embed="rId2"/>
                <a:stretch>
                  <a:fillRect l="-1444" t="-1912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Stimulus in Keynesian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Hand-to-mouth consumers (no MP response)</a:t>
                </a:r>
              </a:p>
              <a:p>
                <a:pPr marL="914400" lvl="1" indent="-514350"/>
                <a:r>
                  <a:rPr lang="en-US" dirty="0"/>
                  <a:t>IS curve: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914400" lvl="1" indent="-514350"/>
                <a:r>
                  <a:rPr lang="en-US" dirty="0"/>
                  <a:t>What is fiscal multiplier?</a:t>
                </a:r>
              </a:p>
              <a:p>
                <a:pPr marL="914400" lvl="1" indent="-514350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/>
                  <a:t> (response to 1% increase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 marL="914400" lvl="1" indent="-514350"/>
                <a:r>
                  <a:rPr lang="en-US" dirty="0"/>
                  <a:t>Fiscal multiplier larger than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202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Stimulus in Keynesian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600201"/>
                <a:ext cx="6368202" cy="4983161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/>
                  <a:t>At Zero Lower Bound</a:t>
                </a:r>
              </a:p>
              <a:p>
                <a:pPr marL="914400" lvl="1" indent="-514350"/>
                <a:r>
                  <a:rPr lang="en-US" dirty="0"/>
                  <a:t>IS curve: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marL="914400" lvl="1" indent="-514350"/>
                <a:r>
                  <a:rPr lang="en-US" dirty="0"/>
                  <a:t>MP curve: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</m:acc>
                  </m:oMath>
                </a14:m>
                <a:endParaRPr lang="en-US" dirty="0"/>
              </a:p>
              <a:p>
                <a:pPr marL="914400" lvl="1" indent="-514350"/>
                <a:r>
                  <a:rPr lang="en-US" dirty="0"/>
                  <a:t>Government raises spending by 1% of GDP</a:t>
                </a:r>
              </a:p>
              <a:p>
                <a:pPr marL="914400" lvl="1" indent="-514350"/>
                <a:r>
                  <a:rPr lang="en-US" dirty="0"/>
                  <a:t>Higher output raises inflation =&gt; lowers real interest rate </a:t>
                </a:r>
                <a:br>
                  <a:rPr lang="en-US" dirty="0"/>
                </a:br>
                <a:r>
                  <a:rPr lang="en-US" dirty="0"/>
                  <a:t>=&gt; raises output, etc.</a:t>
                </a:r>
              </a:p>
              <a:p>
                <a:pPr marL="914400" lvl="1" indent="-514350"/>
                <a:r>
                  <a:rPr lang="en-US" dirty="0"/>
                  <a:t>Virtuous spiral!</a:t>
                </a:r>
              </a:p>
              <a:p>
                <a:pPr marL="914400" lvl="1" indent="-514350"/>
                <a:r>
                  <a:rPr lang="en-US" dirty="0"/>
                  <a:t>Fiscal multiplier large than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600201"/>
                <a:ext cx="6368202" cy="4983161"/>
              </a:xfrm>
              <a:blipFill>
                <a:blip r:embed="rId2"/>
                <a:stretch>
                  <a:fillRect l="-2010" t="-1346" r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084E-9F93-48B8-859D-F8BB0DEC3F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415590" y="4965462"/>
            <a:ext cx="3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39584" y="435831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ZLB MP</a:t>
            </a:r>
          </a:p>
        </p:txBody>
      </p:sp>
      <p:grpSp>
        <p:nvGrpSpPr>
          <p:cNvPr id="7" name="Group 4"/>
          <p:cNvGrpSpPr/>
          <p:nvPr/>
        </p:nvGrpSpPr>
        <p:grpSpPr>
          <a:xfrm>
            <a:off x="6899860" y="2209800"/>
            <a:ext cx="4675367" cy="3645932"/>
            <a:chOff x="152400" y="1752600"/>
            <a:chExt cx="4675367" cy="3645932"/>
          </a:xfrm>
        </p:grpSpPr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-380206" y="3428206"/>
              <a:ext cx="2895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067594" y="4876006"/>
              <a:ext cx="3124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81400" y="5029200"/>
              <a:ext cx="1246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 gap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1828800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Real Interest Rate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1257300" y="3543300"/>
              <a:ext cx="2667794" cy="794"/>
            </a:xfrm>
            <a:prstGeom prst="line">
              <a:avLst/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438400" y="4876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17526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 rot="16200000" flipH="1">
            <a:off x="8091796" y="2785765"/>
            <a:ext cx="2438400" cy="23622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8167783" y="3019602"/>
            <a:ext cx="2971800" cy="16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8396383" y="2634734"/>
            <a:ext cx="2743200" cy="2438400"/>
            <a:chOff x="5562600" y="2819400"/>
            <a:chExt cx="2743200" cy="2438400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5524500" y="2857500"/>
              <a:ext cx="2438400" cy="2362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848600" y="4888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IS’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6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3892</TotalTime>
  <Words>1723</Words>
  <Application>Microsoft Office PowerPoint</Application>
  <PresentationFormat>Widescreen</PresentationFormat>
  <Paragraphs>307</Paragraphs>
  <Slides>33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Times New Roman</vt:lpstr>
      <vt:lpstr>Office Theme</vt:lpstr>
      <vt:lpstr>Equation</vt:lpstr>
      <vt:lpstr>Lecture 18: Fiscal Policy Macroeconomics (Quantitative) Economics 101B</vt:lpstr>
      <vt:lpstr>Fiscal Policy</vt:lpstr>
      <vt:lpstr>Stimulus Checks vs. Government Purchases</vt:lpstr>
      <vt:lpstr>Monetary Policy vs. Government Purchases</vt:lpstr>
      <vt:lpstr>Fiscal Stimulus in Keynesian Model</vt:lpstr>
      <vt:lpstr>Fiscal Stimulus (Not ZLB)</vt:lpstr>
      <vt:lpstr>Fiscal Stimulus in a Keynesian Model</vt:lpstr>
      <vt:lpstr>Fiscal Stimulus in Keynesian Model</vt:lpstr>
      <vt:lpstr>Fiscal Stimulus in Keynesian Model</vt:lpstr>
      <vt:lpstr>Keynesian Fiscal Stimulus</vt:lpstr>
      <vt:lpstr>PowerPoint Presentation</vt:lpstr>
      <vt:lpstr>Neo-Classical View of Fiscal Stimulus</vt:lpstr>
      <vt:lpstr>Neo-Classical View of Fiscal Stimulus</vt:lpstr>
      <vt:lpstr>Neo-Classical Fiscal Stimulus with Investment</vt:lpstr>
      <vt:lpstr>Fiscal Stimulus</vt:lpstr>
      <vt:lpstr>Fama (2009)</vt:lpstr>
      <vt:lpstr>Barro (2009)</vt:lpstr>
      <vt:lpstr>Fiscal Multiplier: Empirics</vt:lpstr>
      <vt:lpstr>Natural Experiments: Wars</vt:lpstr>
      <vt:lpstr>PowerPoint Presentation</vt:lpstr>
      <vt:lpstr>PowerPoint Presentation</vt:lpstr>
      <vt:lpstr>Fiscal Multipliers in Wars</vt:lpstr>
      <vt:lpstr>Regional Evidence on Fiscal Stimulus</vt:lpstr>
      <vt:lpstr>Regional Variation in Military Spending</vt:lpstr>
      <vt:lpstr>Regional Variation in Military Spending</vt:lpstr>
      <vt:lpstr>PowerPoint Presentation</vt:lpstr>
      <vt:lpstr>Regional Variation in Military Spending</vt:lpstr>
      <vt:lpstr>Interpretation of Relative Multiplier</vt:lpstr>
      <vt:lpstr>Exploding Government Debt?</vt:lpstr>
      <vt:lpstr>Fiscal Space</vt:lpstr>
      <vt:lpstr>Fiscal Space</vt:lpstr>
      <vt:lpstr>PowerPoint Presentation</vt:lpstr>
      <vt:lpstr>Fiscal Space and Fiscal Stimulus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 Jon Steinsson</dc:creator>
  <cp:lastModifiedBy>Jon Steinsson</cp:lastModifiedBy>
  <cp:revision>358</cp:revision>
  <dcterms:created xsi:type="dcterms:W3CDTF">2009-04-17T19:57:49Z</dcterms:created>
  <dcterms:modified xsi:type="dcterms:W3CDTF">2025-12-04T17:16:41Z</dcterms:modified>
</cp:coreProperties>
</file>