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2.xml" ContentType="application/vnd.openxmlformats-officedocument.presentationml.notesSlide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532" r:id="rId3"/>
    <p:sldId id="518" r:id="rId4"/>
    <p:sldId id="519" r:id="rId5"/>
    <p:sldId id="521" r:id="rId6"/>
    <p:sldId id="522" r:id="rId7"/>
    <p:sldId id="523" r:id="rId8"/>
    <p:sldId id="556" r:id="rId9"/>
    <p:sldId id="557" r:id="rId10"/>
    <p:sldId id="562" r:id="rId11"/>
    <p:sldId id="563" r:id="rId12"/>
    <p:sldId id="541" r:id="rId13"/>
    <p:sldId id="566" r:id="rId14"/>
    <p:sldId id="565" r:id="rId15"/>
    <p:sldId id="559" r:id="rId16"/>
    <p:sldId id="560" r:id="rId17"/>
    <p:sldId id="561" r:id="rId18"/>
    <p:sldId id="564" r:id="rId19"/>
    <p:sldId id="533" r:id="rId20"/>
    <p:sldId id="534" r:id="rId21"/>
    <p:sldId id="575" r:id="rId22"/>
    <p:sldId id="535" r:id="rId23"/>
    <p:sldId id="536" r:id="rId24"/>
    <p:sldId id="537" r:id="rId25"/>
    <p:sldId id="538" r:id="rId26"/>
    <p:sldId id="558" r:id="rId27"/>
    <p:sldId id="539" r:id="rId28"/>
    <p:sldId id="540" r:id="rId29"/>
    <p:sldId id="576" r:id="rId30"/>
    <p:sldId id="436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572" r:id="rId42"/>
    <p:sldId id="573" r:id="rId43"/>
    <p:sldId id="475" r:id="rId44"/>
    <p:sldId id="431" r:id="rId45"/>
    <p:sldId id="432" r:id="rId46"/>
    <p:sldId id="433" r:id="rId47"/>
    <p:sldId id="434" r:id="rId48"/>
    <p:sldId id="435" r:id="rId49"/>
    <p:sldId id="473" r:id="rId50"/>
    <p:sldId id="445" r:id="rId51"/>
    <p:sldId id="412" r:id="rId52"/>
    <p:sldId id="413" r:id="rId53"/>
    <p:sldId id="448" r:id="rId54"/>
    <p:sldId id="447" r:id="rId55"/>
    <p:sldId id="415" r:id="rId56"/>
    <p:sldId id="449" r:id="rId57"/>
    <p:sldId id="578" r:id="rId58"/>
    <p:sldId id="577" r:id="rId59"/>
    <p:sldId id="579" r:id="rId60"/>
    <p:sldId id="487" r:id="rId61"/>
    <p:sldId id="580" r:id="rId62"/>
    <p:sldId id="417" r:id="rId63"/>
    <p:sldId id="384" r:id="rId64"/>
    <p:sldId id="418" r:id="rId65"/>
    <p:sldId id="581" r:id="rId66"/>
    <p:sldId id="385" r:id="rId67"/>
    <p:sldId id="440" r:id="rId68"/>
    <p:sldId id="386" r:id="rId69"/>
    <p:sldId id="389" r:id="rId70"/>
    <p:sldId id="425" r:id="rId71"/>
    <p:sldId id="423" r:id="rId72"/>
    <p:sldId id="424" r:id="rId73"/>
    <p:sldId id="426" r:id="rId74"/>
    <p:sldId id="427" r:id="rId75"/>
    <p:sldId id="570" r:id="rId76"/>
    <p:sldId id="571" r:id="rId77"/>
    <p:sldId id="405" r:id="rId7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3" autoAdjust="0"/>
    <p:restoredTop sz="88994" autoAdjust="0"/>
  </p:normalViewPr>
  <p:slideViewPr>
    <p:cSldViewPr>
      <p:cViewPr varScale="1">
        <p:scale>
          <a:sx n="143" d="100"/>
          <a:sy n="143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teaching\Undergraduate\2010%20Intermediate%20Macro\Lectures\Lecture25%20Modern%20Monetary%20Policy\M1S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y%20Documents\teaching\Undergraduate\2010%20Intermediate%20Macro\Lectures\Lecture25%20Modern%20Monetary%20Policy\M1S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JonPrivate\teaching\Undergrad\2025%20101B\Lectures\Lecture%2017%20Monetary%20Policy\FiguresTables\FedFundsRate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uate\2015%20Intermediate%20Macro\Lectures\Lecture%2026%20Monetary%20Policy%20II\MonetaryAggregat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uate\2015%20Intermediate%20Macro\Lectures\Lecture%2026%20Monetary%20Policy%20II\MonetaryAggregate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U.S Log Velocity of M1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cat>
            <c:numRef>
              <c:f>'M1 Q'!$A$2:$A$205</c:f>
              <c:numCache>
                <c:formatCode>mmm\-yy</c:formatCode>
                <c:ptCount val="204"/>
                <c:pt idx="0">
                  <c:v>21610</c:v>
                </c:pt>
                <c:pt idx="1">
                  <c:v>21702</c:v>
                </c:pt>
                <c:pt idx="2">
                  <c:v>21794</c:v>
                </c:pt>
                <c:pt idx="3">
                  <c:v>21885</c:v>
                </c:pt>
                <c:pt idx="4">
                  <c:v>21976</c:v>
                </c:pt>
                <c:pt idx="5">
                  <c:v>22068</c:v>
                </c:pt>
                <c:pt idx="6">
                  <c:v>22160</c:v>
                </c:pt>
                <c:pt idx="7">
                  <c:v>22251</c:v>
                </c:pt>
                <c:pt idx="8">
                  <c:v>22341</c:v>
                </c:pt>
                <c:pt idx="9">
                  <c:v>22433</c:v>
                </c:pt>
                <c:pt idx="10">
                  <c:v>22525</c:v>
                </c:pt>
                <c:pt idx="11">
                  <c:v>22616</c:v>
                </c:pt>
                <c:pt idx="12">
                  <c:v>22706</c:v>
                </c:pt>
                <c:pt idx="13">
                  <c:v>22798</c:v>
                </c:pt>
                <c:pt idx="14">
                  <c:v>22890</c:v>
                </c:pt>
                <c:pt idx="15">
                  <c:v>22981</c:v>
                </c:pt>
                <c:pt idx="16">
                  <c:v>23071</c:v>
                </c:pt>
                <c:pt idx="17">
                  <c:v>23163</c:v>
                </c:pt>
                <c:pt idx="18">
                  <c:v>23255</c:v>
                </c:pt>
                <c:pt idx="19">
                  <c:v>23346</c:v>
                </c:pt>
                <c:pt idx="20">
                  <c:v>23437</c:v>
                </c:pt>
                <c:pt idx="21">
                  <c:v>23529</c:v>
                </c:pt>
                <c:pt idx="22">
                  <c:v>23621</c:v>
                </c:pt>
                <c:pt idx="23">
                  <c:v>23712</c:v>
                </c:pt>
                <c:pt idx="24">
                  <c:v>23802</c:v>
                </c:pt>
                <c:pt idx="25">
                  <c:v>23894</c:v>
                </c:pt>
                <c:pt idx="26">
                  <c:v>23986</c:v>
                </c:pt>
                <c:pt idx="27">
                  <c:v>24077</c:v>
                </c:pt>
                <c:pt idx="28">
                  <c:v>24167</c:v>
                </c:pt>
                <c:pt idx="29">
                  <c:v>24259</c:v>
                </c:pt>
                <c:pt idx="30">
                  <c:v>24351</c:v>
                </c:pt>
                <c:pt idx="31">
                  <c:v>24442</c:v>
                </c:pt>
                <c:pt idx="32">
                  <c:v>24532</c:v>
                </c:pt>
                <c:pt idx="33">
                  <c:v>24624</c:v>
                </c:pt>
                <c:pt idx="34">
                  <c:v>24716</c:v>
                </c:pt>
                <c:pt idx="35">
                  <c:v>24807</c:v>
                </c:pt>
                <c:pt idx="36">
                  <c:v>24898</c:v>
                </c:pt>
                <c:pt idx="37">
                  <c:v>24990</c:v>
                </c:pt>
                <c:pt idx="38">
                  <c:v>25082</c:v>
                </c:pt>
                <c:pt idx="39">
                  <c:v>25173</c:v>
                </c:pt>
                <c:pt idx="40">
                  <c:v>25263</c:v>
                </c:pt>
                <c:pt idx="41">
                  <c:v>25355</c:v>
                </c:pt>
                <c:pt idx="42">
                  <c:v>25447</c:v>
                </c:pt>
                <c:pt idx="43">
                  <c:v>25538</c:v>
                </c:pt>
                <c:pt idx="44">
                  <c:v>25628</c:v>
                </c:pt>
                <c:pt idx="45">
                  <c:v>25720</c:v>
                </c:pt>
                <c:pt idx="46">
                  <c:v>25812</c:v>
                </c:pt>
                <c:pt idx="47">
                  <c:v>25903</c:v>
                </c:pt>
                <c:pt idx="48">
                  <c:v>25993</c:v>
                </c:pt>
                <c:pt idx="49">
                  <c:v>26085</c:v>
                </c:pt>
                <c:pt idx="50">
                  <c:v>26177</c:v>
                </c:pt>
                <c:pt idx="51">
                  <c:v>26268</c:v>
                </c:pt>
                <c:pt idx="52">
                  <c:v>26359</c:v>
                </c:pt>
                <c:pt idx="53">
                  <c:v>26451</c:v>
                </c:pt>
                <c:pt idx="54">
                  <c:v>26543</c:v>
                </c:pt>
                <c:pt idx="55">
                  <c:v>26634</c:v>
                </c:pt>
                <c:pt idx="56">
                  <c:v>26724</c:v>
                </c:pt>
                <c:pt idx="57">
                  <c:v>26816</c:v>
                </c:pt>
                <c:pt idx="58">
                  <c:v>26908</c:v>
                </c:pt>
                <c:pt idx="59">
                  <c:v>26999</c:v>
                </c:pt>
                <c:pt idx="60">
                  <c:v>27089</c:v>
                </c:pt>
                <c:pt idx="61">
                  <c:v>27181</c:v>
                </c:pt>
                <c:pt idx="62">
                  <c:v>27273</c:v>
                </c:pt>
                <c:pt idx="63">
                  <c:v>27364</c:v>
                </c:pt>
                <c:pt idx="64">
                  <c:v>27454</c:v>
                </c:pt>
                <c:pt idx="65">
                  <c:v>27546</c:v>
                </c:pt>
                <c:pt idx="66">
                  <c:v>27638</c:v>
                </c:pt>
                <c:pt idx="67">
                  <c:v>27729</c:v>
                </c:pt>
                <c:pt idx="68">
                  <c:v>27820</c:v>
                </c:pt>
                <c:pt idx="69">
                  <c:v>27912</c:v>
                </c:pt>
                <c:pt idx="70">
                  <c:v>28004</c:v>
                </c:pt>
                <c:pt idx="71">
                  <c:v>28095</c:v>
                </c:pt>
                <c:pt idx="72">
                  <c:v>28185</c:v>
                </c:pt>
                <c:pt idx="73">
                  <c:v>28277</c:v>
                </c:pt>
                <c:pt idx="74">
                  <c:v>28369</c:v>
                </c:pt>
                <c:pt idx="75">
                  <c:v>28460</c:v>
                </c:pt>
                <c:pt idx="76">
                  <c:v>28550</c:v>
                </c:pt>
                <c:pt idx="77">
                  <c:v>28642</c:v>
                </c:pt>
                <c:pt idx="78">
                  <c:v>28734</c:v>
                </c:pt>
                <c:pt idx="79">
                  <c:v>28825</c:v>
                </c:pt>
                <c:pt idx="80">
                  <c:v>28915</c:v>
                </c:pt>
                <c:pt idx="81">
                  <c:v>29007</c:v>
                </c:pt>
                <c:pt idx="82">
                  <c:v>29099</c:v>
                </c:pt>
                <c:pt idx="83">
                  <c:v>29190</c:v>
                </c:pt>
                <c:pt idx="84">
                  <c:v>29281</c:v>
                </c:pt>
                <c:pt idx="85">
                  <c:v>29373</c:v>
                </c:pt>
                <c:pt idx="86">
                  <c:v>29465</c:v>
                </c:pt>
                <c:pt idx="87">
                  <c:v>29556</c:v>
                </c:pt>
                <c:pt idx="88">
                  <c:v>29646</c:v>
                </c:pt>
                <c:pt idx="89">
                  <c:v>29738</c:v>
                </c:pt>
                <c:pt idx="90">
                  <c:v>29830</c:v>
                </c:pt>
                <c:pt idx="91">
                  <c:v>29921</c:v>
                </c:pt>
                <c:pt idx="92">
                  <c:v>30011</c:v>
                </c:pt>
                <c:pt idx="93">
                  <c:v>30103</c:v>
                </c:pt>
                <c:pt idx="94">
                  <c:v>30195</c:v>
                </c:pt>
                <c:pt idx="95">
                  <c:v>30286</c:v>
                </c:pt>
                <c:pt idx="96">
                  <c:v>30376</c:v>
                </c:pt>
                <c:pt idx="97">
                  <c:v>30468</c:v>
                </c:pt>
                <c:pt idx="98">
                  <c:v>30560</c:v>
                </c:pt>
                <c:pt idx="99">
                  <c:v>30651</c:v>
                </c:pt>
                <c:pt idx="100">
                  <c:v>30742</c:v>
                </c:pt>
                <c:pt idx="101">
                  <c:v>30834</c:v>
                </c:pt>
                <c:pt idx="102">
                  <c:v>30926</c:v>
                </c:pt>
                <c:pt idx="103">
                  <c:v>31017</c:v>
                </c:pt>
                <c:pt idx="104">
                  <c:v>31107</c:v>
                </c:pt>
                <c:pt idx="105">
                  <c:v>31199</c:v>
                </c:pt>
                <c:pt idx="106">
                  <c:v>31291</c:v>
                </c:pt>
                <c:pt idx="107">
                  <c:v>31382</c:v>
                </c:pt>
                <c:pt idx="108">
                  <c:v>31472</c:v>
                </c:pt>
                <c:pt idx="109">
                  <c:v>31564</c:v>
                </c:pt>
                <c:pt idx="110">
                  <c:v>31656</c:v>
                </c:pt>
                <c:pt idx="111">
                  <c:v>31747</c:v>
                </c:pt>
                <c:pt idx="112">
                  <c:v>31837</c:v>
                </c:pt>
                <c:pt idx="113">
                  <c:v>31929</c:v>
                </c:pt>
                <c:pt idx="114">
                  <c:v>32021</c:v>
                </c:pt>
                <c:pt idx="115">
                  <c:v>32112</c:v>
                </c:pt>
                <c:pt idx="116">
                  <c:v>32203</c:v>
                </c:pt>
                <c:pt idx="117">
                  <c:v>32295</c:v>
                </c:pt>
                <c:pt idx="118">
                  <c:v>32387</c:v>
                </c:pt>
                <c:pt idx="119">
                  <c:v>32478</c:v>
                </c:pt>
                <c:pt idx="120">
                  <c:v>32568</c:v>
                </c:pt>
                <c:pt idx="121">
                  <c:v>32660</c:v>
                </c:pt>
                <c:pt idx="122">
                  <c:v>32752</c:v>
                </c:pt>
                <c:pt idx="123">
                  <c:v>32843</c:v>
                </c:pt>
                <c:pt idx="124">
                  <c:v>32933</c:v>
                </c:pt>
                <c:pt idx="125">
                  <c:v>33025</c:v>
                </c:pt>
                <c:pt idx="126">
                  <c:v>33117</c:v>
                </c:pt>
                <c:pt idx="127">
                  <c:v>33208</c:v>
                </c:pt>
                <c:pt idx="128">
                  <c:v>33298</c:v>
                </c:pt>
                <c:pt idx="129">
                  <c:v>33390</c:v>
                </c:pt>
                <c:pt idx="130">
                  <c:v>33482</c:v>
                </c:pt>
                <c:pt idx="131">
                  <c:v>33573</c:v>
                </c:pt>
                <c:pt idx="132">
                  <c:v>33664</c:v>
                </c:pt>
                <c:pt idx="133">
                  <c:v>33756</c:v>
                </c:pt>
                <c:pt idx="134">
                  <c:v>33848</c:v>
                </c:pt>
                <c:pt idx="135">
                  <c:v>33939</c:v>
                </c:pt>
                <c:pt idx="136">
                  <c:v>34029</c:v>
                </c:pt>
                <c:pt idx="137">
                  <c:v>34121</c:v>
                </c:pt>
                <c:pt idx="138">
                  <c:v>34213</c:v>
                </c:pt>
                <c:pt idx="139">
                  <c:v>34304</c:v>
                </c:pt>
                <c:pt idx="140">
                  <c:v>34394</c:v>
                </c:pt>
                <c:pt idx="141">
                  <c:v>34486</c:v>
                </c:pt>
                <c:pt idx="142">
                  <c:v>34578</c:v>
                </c:pt>
                <c:pt idx="143">
                  <c:v>34669</c:v>
                </c:pt>
                <c:pt idx="144">
                  <c:v>34759</c:v>
                </c:pt>
                <c:pt idx="145">
                  <c:v>34851</c:v>
                </c:pt>
                <c:pt idx="146">
                  <c:v>34943</c:v>
                </c:pt>
                <c:pt idx="147">
                  <c:v>35034</c:v>
                </c:pt>
                <c:pt idx="148">
                  <c:v>35125</c:v>
                </c:pt>
                <c:pt idx="149">
                  <c:v>35217</c:v>
                </c:pt>
                <c:pt idx="150">
                  <c:v>35309</c:v>
                </c:pt>
                <c:pt idx="151">
                  <c:v>35400</c:v>
                </c:pt>
                <c:pt idx="152">
                  <c:v>35490</c:v>
                </c:pt>
                <c:pt idx="153">
                  <c:v>35582</c:v>
                </c:pt>
                <c:pt idx="154">
                  <c:v>35674</c:v>
                </c:pt>
                <c:pt idx="155">
                  <c:v>35765</c:v>
                </c:pt>
                <c:pt idx="156">
                  <c:v>35855</c:v>
                </c:pt>
                <c:pt idx="157">
                  <c:v>35947</c:v>
                </c:pt>
                <c:pt idx="158">
                  <c:v>36039</c:v>
                </c:pt>
                <c:pt idx="159">
                  <c:v>36130</c:v>
                </c:pt>
                <c:pt idx="160">
                  <c:v>36220</c:v>
                </c:pt>
                <c:pt idx="161">
                  <c:v>36312</c:v>
                </c:pt>
                <c:pt idx="162">
                  <c:v>36404</c:v>
                </c:pt>
                <c:pt idx="163">
                  <c:v>36495</c:v>
                </c:pt>
                <c:pt idx="164">
                  <c:v>36586</c:v>
                </c:pt>
                <c:pt idx="165">
                  <c:v>36678</c:v>
                </c:pt>
                <c:pt idx="166">
                  <c:v>36770</c:v>
                </c:pt>
                <c:pt idx="167">
                  <c:v>36861</c:v>
                </c:pt>
                <c:pt idx="168">
                  <c:v>36951</c:v>
                </c:pt>
                <c:pt idx="169">
                  <c:v>37043</c:v>
                </c:pt>
                <c:pt idx="170">
                  <c:v>37135</c:v>
                </c:pt>
                <c:pt idx="171">
                  <c:v>37226</c:v>
                </c:pt>
                <c:pt idx="172">
                  <c:v>37316</c:v>
                </c:pt>
                <c:pt idx="173">
                  <c:v>37408</c:v>
                </c:pt>
                <c:pt idx="174">
                  <c:v>37500</c:v>
                </c:pt>
                <c:pt idx="175">
                  <c:v>37591</c:v>
                </c:pt>
                <c:pt idx="176">
                  <c:v>37681</c:v>
                </c:pt>
                <c:pt idx="177">
                  <c:v>37773</c:v>
                </c:pt>
                <c:pt idx="178">
                  <c:v>37865</c:v>
                </c:pt>
                <c:pt idx="179">
                  <c:v>37956</c:v>
                </c:pt>
                <c:pt idx="180">
                  <c:v>38047</c:v>
                </c:pt>
                <c:pt idx="181">
                  <c:v>38139</c:v>
                </c:pt>
                <c:pt idx="182">
                  <c:v>38231</c:v>
                </c:pt>
                <c:pt idx="183">
                  <c:v>38322</c:v>
                </c:pt>
                <c:pt idx="184">
                  <c:v>38412</c:v>
                </c:pt>
                <c:pt idx="185">
                  <c:v>38504</c:v>
                </c:pt>
                <c:pt idx="186">
                  <c:v>38596</c:v>
                </c:pt>
                <c:pt idx="187">
                  <c:v>38687</c:v>
                </c:pt>
                <c:pt idx="188">
                  <c:v>38777</c:v>
                </c:pt>
                <c:pt idx="189">
                  <c:v>38869</c:v>
                </c:pt>
                <c:pt idx="190">
                  <c:v>38961</c:v>
                </c:pt>
                <c:pt idx="191">
                  <c:v>39052</c:v>
                </c:pt>
                <c:pt idx="192">
                  <c:v>39142</c:v>
                </c:pt>
                <c:pt idx="193">
                  <c:v>39234</c:v>
                </c:pt>
                <c:pt idx="194">
                  <c:v>39326</c:v>
                </c:pt>
                <c:pt idx="195">
                  <c:v>39417</c:v>
                </c:pt>
                <c:pt idx="196">
                  <c:v>39508</c:v>
                </c:pt>
                <c:pt idx="197">
                  <c:v>39600</c:v>
                </c:pt>
                <c:pt idx="198">
                  <c:v>39692</c:v>
                </c:pt>
                <c:pt idx="199">
                  <c:v>39783</c:v>
                </c:pt>
                <c:pt idx="200">
                  <c:v>39873</c:v>
                </c:pt>
                <c:pt idx="201">
                  <c:v>39965</c:v>
                </c:pt>
                <c:pt idx="202">
                  <c:v>40057</c:v>
                </c:pt>
                <c:pt idx="203">
                  <c:v>40148</c:v>
                </c:pt>
              </c:numCache>
            </c:numRef>
          </c:cat>
          <c:val>
            <c:numRef>
              <c:f>'M1 Q'!$H$2:$H$205</c:f>
              <c:numCache>
                <c:formatCode>General</c:formatCode>
                <c:ptCount val="204"/>
                <c:pt idx="0">
                  <c:v>0.55098863176592117</c:v>
                </c:pt>
                <c:pt idx="1">
                  <c:v>0.55851160977393521</c:v>
                </c:pt>
                <c:pt idx="2">
                  <c:v>0.55611494106586057</c:v>
                </c:pt>
                <c:pt idx="3">
                  <c:v>0.56322897667453176</c:v>
                </c:pt>
                <c:pt idx="4">
                  <c:v>0.57599290072071918</c:v>
                </c:pt>
                <c:pt idx="5">
                  <c:v>0.57626542546254189</c:v>
                </c:pt>
                <c:pt idx="6">
                  <c:v>0.57454467892582961</c:v>
                </c:pt>
                <c:pt idx="7">
                  <c:v>0.57037711533543733</c:v>
                </c:pt>
                <c:pt idx="8">
                  <c:v>0.5717751874234952</c:v>
                </c:pt>
                <c:pt idx="9">
                  <c:v>0.57757076964959064</c:v>
                </c:pt>
                <c:pt idx="10">
                  <c:v>0.58341854542772742</c:v>
                </c:pt>
                <c:pt idx="11">
                  <c:v>0.58973119671014462</c:v>
                </c:pt>
                <c:pt idx="12">
                  <c:v>0.59723708523662056</c:v>
                </c:pt>
                <c:pt idx="13">
                  <c:v>0.59968354500480903</c:v>
                </c:pt>
                <c:pt idx="14">
                  <c:v>0.6051132137773152</c:v>
                </c:pt>
                <c:pt idx="15">
                  <c:v>0.60516989152170042</c:v>
                </c:pt>
                <c:pt idx="16">
                  <c:v>0.6073541200370457</c:v>
                </c:pt>
                <c:pt idx="17">
                  <c:v>0.6096098049722144</c:v>
                </c:pt>
                <c:pt idx="18">
                  <c:v>0.61412940484363332</c:v>
                </c:pt>
                <c:pt idx="19">
                  <c:v>0.61648785392287564</c:v>
                </c:pt>
                <c:pt idx="20">
                  <c:v>0.6246555338777301</c:v>
                </c:pt>
                <c:pt idx="21">
                  <c:v>0.62783452433446763</c:v>
                </c:pt>
                <c:pt idx="22">
                  <c:v>0.62838353243928624</c:v>
                </c:pt>
                <c:pt idx="23">
                  <c:v>0.62602228411195049</c:v>
                </c:pt>
                <c:pt idx="24">
                  <c:v>0.63550622059079254</c:v>
                </c:pt>
                <c:pt idx="25">
                  <c:v>0.640668950043357</c:v>
                </c:pt>
                <c:pt idx="26">
                  <c:v>0.64587884185297195</c:v>
                </c:pt>
                <c:pt idx="27">
                  <c:v>0.65132836990079213</c:v>
                </c:pt>
                <c:pt idx="28">
                  <c:v>0.65717456572146027</c:v>
                </c:pt>
                <c:pt idx="29">
                  <c:v>0.65760600681078485</c:v>
                </c:pt>
                <c:pt idx="30">
                  <c:v>0.66624718994193144</c:v>
                </c:pt>
                <c:pt idx="31">
                  <c:v>0.67247118831188046</c:v>
                </c:pt>
                <c:pt idx="32">
                  <c:v>0.67401564411512005</c:v>
                </c:pt>
                <c:pt idx="33">
                  <c:v>0.67042334640603529</c:v>
                </c:pt>
                <c:pt idx="34">
                  <c:v>0.66866100507892223</c:v>
                </c:pt>
                <c:pt idx="35">
                  <c:v>0.66969206956045813</c:v>
                </c:pt>
                <c:pt idx="36">
                  <c:v>0.67760366187532783</c:v>
                </c:pt>
                <c:pt idx="37">
                  <c:v>0.6820586199797104</c:v>
                </c:pt>
                <c:pt idx="38">
                  <c:v>0.68091067014674012</c:v>
                </c:pt>
                <c:pt idx="39">
                  <c:v>0.67955594932430452</c:v>
                </c:pt>
                <c:pt idx="40">
                  <c:v>0.68309826411473673</c:v>
                </c:pt>
                <c:pt idx="41">
                  <c:v>0.68644232384977799</c:v>
                </c:pt>
                <c:pt idx="42">
                  <c:v>0.6933972375586398</c:v>
                </c:pt>
                <c:pt idx="43">
                  <c:v>0.69345667085710661</c:v>
                </c:pt>
                <c:pt idx="44">
                  <c:v>0.69427013878796151</c:v>
                </c:pt>
                <c:pt idx="45">
                  <c:v>0.69782248328700502</c:v>
                </c:pt>
                <c:pt idx="46">
                  <c:v>0.69938361815957151</c:v>
                </c:pt>
                <c:pt idx="47">
                  <c:v>0.69256784813591343</c:v>
                </c:pt>
                <c:pt idx="48">
                  <c:v>0.70371542526859998</c:v>
                </c:pt>
                <c:pt idx="49">
                  <c:v>0.70272565260845943</c:v>
                </c:pt>
                <c:pt idx="50">
                  <c:v>0.70309443789397874</c:v>
                </c:pt>
                <c:pt idx="51">
                  <c:v>0.70373605911609083</c:v>
                </c:pt>
                <c:pt idx="52">
                  <c:v>0.70965889937890658</c:v>
                </c:pt>
                <c:pt idx="53">
                  <c:v>0.71537541262149107</c:v>
                </c:pt>
                <c:pt idx="54">
                  <c:v>0.71470976994807545</c:v>
                </c:pt>
                <c:pt idx="55">
                  <c:v>0.71698109407058841</c:v>
                </c:pt>
                <c:pt idx="56">
                  <c:v>0.72445807013227093</c:v>
                </c:pt>
                <c:pt idx="57">
                  <c:v>0.73105320707523669</c:v>
                </c:pt>
                <c:pt idx="58">
                  <c:v>0.7321190361022657</c:v>
                </c:pt>
                <c:pt idx="59">
                  <c:v>0.73929731973676427</c:v>
                </c:pt>
                <c:pt idx="60">
                  <c:v>0.73663575789329494</c:v>
                </c:pt>
                <c:pt idx="61">
                  <c:v>0.74391144663104514</c:v>
                </c:pt>
                <c:pt idx="62">
                  <c:v>0.74846163329461513</c:v>
                </c:pt>
                <c:pt idx="63">
                  <c:v>0.75431701214850366</c:v>
                </c:pt>
                <c:pt idx="64">
                  <c:v>0.7562430578835283</c:v>
                </c:pt>
                <c:pt idx="65">
                  <c:v>0.75945593543535272</c:v>
                </c:pt>
                <c:pt idx="66">
                  <c:v>0.76665325948201246</c:v>
                </c:pt>
                <c:pt idx="67">
                  <c:v>0.77696192170739675</c:v>
                </c:pt>
                <c:pt idx="68">
                  <c:v>0.7850937851976435</c:v>
                </c:pt>
                <c:pt idx="69">
                  <c:v>0.78558024876137289</c:v>
                </c:pt>
                <c:pt idx="70">
                  <c:v>0.78918481194257772</c:v>
                </c:pt>
                <c:pt idx="71">
                  <c:v>0.79241780863934297</c:v>
                </c:pt>
                <c:pt idx="72">
                  <c:v>0.79437970125603652</c:v>
                </c:pt>
                <c:pt idx="73">
                  <c:v>0.80064200227620463</c:v>
                </c:pt>
                <c:pt idx="74">
                  <c:v>0.8068250978202629</c:v>
                </c:pt>
                <c:pt idx="75">
                  <c:v>0.80773547361076303</c:v>
                </c:pt>
                <c:pt idx="76">
                  <c:v>0.80647781027248022</c:v>
                </c:pt>
                <c:pt idx="77">
                  <c:v>0.82049195179275858</c:v>
                </c:pt>
                <c:pt idx="78">
                  <c:v>0.82450427683729988</c:v>
                </c:pt>
                <c:pt idx="79">
                  <c:v>0.8324609799782029</c:v>
                </c:pt>
                <c:pt idx="80">
                  <c:v>0.83481286761580065</c:v>
                </c:pt>
                <c:pt idx="81">
                  <c:v>0.83390930844301436</c:v>
                </c:pt>
                <c:pt idx="82">
                  <c:v>0.83693385104333995</c:v>
                </c:pt>
                <c:pt idx="83">
                  <c:v>0.84370673126123119</c:v>
                </c:pt>
                <c:pt idx="84">
                  <c:v>0.84627940347101438</c:v>
                </c:pt>
                <c:pt idx="85">
                  <c:v>0.84936958741304469</c:v>
                </c:pt>
                <c:pt idx="86">
                  <c:v>0.84352082316991261</c:v>
                </c:pt>
                <c:pt idx="87">
                  <c:v>0.85253541429878876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73-4ED3-A1D1-9745ED152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842072"/>
        <c:axId val="592843640"/>
      </c:lineChart>
      <c:dateAx>
        <c:axId val="5928420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592843640"/>
        <c:crosses val="autoZero"/>
        <c:auto val="1"/>
        <c:lblOffset val="100"/>
        <c:baseTimeUnit val="months"/>
        <c:majorUnit val="60"/>
        <c:majorTimeUnit val="months"/>
      </c:dateAx>
      <c:valAx>
        <c:axId val="592843640"/>
        <c:scaling>
          <c:orientation val="minMax"/>
          <c:max val="1.1000000000000001"/>
          <c:min val="0.5"/>
        </c:scaling>
        <c:delete val="0"/>
        <c:axPos val="l"/>
        <c:numFmt formatCode="General" sourceLinked="1"/>
        <c:majorTickMark val="out"/>
        <c:minorTickMark val="none"/>
        <c:tickLblPos val="nextTo"/>
        <c:crossAx val="59284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U.S. Log Velocity of M1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85361488904808E-2"/>
          <c:y val="9.8462348896528773E-2"/>
          <c:w val="0.89378274874731478"/>
          <c:h val="0.78798510221433593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cat>
            <c:numRef>
              <c:f>'M1 Q'!$A$2:$A$205</c:f>
              <c:numCache>
                <c:formatCode>mmm\-yy</c:formatCode>
                <c:ptCount val="204"/>
                <c:pt idx="0">
                  <c:v>21610</c:v>
                </c:pt>
                <c:pt idx="1">
                  <c:v>21702</c:v>
                </c:pt>
                <c:pt idx="2">
                  <c:v>21794</c:v>
                </c:pt>
                <c:pt idx="3">
                  <c:v>21885</c:v>
                </c:pt>
                <c:pt idx="4">
                  <c:v>21976</c:v>
                </c:pt>
                <c:pt idx="5">
                  <c:v>22068</c:v>
                </c:pt>
                <c:pt idx="6">
                  <c:v>22160</c:v>
                </c:pt>
                <c:pt idx="7">
                  <c:v>22251</c:v>
                </c:pt>
                <c:pt idx="8">
                  <c:v>22341</c:v>
                </c:pt>
                <c:pt idx="9">
                  <c:v>22433</c:v>
                </c:pt>
                <c:pt idx="10">
                  <c:v>22525</c:v>
                </c:pt>
                <c:pt idx="11">
                  <c:v>22616</c:v>
                </c:pt>
                <c:pt idx="12">
                  <c:v>22706</c:v>
                </c:pt>
                <c:pt idx="13">
                  <c:v>22798</c:v>
                </c:pt>
                <c:pt idx="14">
                  <c:v>22890</c:v>
                </c:pt>
                <c:pt idx="15">
                  <c:v>22981</c:v>
                </c:pt>
                <c:pt idx="16">
                  <c:v>23071</c:v>
                </c:pt>
                <c:pt idx="17">
                  <c:v>23163</c:v>
                </c:pt>
                <c:pt idx="18">
                  <c:v>23255</c:v>
                </c:pt>
                <c:pt idx="19">
                  <c:v>23346</c:v>
                </c:pt>
                <c:pt idx="20">
                  <c:v>23437</c:v>
                </c:pt>
                <c:pt idx="21">
                  <c:v>23529</c:v>
                </c:pt>
                <c:pt idx="22">
                  <c:v>23621</c:v>
                </c:pt>
                <c:pt idx="23">
                  <c:v>23712</c:v>
                </c:pt>
                <c:pt idx="24">
                  <c:v>23802</c:v>
                </c:pt>
                <c:pt idx="25">
                  <c:v>23894</c:v>
                </c:pt>
                <c:pt idx="26">
                  <c:v>23986</c:v>
                </c:pt>
                <c:pt idx="27">
                  <c:v>24077</c:v>
                </c:pt>
                <c:pt idx="28">
                  <c:v>24167</c:v>
                </c:pt>
                <c:pt idx="29">
                  <c:v>24259</c:v>
                </c:pt>
                <c:pt idx="30">
                  <c:v>24351</c:v>
                </c:pt>
                <c:pt idx="31">
                  <c:v>24442</c:v>
                </c:pt>
                <c:pt idx="32">
                  <c:v>24532</c:v>
                </c:pt>
                <c:pt idx="33">
                  <c:v>24624</c:v>
                </c:pt>
                <c:pt idx="34">
                  <c:v>24716</c:v>
                </c:pt>
                <c:pt idx="35">
                  <c:v>24807</c:v>
                </c:pt>
                <c:pt idx="36">
                  <c:v>24898</c:v>
                </c:pt>
                <c:pt idx="37">
                  <c:v>24990</c:v>
                </c:pt>
                <c:pt idx="38">
                  <c:v>25082</c:v>
                </c:pt>
                <c:pt idx="39">
                  <c:v>25173</c:v>
                </c:pt>
                <c:pt idx="40">
                  <c:v>25263</c:v>
                </c:pt>
                <c:pt idx="41">
                  <c:v>25355</c:v>
                </c:pt>
                <c:pt idx="42">
                  <c:v>25447</c:v>
                </c:pt>
                <c:pt idx="43">
                  <c:v>25538</c:v>
                </c:pt>
                <c:pt idx="44">
                  <c:v>25628</c:v>
                </c:pt>
                <c:pt idx="45">
                  <c:v>25720</c:v>
                </c:pt>
                <c:pt idx="46">
                  <c:v>25812</c:v>
                </c:pt>
                <c:pt idx="47">
                  <c:v>25903</c:v>
                </c:pt>
                <c:pt idx="48">
                  <c:v>25993</c:v>
                </c:pt>
                <c:pt idx="49">
                  <c:v>26085</c:v>
                </c:pt>
                <c:pt idx="50">
                  <c:v>26177</c:v>
                </c:pt>
                <c:pt idx="51">
                  <c:v>26268</c:v>
                </c:pt>
                <c:pt idx="52">
                  <c:v>26359</c:v>
                </c:pt>
                <c:pt idx="53">
                  <c:v>26451</c:v>
                </c:pt>
                <c:pt idx="54">
                  <c:v>26543</c:v>
                </c:pt>
                <c:pt idx="55">
                  <c:v>26634</c:v>
                </c:pt>
                <c:pt idx="56">
                  <c:v>26724</c:v>
                </c:pt>
                <c:pt idx="57">
                  <c:v>26816</c:v>
                </c:pt>
                <c:pt idx="58">
                  <c:v>26908</c:v>
                </c:pt>
                <c:pt idx="59">
                  <c:v>26999</c:v>
                </c:pt>
                <c:pt idx="60">
                  <c:v>27089</c:v>
                </c:pt>
                <c:pt idx="61">
                  <c:v>27181</c:v>
                </c:pt>
                <c:pt idx="62">
                  <c:v>27273</c:v>
                </c:pt>
                <c:pt idx="63">
                  <c:v>27364</c:v>
                </c:pt>
                <c:pt idx="64">
                  <c:v>27454</c:v>
                </c:pt>
                <c:pt idx="65">
                  <c:v>27546</c:v>
                </c:pt>
                <c:pt idx="66">
                  <c:v>27638</c:v>
                </c:pt>
                <c:pt idx="67">
                  <c:v>27729</c:v>
                </c:pt>
                <c:pt idx="68">
                  <c:v>27820</c:v>
                </c:pt>
                <c:pt idx="69">
                  <c:v>27912</c:v>
                </c:pt>
                <c:pt idx="70">
                  <c:v>28004</c:v>
                </c:pt>
                <c:pt idx="71">
                  <c:v>28095</c:v>
                </c:pt>
                <c:pt idx="72">
                  <c:v>28185</c:v>
                </c:pt>
                <c:pt idx="73">
                  <c:v>28277</c:v>
                </c:pt>
                <c:pt idx="74">
                  <c:v>28369</c:v>
                </c:pt>
                <c:pt idx="75">
                  <c:v>28460</c:v>
                </c:pt>
                <c:pt idx="76">
                  <c:v>28550</c:v>
                </c:pt>
                <c:pt idx="77">
                  <c:v>28642</c:v>
                </c:pt>
                <c:pt idx="78">
                  <c:v>28734</c:v>
                </c:pt>
                <c:pt idx="79">
                  <c:v>28825</c:v>
                </c:pt>
                <c:pt idx="80">
                  <c:v>28915</c:v>
                </c:pt>
                <c:pt idx="81">
                  <c:v>29007</c:v>
                </c:pt>
                <c:pt idx="82">
                  <c:v>29099</c:v>
                </c:pt>
                <c:pt idx="83">
                  <c:v>29190</c:v>
                </c:pt>
                <c:pt idx="84">
                  <c:v>29281</c:v>
                </c:pt>
                <c:pt idx="85">
                  <c:v>29373</c:v>
                </c:pt>
                <c:pt idx="86">
                  <c:v>29465</c:v>
                </c:pt>
                <c:pt idx="87">
                  <c:v>29556</c:v>
                </c:pt>
                <c:pt idx="88">
                  <c:v>29646</c:v>
                </c:pt>
                <c:pt idx="89">
                  <c:v>29738</c:v>
                </c:pt>
                <c:pt idx="90">
                  <c:v>29830</c:v>
                </c:pt>
                <c:pt idx="91">
                  <c:v>29921</c:v>
                </c:pt>
                <c:pt idx="92">
                  <c:v>30011</c:v>
                </c:pt>
                <c:pt idx="93">
                  <c:v>30103</c:v>
                </c:pt>
                <c:pt idx="94">
                  <c:v>30195</c:v>
                </c:pt>
                <c:pt idx="95">
                  <c:v>30286</c:v>
                </c:pt>
                <c:pt idx="96">
                  <c:v>30376</c:v>
                </c:pt>
                <c:pt idx="97">
                  <c:v>30468</c:v>
                </c:pt>
                <c:pt idx="98">
                  <c:v>30560</c:v>
                </c:pt>
                <c:pt idx="99">
                  <c:v>30651</c:v>
                </c:pt>
                <c:pt idx="100">
                  <c:v>30742</c:v>
                </c:pt>
                <c:pt idx="101">
                  <c:v>30834</c:v>
                </c:pt>
                <c:pt idx="102">
                  <c:v>30926</c:v>
                </c:pt>
                <c:pt idx="103">
                  <c:v>31017</c:v>
                </c:pt>
                <c:pt idx="104">
                  <c:v>31107</c:v>
                </c:pt>
                <c:pt idx="105">
                  <c:v>31199</c:v>
                </c:pt>
                <c:pt idx="106">
                  <c:v>31291</c:v>
                </c:pt>
                <c:pt idx="107">
                  <c:v>31382</c:v>
                </c:pt>
                <c:pt idx="108">
                  <c:v>31472</c:v>
                </c:pt>
                <c:pt idx="109">
                  <c:v>31564</c:v>
                </c:pt>
                <c:pt idx="110">
                  <c:v>31656</c:v>
                </c:pt>
                <c:pt idx="111">
                  <c:v>31747</c:v>
                </c:pt>
                <c:pt idx="112">
                  <c:v>31837</c:v>
                </c:pt>
                <c:pt idx="113">
                  <c:v>31929</c:v>
                </c:pt>
                <c:pt idx="114">
                  <c:v>32021</c:v>
                </c:pt>
                <c:pt idx="115">
                  <c:v>32112</c:v>
                </c:pt>
                <c:pt idx="116">
                  <c:v>32203</c:v>
                </c:pt>
                <c:pt idx="117">
                  <c:v>32295</c:v>
                </c:pt>
                <c:pt idx="118">
                  <c:v>32387</c:v>
                </c:pt>
                <c:pt idx="119">
                  <c:v>32478</c:v>
                </c:pt>
                <c:pt idx="120">
                  <c:v>32568</c:v>
                </c:pt>
                <c:pt idx="121">
                  <c:v>32660</c:v>
                </c:pt>
                <c:pt idx="122">
                  <c:v>32752</c:v>
                </c:pt>
                <c:pt idx="123">
                  <c:v>32843</c:v>
                </c:pt>
                <c:pt idx="124">
                  <c:v>32933</c:v>
                </c:pt>
                <c:pt idx="125">
                  <c:v>33025</c:v>
                </c:pt>
                <c:pt idx="126">
                  <c:v>33117</c:v>
                </c:pt>
                <c:pt idx="127">
                  <c:v>33208</c:v>
                </c:pt>
                <c:pt idx="128">
                  <c:v>33298</c:v>
                </c:pt>
                <c:pt idx="129">
                  <c:v>33390</c:v>
                </c:pt>
                <c:pt idx="130">
                  <c:v>33482</c:v>
                </c:pt>
                <c:pt idx="131">
                  <c:v>33573</c:v>
                </c:pt>
                <c:pt idx="132">
                  <c:v>33664</c:v>
                </c:pt>
                <c:pt idx="133">
                  <c:v>33756</c:v>
                </c:pt>
                <c:pt idx="134">
                  <c:v>33848</c:v>
                </c:pt>
                <c:pt idx="135">
                  <c:v>33939</c:v>
                </c:pt>
                <c:pt idx="136">
                  <c:v>34029</c:v>
                </c:pt>
                <c:pt idx="137">
                  <c:v>34121</c:v>
                </c:pt>
                <c:pt idx="138">
                  <c:v>34213</c:v>
                </c:pt>
                <c:pt idx="139">
                  <c:v>34304</c:v>
                </c:pt>
                <c:pt idx="140">
                  <c:v>34394</c:v>
                </c:pt>
                <c:pt idx="141">
                  <c:v>34486</c:v>
                </c:pt>
                <c:pt idx="142">
                  <c:v>34578</c:v>
                </c:pt>
                <c:pt idx="143">
                  <c:v>34669</c:v>
                </c:pt>
                <c:pt idx="144">
                  <c:v>34759</c:v>
                </c:pt>
                <c:pt idx="145">
                  <c:v>34851</c:v>
                </c:pt>
                <c:pt idx="146">
                  <c:v>34943</c:v>
                </c:pt>
                <c:pt idx="147">
                  <c:v>35034</c:v>
                </c:pt>
                <c:pt idx="148">
                  <c:v>35125</c:v>
                </c:pt>
                <c:pt idx="149">
                  <c:v>35217</c:v>
                </c:pt>
                <c:pt idx="150">
                  <c:v>35309</c:v>
                </c:pt>
                <c:pt idx="151">
                  <c:v>35400</c:v>
                </c:pt>
                <c:pt idx="152">
                  <c:v>35490</c:v>
                </c:pt>
                <c:pt idx="153">
                  <c:v>35582</c:v>
                </c:pt>
                <c:pt idx="154">
                  <c:v>35674</c:v>
                </c:pt>
                <c:pt idx="155">
                  <c:v>35765</c:v>
                </c:pt>
                <c:pt idx="156">
                  <c:v>35855</c:v>
                </c:pt>
                <c:pt idx="157">
                  <c:v>35947</c:v>
                </c:pt>
                <c:pt idx="158">
                  <c:v>36039</c:v>
                </c:pt>
                <c:pt idx="159">
                  <c:v>36130</c:v>
                </c:pt>
                <c:pt idx="160">
                  <c:v>36220</c:v>
                </c:pt>
                <c:pt idx="161">
                  <c:v>36312</c:v>
                </c:pt>
                <c:pt idx="162">
                  <c:v>36404</c:v>
                </c:pt>
                <c:pt idx="163">
                  <c:v>36495</c:v>
                </c:pt>
                <c:pt idx="164">
                  <c:v>36586</c:v>
                </c:pt>
                <c:pt idx="165">
                  <c:v>36678</c:v>
                </c:pt>
                <c:pt idx="166">
                  <c:v>36770</c:v>
                </c:pt>
                <c:pt idx="167">
                  <c:v>36861</c:v>
                </c:pt>
                <c:pt idx="168">
                  <c:v>36951</c:v>
                </c:pt>
                <c:pt idx="169">
                  <c:v>37043</c:v>
                </c:pt>
                <c:pt idx="170">
                  <c:v>37135</c:v>
                </c:pt>
                <c:pt idx="171">
                  <c:v>37226</c:v>
                </c:pt>
                <c:pt idx="172">
                  <c:v>37316</c:v>
                </c:pt>
                <c:pt idx="173">
                  <c:v>37408</c:v>
                </c:pt>
                <c:pt idx="174">
                  <c:v>37500</c:v>
                </c:pt>
                <c:pt idx="175">
                  <c:v>37591</c:v>
                </c:pt>
                <c:pt idx="176">
                  <c:v>37681</c:v>
                </c:pt>
                <c:pt idx="177">
                  <c:v>37773</c:v>
                </c:pt>
                <c:pt idx="178">
                  <c:v>37865</c:v>
                </c:pt>
                <c:pt idx="179">
                  <c:v>37956</c:v>
                </c:pt>
                <c:pt idx="180">
                  <c:v>38047</c:v>
                </c:pt>
                <c:pt idx="181">
                  <c:v>38139</c:v>
                </c:pt>
                <c:pt idx="182">
                  <c:v>38231</c:v>
                </c:pt>
                <c:pt idx="183">
                  <c:v>38322</c:v>
                </c:pt>
                <c:pt idx="184">
                  <c:v>38412</c:v>
                </c:pt>
                <c:pt idx="185">
                  <c:v>38504</c:v>
                </c:pt>
                <c:pt idx="186">
                  <c:v>38596</c:v>
                </c:pt>
                <c:pt idx="187">
                  <c:v>38687</c:v>
                </c:pt>
                <c:pt idx="188">
                  <c:v>38777</c:v>
                </c:pt>
                <c:pt idx="189">
                  <c:v>38869</c:v>
                </c:pt>
                <c:pt idx="190">
                  <c:v>38961</c:v>
                </c:pt>
                <c:pt idx="191">
                  <c:v>39052</c:v>
                </c:pt>
                <c:pt idx="192">
                  <c:v>39142</c:v>
                </c:pt>
                <c:pt idx="193">
                  <c:v>39234</c:v>
                </c:pt>
                <c:pt idx="194">
                  <c:v>39326</c:v>
                </c:pt>
                <c:pt idx="195">
                  <c:v>39417</c:v>
                </c:pt>
                <c:pt idx="196">
                  <c:v>39508</c:v>
                </c:pt>
                <c:pt idx="197">
                  <c:v>39600</c:v>
                </c:pt>
                <c:pt idx="198">
                  <c:v>39692</c:v>
                </c:pt>
                <c:pt idx="199">
                  <c:v>39783</c:v>
                </c:pt>
                <c:pt idx="200">
                  <c:v>39873</c:v>
                </c:pt>
                <c:pt idx="201">
                  <c:v>39965</c:v>
                </c:pt>
                <c:pt idx="202">
                  <c:v>40057</c:v>
                </c:pt>
                <c:pt idx="203">
                  <c:v>40148</c:v>
                </c:pt>
              </c:numCache>
            </c:numRef>
          </c:cat>
          <c:val>
            <c:numRef>
              <c:f>'M1 Q'!$F$2:$F$205</c:f>
              <c:numCache>
                <c:formatCode>General</c:formatCode>
                <c:ptCount val="204"/>
                <c:pt idx="0">
                  <c:v>0.55098863176592117</c:v>
                </c:pt>
                <c:pt idx="1">
                  <c:v>0.55851160977393521</c:v>
                </c:pt>
                <c:pt idx="2">
                  <c:v>0.55611494106586057</c:v>
                </c:pt>
                <c:pt idx="3">
                  <c:v>0.56322897667453176</c:v>
                </c:pt>
                <c:pt idx="4">
                  <c:v>0.57599290072071918</c:v>
                </c:pt>
                <c:pt idx="5">
                  <c:v>0.57626542546254189</c:v>
                </c:pt>
                <c:pt idx="6">
                  <c:v>0.57454467892582961</c:v>
                </c:pt>
                <c:pt idx="7">
                  <c:v>0.57037711533543733</c:v>
                </c:pt>
                <c:pt idx="8">
                  <c:v>0.5717751874234952</c:v>
                </c:pt>
                <c:pt idx="9">
                  <c:v>0.57757076964959064</c:v>
                </c:pt>
                <c:pt idx="10">
                  <c:v>0.58341854542772709</c:v>
                </c:pt>
                <c:pt idx="11">
                  <c:v>0.58973119671014451</c:v>
                </c:pt>
                <c:pt idx="12">
                  <c:v>0.59723708523662</c:v>
                </c:pt>
                <c:pt idx="13">
                  <c:v>0.59968354500480869</c:v>
                </c:pt>
                <c:pt idx="14">
                  <c:v>0.6051132137773152</c:v>
                </c:pt>
                <c:pt idx="15">
                  <c:v>0.60516989152170042</c:v>
                </c:pt>
                <c:pt idx="16">
                  <c:v>0.6073541200370457</c:v>
                </c:pt>
                <c:pt idx="17">
                  <c:v>0.6096098049722144</c:v>
                </c:pt>
                <c:pt idx="18">
                  <c:v>0.61412940484363332</c:v>
                </c:pt>
                <c:pt idx="19">
                  <c:v>0.61648785392287564</c:v>
                </c:pt>
                <c:pt idx="20">
                  <c:v>0.6246555338777301</c:v>
                </c:pt>
                <c:pt idx="21">
                  <c:v>0.62783452433446763</c:v>
                </c:pt>
                <c:pt idx="22">
                  <c:v>0.62838353243928624</c:v>
                </c:pt>
                <c:pt idx="23">
                  <c:v>0.62602228411195049</c:v>
                </c:pt>
                <c:pt idx="24">
                  <c:v>0.63550622059079254</c:v>
                </c:pt>
                <c:pt idx="25">
                  <c:v>0.640668950043357</c:v>
                </c:pt>
                <c:pt idx="26">
                  <c:v>0.64587884185297195</c:v>
                </c:pt>
                <c:pt idx="27">
                  <c:v>0.65132836990079213</c:v>
                </c:pt>
                <c:pt idx="28">
                  <c:v>0.65717456572146027</c:v>
                </c:pt>
                <c:pt idx="29">
                  <c:v>0.65760600681078485</c:v>
                </c:pt>
                <c:pt idx="30">
                  <c:v>0.66624718994193144</c:v>
                </c:pt>
                <c:pt idx="31">
                  <c:v>0.67247118831188046</c:v>
                </c:pt>
                <c:pt idx="32">
                  <c:v>0.67401564411512005</c:v>
                </c:pt>
                <c:pt idx="33">
                  <c:v>0.67042334640603529</c:v>
                </c:pt>
                <c:pt idx="34">
                  <c:v>0.66866100507892223</c:v>
                </c:pt>
                <c:pt idx="35">
                  <c:v>0.66969206956045813</c:v>
                </c:pt>
                <c:pt idx="36">
                  <c:v>0.67760366187532783</c:v>
                </c:pt>
                <c:pt idx="37">
                  <c:v>0.68205861997970985</c:v>
                </c:pt>
                <c:pt idx="38">
                  <c:v>0.68091067014673978</c:v>
                </c:pt>
                <c:pt idx="39">
                  <c:v>0.67955594932430452</c:v>
                </c:pt>
                <c:pt idx="40">
                  <c:v>0.6830982641147364</c:v>
                </c:pt>
                <c:pt idx="41">
                  <c:v>0.68644232384977766</c:v>
                </c:pt>
                <c:pt idx="42">
                  <c:v>0.69339723755863936</c:v>
                </c:pt>
                <c:pt idx="43">
                  <c:v>0.69345667085710649</c:v>
                </c:pt>
                <c:pt idx="44">
                  <c:v>0.69427013878796118</c:v>
                </c:pt>
                <c:pt idx="45">
                  <c:v>0.69782248328700469</c:v>
                </c:pt>
                <c:pt idx="46">
                  <c:v>0.69938361815957106</c:v>
                </c:pt>
                <c:pt idx="47">
                  <c:v>0.6925678481359131</c:v>
                </c:pt>
                <c:pt idx="48">
                  <c:v>0.70371542526859998</c:v>
                </c:pt>
                <c:pt idx="49">
                  <c:v>0.70272565260845943</c:v>
                </c:pt>
                <c:pt idx="50">
                  <c:v>0.70309443789397874</c:v>
                </c:pt>
                <c:pt idx="51">
                  <c:v>0.70373605911609083</c:v>
                </c:pt>
                <c:pt idx="52">
                  <c:v>0.70965889937890658</c:v>
                </c:pt>
                <c:pt idx="53">
                  <c:v>0.71537541262149107</c:v>
                </c:pt>
                <c:pt idx="54">
                  <c:v>0.71470976994807545</c:v>
                </c:pt>
                <c:pt idx="55">
                  <c:v>0.71698109407058841</c:v>
                </c:pt>
                <c:pt idx="56">
                  <c:v>0.72445807013227093</c:v>
                </c:pt>
                <c:pt idx="57">
                  <c:v>0.73105320707523669</c:v>
                </c:pt>
                <c:pt idx="58">
                  <c:v>0.7321190361022657</c:v>
                </c:pt>
                <c:pt idx="59">
                  <c:v>0.73929731973676427</c:v>
                </c:pt>
                <c:pt idx="60">
                  <c:v>0.73663575789329494</c:v>
                </c:pt>
                <c:pt idx="61">
                  <c:v>0.74391144663104514</c:v>
                </c:pt>
                <c:pt idx="62">
                  <c:v>0.74846163329461513</c:v>
                </c:pt>
                <c:pt idx="63">
                  <c:v>0.75431701214850366</c:v>
                </c:pt>
                <c:pt idx="64">
                  <c:v>0.7562430578835283</c:v>
                </c:pt>
                <c:pt idx="65">
                  <c:v>0.75945593543535272</c:v>
                </c:pt>
                <c:pt idx="66">
                  <c:v>0.76665325948201246</c:v>
                </c:pt>
                <c:pt idx="67">
                  <c:v>0.77696192170739709</c:v>
                </c:pt>
                <c:pt idx="68">
                  <c:v>0.7850937851976435</c:v>
                </c:pt>
                <c:pt idx="69">
                  <c:v>0.78558024876137289</c:v>
                </c:pt>
                <c:pt idx="70">
                  <c:v>0.78918481194257772</c:v>
                </c:pt>
                <c:pt idx="71">
                  <c:v>0.79241780863934297</c:v>
                </c:pt>
                <c:pt idx="72">
                  <c:v>0.79437970125603652</c:v>
                </c:pt>
                <c:pt idx="73">
                  <c:v>0.80064200227620463</c:v>
                </c:pt>
                <c:pt idx="74">
                  <c:v>0.8068250978202629</c:v>
                </c:pt>
                <c:pt idx="75">
                  <c:v>0.80773547361076303</c:v>
                </c:pt>
                <c:pt idx="76">
                  <c:v>0.80647781027248022</c:v>
                </c:pt>
                <c:pt idx="77">
                  <c:v>0.82049195179275858</c:v>
                </c:pt>
                <c:pt idx="78">
                  <c:v>0.82450427683729988</c:v>
                </c:pt>
                <c:pt idx="79">
                  <c:v>0.8324609799782029</c:v>
                </c:pt>
                <c:pt idx="80">
                  <c:v>0.83481286761580065</c:v>
                </c:pt>
                <c:pt idx="81">
                  <c:v>0.83390930844301436</c:v>
                </c:pt>
                <c:pt idx="82">
                  <c:v>0.83693385104333995</c:v>
                </c:pt>
                <c:pt idx="83">
                  <c:v>0.84370673126123119</c:v>
                </c:pt>
                <c:pt idx="84">
                  <c:v>0.84627940347101438</c:v>
                </c:pt>
                <c:pt idx="85">
                  <c:v>0.84936958741304469</c:v>
                </c:pt>
                <c:pt idx="86">
                  <c:v>0.84352082316991261</c:v>
                </c:pt>
                <c:pt idx="87">
                  <c:v>0.85253541429878876</c:v>
                </c:pt>
                <c:pt idx="88">
                  <c:v>0.8664161634933345</c:v>
                </c:pt>
                <c:pt idx="89">
                  <c:v>0.85998495641319783</c:v>
                </c:pt>
                <c:pt idx="90">
                  <c:v>0.87165715063556704</c:v>
                </c:pt>
                <c:pt idx="91">
                  <c:v>0.86881231411469861</c:v>
                </c:pt>
                <c:pt idx="92">
                  <c:v>0.85724796116369439</c:v>
                </c:pt>
                <c:pt idx="93">
                  <c:v>0.86026096094257853</c:v>
                </c:pt>
                <c:pt idx="94">
                  <c:v>0.8598972246029194</c:v>
                </c:pt>
                <c:pt idx="95">
                  <c:v>0.84781169066907525</c:v>
                </c:pt>
                <c:pt idx="96">
                  <c:v>0.84416990006298587</c:v>
                </c:pt>
                <c:pt idx="97">
                  <c:v>0.84369514745892527</c:v>
                </c:pt>
                <c:pt idx="98">
                  <c:v>0.84686118219203932</c:v>
                </c:pt>
                <c:pt idx="99">
                  <c:v>0.8514680043103765</c:v>
                </c:pt>
                <c:pt idx="100">
                  <c:v>0.85799458303473741</c:v>
                </c:pt>
                <c:pt idx="101">
                  <c:v>0.86154875305324774</c:v>
                </c:pt>
                <c:pt idx="102">
                  <c:v>0.86571426513004512</c:v>
                </c:pt>
                <c:pt idx="103">
                  <c:v>0.86727245441479472</c:v>
                </c:pt>
                <c:pt idx="104">
                  <c:v>0.8645566520920307</c:v>
                </c:pt>
                <c:pt idx="105">
                  <c:v>0.86035707460819366</c:v>
                </c:pt>
                <c:pt idx="106">
                  <c:v>0.8538442828117544</c:v>
                </c:pt>
                <c:pt idx="107">
                  <c:v>0.84770367687559767</c:v>
                </c:pt>
                <c:pt idx="108">
                  <c:v>0.84465232020991543</c:v>
                </c:pt>
                <c:pt idx="109">
                  <c:v>0.83202218504953507</c:v>
                </c:pt>
                <c:pt idx="110">
                  <c:v>0.82063023143558467</c:v>
                </c:pt>
                <c:pt idx="111">
                  <c:v>0.8071337351235085</c:v>
                </c:pt>
                <c:pt idx="112">
                  <c:v>0.79955063185374753</c:v>
                </c:pt>
                <c:pt idx="113">
                  <c:v>0.79911913582673366</c:v>
                </c:pt>
                <c:pt idx="114">
                  <c:v>0.8057639117995955</c:v>
                </c:pt>
                <c:pt idx="115">
                  <c:v>0.81178530685788575</c:v>
                </c:pt>
                <c:pt idx="116">
                  <c:v>0.81448859600700652</c:v>
                </c:pt>
                <c:pt idx="117">
                  <c:v>0.8160795201743426</c:v>
                </c:pt>
                <c:pt idx="118">
                  <c:v>0.81754881824601566</c:v>
                </c:pt>
                <c:pt idx="119">
                  <c:v>0.8253908033126266</c:v>
                </c:pt>
                <c:pt idx="120">
                  <c:v>0.83478071915988838</c:v>
                </c:pt>
                <c:pt idx="121">
                  <c:v>0.84687752912231451</c:v>
                </c:pt>
                <c:pt idx="122">
                  <c:v>0.8511924195182522</c:v>
                </c:pt>
                <c:pt idx="123">
                  <c:v>0.84961610216924077</c:v>
                </c:pt>
                <c:pt idx="124">
                  <c:v>0.85428917686511774</c:v>
                </c:pt>
                <c:pt idx="125">
                  <c:v>0.85664684458818607</c:v>
                </c:pt>
                <c:pt idx="126">
                  <c:v>0.85588296449783341</c:v>
                </c:pt>
                <c:pt idx="127">
                  <c:v>0.85188133857708692</c:v>
                </c:pt>
                <c:pt idx="128">
                  <c:v>0.84881661682637366</c:v>
                </c:pt>
                <c:pt idx="129">
                  <c:v>0.84619450746807456</c:v>
                </c:pt>
                <c:pt idx="130">
                  <c:v>0.84299896009341901</c:v>
                </c:pt>
                <c:pt idx="131">
                  <c:v>0.83661086490610559</c:v>
                </c:pt>
                <c:pt idx="132">
                  <c:v>0.82600512324958208</c:v>
                </c:pt>
                <c:pt idx="133">
                  <c:v>0.82151456322892358</c:v>
                </c:pt>
                <c:pt idx="134">
                  <c:v>0.81647585256892796</c:v>
                </c:pt>
                <c:pt idx="135">
                  <c:v>0.80610507440935641</c:v>
                </c:pt>
                <c:pt idx="136">
                  <c:v>0.80129993502753361</c:v>
                </c:pt>
                <c:pt idx="137">
                  <c:v>0.79455629545556461</c:v>
                </c:pt>
                <c:pt idx="138">
                  <c:v>0.78617934568472014</c:v>
                </c:pt>
                <c:pt idx="139">
                  <c:v>0.7832933181375461</c:v>
                </c:pt>
                <c:pt idx="140">
                  <c:v>0.7844827483074529</c:v>
                </c:pt>
                <c:pt idx="141">
                  <c:v>0.78972829078436479</c:v>
                </c:pt>
                <c:pt idx="142">
                  <c:v>0.79211125481861178</c:v>
                </c:pt>
                <c:pt idx="143">
                  <c:v>0.79931838052100679</c:v>
                </c:pt>
                <c:pt idx="144">
                  <c:v>0.80364971060281198</c:v>
                </c:pt>
                <c:pt idx="145">
                  <c:v>0.80733162009962278</c:v>
                </c:pt>
                <c:pt idx="146">
                  <c:v>0.81377473789971544</c:v>
                </c:pt>
                <c:pt idx="147">
                  <c:v>0.82331096398566006</c:v>
                </c:pt>
                <c:pt idx="148">
                  <c:v>0.83319174791187212</c:v>
                </c:pt>
                <c:pt idx="149">
                  <c:v>0.84334214499099058</c:v>
                </c:pt>
                <c:pt idx="150">
                  <c:v>0.85449261604812521</c:v>
                </c:pt>
                <c:pt idx="151">
                  <c:v>0.86940100288481836</c:v>
                </c:pt>
                <c:pt idx="152">
                  <c:v>0.87810078149133597</c:v>
                </c:pt>
                <c:pt idx="153">
                  <c:v>0.8907031961773928</c:v>
                </c:pt>
                <c:pt idx="154">
                  <c:v>0.89565065197813343</c:v>
                </c:pt>
                <c:pt idx="155">
                  <c:v>0.90054280793112951</c:v>
                </c:pt>
                <c:pt idx="156">
                  <c:v>0.90248782101236136</c:v>
                </c:pt>
                <c:pt idx="157">
                  <c:v>0.90715301578714069</c:v>
                </c:pt>
                <c:pt idx="158">
                  <c:v>0.91471113200024767</c:v>
                </c:pt>
                <c:pt idx="159">
                  <c:v>0.91730508999408</c:v>
                </c:pt>
                <c:pt idx="160">
                  <c:v>0.9209369204225224</c:v>
                </c:pt>
                <c:pt idx="161">
                  <c:v>0.9243187154034046</c:v>
                </c:pt>
                <c:pt idx="162">
                  <c:v>0.93276107744561665</c:v>
                </c:pt>
                <c:pt idx="163">
                  <c:v>0.93642352715638077</c:v>
                </c:pt>
                <c:pt idx="164">
                  <c:v>0.94063667299252085</c:v>
                </c:pt>
                <c:pt idx="165">
                  <c:v>0.95342699003640607</c:v>
                </c:pt>
                <c:pt idx="166">
                  <c:v>0.95903777953783553</c:v>
                </c:pt>
                <c:pt idx="167">
                  <c:v>0.96700719915856581</c:v>
                </c:pt>
                <c:pt idx="168">
                  <c:v>0.96454926780493766</c:v>
                </c:pt>
                <c:pt idx="169">
                  <c:v>0.96354477736316901</c:v>
                </c:pt>
                <c:pt idx="170">
                  <c:v>0.94690450065072429</c:v>
                </c:pt>
                <c:pt idx="171">
                  <c:v>0.94652417120653576</c:v>
                </c:pt>
                <c:pt idx="172">
                  <c:v>0.94506577953875004</c:v>
                </c:pt>
                <c:pt idx="173">
                  <c:v>0.9501653244146947</c:v>
                </c:pt>
                <c:pt idx="174">
                  <c:v>0.95267886937678437</c:v>
                </c:pt>
                <c:pt idx="175">
                  <c:v>0.9488748173081748</c:v>
                </c:pt>
                <c:pt idx="176">
                  <c:v>0.9454026187345308</c:v>
                </c:pt>
                <c:pt idx="177">
                  <c:v>0.9394273385674432</c:v>
                </c:pt>
                <c:pt idx="178">
                  <c:v>0.93979637704113772</c:v>
                </c:pt>
                <c:pt idx="179">
                  <c:v>0.94332245274708182</c:v>
                </c:pt>
                <c:pt idx="180">
                  <c:v>0.94403153068958179</c:v>
                </c:pt>
                <c:pt idx="181">
                  <c:v>0.9454640867574744</c:v>
                </c:pt>
                <c:pt idx="182">
                  <c:v>0.94654860387693052</c:v>
                </c:pt>
                <c:pt idx="183">
                  <c:v>0.94719813127413033</c:v>
                </c:pt>
                <c:pt idx="184">
                  <c:v>0.95580293896204649</c:v>
                </c:pt>
                <c:pt idx="185">
                  <c:v>0.96167185173462266</c:v>
                </c:pt>
                <c:pt idx="186">
                  <c:v>0.96743746473901338</c:v>
                </c:pt>
                <c:pt idx="187">
                  <c:v>0.97250667325082962</c:v>
                </c:pt>
                <c:pt idx="188">
                  <c:v>0.97959601184621359</c:v>
                </c:pt>
                <c:pt idx="189">
                  <c:v>0.98562502638106053</c:v>
                </c:pt>
                <c:pt idx="190">
                  <c:v>0.99328044113248426</c:v>
                </c:pt>
                <c:pt idx="191">
                  <c:v>0.99724882562385675</c:v>
                </c:pt>
                <c:pt idx="192">
                  <c:v>1.0029988934234721</c:v>
                </c:pt>
                <c:pt idx="193">
                  <c:v>1.0077805853748276</c:v>
                </c:pt>
                <c:pt idx="194">
                  <c:v>1.0146568319713911</c:v>
                </c:pt>
                <c:pt idx="195">
                  <c:v>1.0176252044584382</c:v>
                </c:pt>
                <c:pt idx="196">
                  <c:v>1.0158322789331227</c:v>
                </c:pt>
                <c:pt idx="197">
                  <c:v>1.0170704861892719</c:v>
                </c:pt>
                <c:pt idx="198">
                  <c:v>1.0089902556684298</c:v>
                </c:pt>
                <c:pt idx="199">
                  <c:v>0.9725047363752346</c:v>
                </c:pt>
                <c:pt idx="200">
                  <c:v>0.95663836879995767</c:v>
                </c:pt>
                <c:pt idx="201">
                  <c:v>0.94426421724338561</c:v>
                </c:pt>
                <c:pt idx="202">
                  <c:v>0.9352924196296406</c:v>
                </c:pt>
                <c:pt idx="203">
                  <c:v>0.9330729560421227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45-4E48-9A52-4C1AC1DB2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848736"/>
        <c:axId val="592844816"/>
      </c:lineChart>
      <c:dateAx>
        <c:axId val="59284873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592844816"/>
        <c:crosses val="autoZero"/>
        <c:auto val="1"/>
        <c:lblOffset val="100"/>
        <c:baseTimeUnit val="months"/>
        <c:majorUnit val="60"/>
        <c:majorTimeUnit val="months"/>
      </c:dateAx>
      <c:valAx>
        <c:axId val="592844816"/>
        <c:scaling>
          <c:orientation val="minMax"/>
          <c:min val="0.5"/>
        </c:scaling>
        <c:delete val="0"/>
        <c:axPos val="l"/>
        <c:numFmt formatCode="General" sourceLinked="1"/>
        <c:majorTickMark val="out"/>
        <c:minorTickMark val="none"/>
        <c:tickLblPos val="nextTo"/>
        <c:crossAx val="5928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Graph'!$A$12:$A$443</c:f>
              <c:numCache>
                <c:formatCode>yyyy\-mm\-dd</c:formatCode>
                <c:ptCount val="432"/>
                <c:pt idx="0">
                  <c:v>32843</c:v>
                </c:pt>
                <c:pt idx="1">
                  <c:v>32874</c:v>
                </c:pt>
                <c:pt idx="2">
                  <c:v>32905</c:v>
                </c:pt>
                <c:pt idx="3">
                  <c:v>32933</c:v>
                </c:pt>
                <c:pt idx="4">
                  <c:v>32964</c:v>
                </c:pt>
                <c:pt idx="5">
                  <c:v>32994</c:v>
                </c:pt>
                <c:pt idx="6">
                  <c:v>33025</c:v>
                </c:pt>
                <c:pt idx="7">
                  <c:v>33055</c:v>
                </c:pt>
                <c:pt idx="8">
                  <c:v>33086</c:v>
                </c:pt>
                <c:pt idx="9">
                  <c:v>33117</c:v>
                </c:pt>
                <c:pt idx="10">
                  <c:v>33147</c:v>
                </c:pt>
                <c:pt idx="11">
                  <c:v>33178</c:v>
                </c:pt>
                <c:pt idx="12">
                  <c:v>33208</c:v>
                </c:pt>
                <c:pt idx="13">
                  <c:v>33239</c:v>
                </c:pt>
                <c:pt idx="14">
                  <c:v>33270</c:v>
                </c:pt>
                <c:pt idx="15">
                  <c:v>33298</c:v>
                </c:pt>
                <c:pt idx="16">
                  <c:v>33329</c:v>
                </c:pt>
                <c:pt idx="17">
                  <c:v>33359</c:v>
                </c:pt>
                <c:pt idx="18">
                  <c:v>33390</c:v>
                </c:pt>
                <c:pt idx="19">
                  <c:v>33420</c:v>
                </c:pt>
                <c:pt idx="20">
                  <c:v>33451</c:v>
                </c:pt>
                <c:pt idx="21">
                  <c:v>33482</c:v>
                </c:pt>
                <c:pt idx="22">
                  <c:v>33512</c:v>
                </c:pt>
                <c:pt idx="23">
                  <c:v>33543</c:v>
                </c:pt>
                <c:pt idx="24">
                  <c:v>33573</c:v>
                </c:pt>
                <c:pt idx="25">
                  <c:v>33604</c:v>
                </c:pt>
                <c:pt idx="26">
                  <c:v>33635</c:v>
                </c:pt>
                <c:pt idx="27">
                  <c:v>33664</c:v>
                </c:pt>
                <c:pt idx="28">
                  <c:v>33695</c:v>
                </c:pt>
                <c:pt idx="29">
                  <c:v>33725</c:v>
                </c:pt>
                <c:pt idx="30">
                  <c:v>33756</c:v>
                </c:pt>
                <c:pt idx="31">
                  <c:v>33786</c:v>
                </c:pt>
                <c:pt idx="32">
                  <c:v>33817</c:v>
                </c:pt>
                <c:pt idx="33">
                  <c:v>33848</c:v>
                </c:pt>
                <c:pt idx="34">
                  <c:v>33878</c:v>
                </c:pt>
                <c:pt idx="35">
                  <c:v>33909</c:v>
                </c:pt>
                <c:pt idx="36">
                  <c:v>33939</c:v>
                </c:pt>
                <c:pt idx="37">
                  <c:v>33970</c:v>
                </c:pt>
                <c:pt idx="38">
                  <c:v>34001</c:v>
                </c:pt>
                <c:pt idx="39">
                  <c:v>34029</c:v>
                </c:pt>
                <c:pt idx="40">
                  <c:v>34060</c:v>
                </c:pt>
                <c:pt idx="41">
                  <c:v>34090</c:v>
                </c:pt>
                <c:pt idx="42">
                  <c:v>34121</c:v>
                </c:pt>
                <c:pt idx="43">
                  <c:v>34151</c:v>
                </c:pt>
                <c:pt idx="44">
                  <c:v>34182</c:v>
                </c:pt>
                <c:pt idx="45">
                  <c:v>34213</c:v>
                </c:pt>
                <c:pt idx="46">
                  <c:v>34243</c:v>
                </c:pt>
                <c:pt idx="47">
                  <c:v>34274</c:v>
                </c:pt>
                <c:pt idx="48">
                  <c:v>34304</c:v>
                </c:pt>
                <c:pt idx="49">
                  <c:v>34335</c:v>
                </c:pt>
                <c:pt idx="50">
                  <c:v>34366</c:v>
                </c:pt>
                <c:pt idx="51">
                  <c:v>34394</c:v>
                </c:pt>
                <c:pt idx="52">
                  <c:v>34425</c:v>
                </c:pt>
                <c:pt idx="53">
                  <c:v>34455</c:v>
                </c:pt>
                <c:pt idx="54">
                  <c:v>34486</c:v>
                </c:pt>
                <c:pt idx="55">
                  <c:v>34516</c:v>
                </c:pt>
                <c:pt idx="56">
                  <c:v>34547</c:v>
                </c:pt>
                <c:pt idx="57">
                  <c:v>34578</c:v>
                </c:pt>
                <c:pt idx="58">
                  <c:v>34608</c:v>
                </c:pt>
                <c:pt idx="59">
                  <c:v>34639</c:v>
                </c:pt>
                <c:pt idx="60">
                  <c:v>34669</c:v>
                </c:pt>
                <c:pt idx="61">
                  <c:v>34700</c:v>
                </c:pt>
                <c:pt idx="62">
                  <c:v>34731</c:v>
                </c:pt>
                <c:pt idx="63">
                  <c:v>34759</c:v>
                </c:pt>
                <c:pt idx="64">
                  <c:v>34790</c:v>
                </c:pt>
                <c:pt idx="65">
                  <c:v>34820</c:v>
                </c:pt>
                <c:pt idx="66">
                  <c:v>34851</c:v>
                </c:pt>
                <c:pt idx="67">
                  <c:v>34881</c:v>
                </c:pt>
                <c:pt idx="68">
                  <c:v>34912</c:v>
                </c:pt>
                <c:pt idx="69">
                  <c:v>34943</c:v>
                </c:pt>
                <c:pt idx="70">
                  <c:v>34973</c:v>
                </c:pt>
                <c:pt idx="71">
                  <c:v>35004</c:v>
                </c:pt>
                <c:pt idx="72">
                  <c:v>35034</c:v>
                </c:pt>
                <c:pt idx="73">
                  <c:v>35065</c:v>
                </c:pt>
                <c:pt idx="74">
                  <c:v>35096</c:v>
                </c:pt>
                <c:pt idx="75">
                  <c:v>35125</c:v>
                </c:pt>
                <c:pt idx="76">
                  <c:v>35156</c:v>
                </c:pt>
                <c:pt idx="77">
                  <c:v>35186</c:v>
                </c:pt>
                <c:pt idx="78">
                  <c:v>35217</c:v>
                </c:pt>
                <c:pt idx="79">
                  <c:v>35247</c:v>
                </c:pt>
                <c:pt idx="80">
                  <c:v>35278</c:v>
                </c:pt>
                <c:pt idx="81">
                  <c:v>35309</c:v>
                </c:pt>
                <c:pt idx="82">
                  <c:v>35339</c:v>
                </c:pt>
                <c:pt idx="83">
                  <c:v>35370</c:v>
                </c:pt>
                <c:pt idx="84">
                  <c:v>35400</c:v>
                </c:pt>
                <c:pt idx="85">
                  <c:v>35431</c:v>
                </c:pt>
                <c:pt idx="86">
                  <c:v>35462</c:v>
                </c:pt>
                <c:pt idx="87">
                  <c:v>35490</c:v>
                </c:pt>
                <c:pt idx="88">
                  <c:v>35521</c:v>
                </c:pt>
                <c:pt idx="89">
                  <c:v>35551</c:v>
                </c:pt>
                <c:pt idx="90">
                  <c:v>35582</c:v>
                </c:pt>
                <c:pt idx="91">
                  <c:v>35612</c:v>
                </c:pt>
                <c:pt idx="92">
                  <c:v>35643</c:v>
                </c:pt>
                <c:pt idx="93">
                  <c:v>35674</c:v>
                </c:pt>
                <c:pt idx="94">
                  <c:v>35704</c:v>
                </c:pt>
                <c:pt idx="95">
                  <c:v>35735</c:v>
                </c:pt>
                <c:pt idx="96">
                  <c:v>35765</c:v>
                </c:pt>
                <c:pt idx="97">
                  <c:v>35796</c:v>
                </c:pt>
                <c:pt idx="98">
                  <c:v>35827</c:v>
                </c:pt>
                <c:pt idx="99">
                  <c:v>35855</c:v>
                </c:pt>
                <c:pt idx="100">
                  <c:v>35886</c:v>
                </c:pt>
                <c:pt idx="101">
                  <c:v>35916</c:v>
                </c:pt>
                <c:pt idx="102">
                  <c:v>35947</c:v>
                </c:pt>
                <c:pt idx="103">
                  <c:v>35977</c:v>
                </c:pt>
                <c:pt idx="104">
                  <c:v>36008</c:v>
                </c:pt>
                <c:pt idx="105">
                  <c:v>36039</c:v>
                </c:pt>
                <c:pt idx="106">
                  <c:v>36069</c:v>
                </c:pt>
                <c:pt idx="107">
                  <c:v>36100</c:v>
                </c:pt>
                <c:pt idx="108">
                  <c:v>36130</c:v>
                </c:pt>
                <c:pt idx="109">
                  <c:v>36161</c:v>
                </c:pt>
                <c:pt idx="110">
                  <c:v>36192</c:v>
                </c:pt>
                <c:pt idx="111">
                  <c:v>36220</c:v>
                </c:pt>
                <c:pt idx="112">
                  <c:v>36251</c:v>
                </c:pt>
                <c:pt idx="113">
                  <c:v>36281</c:v>
                </c:pt>
                <c:pt idx="114">
                  <c:v>36312</c:v>
                </c:pt>
                <c:pt idx="115">
                  <c:v>36342</c:v>
                </c:pt>
                <c:pt idx="116">
                  <c:v>36373</c:v>
                </c:pt>
                <c:pt idx="117">
                  <c:v>36404</c:v>
                </c:pt>
                <c:pt idx="118">
                  <c:v>36434</c:v>
                </c:pt>
                <c:pt idx="119">
                  <c:v>36465</c:v>
                </c:pt>
                <c:pt idx="120">
                  <c:v>36495</c:v>
                </c:pt>
                <c:pt idx="121">
                  <c:v>36526</c:v>
                </c:pt>
                <c:pt idx="122">
                  <c:v>36557</c:v>
                </c:pt>
                <c:pt idx="123">
                  <c:v>36586</c:v>
                </c:pt>
                <c:pt idx="124">
                  <c:v>36617</c:v>
                </c:pt>
                <c:pt idx="125">
                  <c:v>36647</c:v>
                </c:pt>
                <c:pt idx="126">
                  <c:v>36678</c:v>
                </c:pt>
                <c:pt idx="127">
                  <c:v>36708</c:v>
                </c:pt>
                <c:pt idx="128">
                  <c:v>36739</c:v>
                </c:pt>
                <c:pt idx="129">
                  <c:v>36770</c:v>
                </c:pt>
                <c:pt idx="130">
                  <c:v>36800</c:v>
                </c:pt>
                <c:pt idx="131">
                  <c:v>36831</c:v>
                </c:pt>
                <c:pt idx="132">
                  <c:v>36861</c:v>
                </c:pt>
                <c:pt idx="133">
                  <c:v>36892</c:v>
                </c:pt>
                <c:pt idx="134">
                  <c:v>36923</c:v>
                </c:pt>
                <c:pt idx="135">
                  <c:v>36951</c:v>
                </c:pt>
                <c:pt idx="136">
                  <c:v>36982</c:v>
                </c:pt>
                <c:pt idx="137">
                  <c:v>37012</c:v>
                </c:pt>
                <c:pt idx="138">
                  <c:v>37043</c:v>
                </c:pt>
                <c:pt idx="139">
                  <c:v>37073</c:v>
                </c:pt>
                <c:pt idx="140">
                  <c:v>37104</c:v>
                </c:pt>
                <c:pt idx="141">
                  <c:v>37135</c:v>
                </c:pt>
                <c:pt idx="142">
                  <c:v>37165</c:v>
                </c:pt>
                <c:pt idx="143">
                  <c:v>37196</c:v>
                </c:pt>
                <c:pt idx="144">
                  <c:v>37226</c:v>
                </c:pt>
                <c:pt idx="145">
                  <c:v>37257</c:v>
                </c:pt>
                <c:pt idx="146">
                  <c:v>37288</c:v>
                </c:pt>
                <c:pt idx="147">
                  <c:v>37316</c:v>
                </c:pt>
                <c:pt idx="148">
                  <c:v>37347</c:v>
                </c:pt>
                <c:pt idx="149">
                  <c:v>37377</c:v>
                </c:pt>
                <c:pt idx="150">
                  <c:v>37408</c:v>
                </c:pt>
                <c:pt idx="151">
                  <c:v>37438</c:v>
                </c:pt>
                <c:pt idx="152">
                  <c:v>37469</c:v>
                </c:pt>
                <c:pt idx="153">
                  <c:v>37500</c:v>
                </c:pt>
                <c:pt idx="154">
                  <c:v>37530</c:v>
                </c:pt>
                <c:pt idx="155">
                  <c:v>37561</c:v>
                </c:pt>
                <c:pt idx="156">
                  <c:v>37591</c:v>
                </c:pt>
                <c:pt idx="157">
                  <c:v>37622</c:v>
                </c:pt>
                <c:pt idx="158">
                  <c:v>37653</c:v>
                </c:pt>
                <c:pt idx="159">
                  <c:v>37681</c:v>
                </c:pt>
                <c:pt idx="160">
                  <c:v>37712</c:v>
                </c:pt>
                <c:pt idx="161">
                  <c:v>37742</c:v>
                </c:pt>
                <c:pt idx="162">
                  <c:v>37773</c:v>
                </c:pt>
                <c:pt idx="163">
                  <c:v>37803</c:v>
                </c:pt>
                <c:pt idx="164">
                  <c:v>37834</c:v>
                </c:pt>
                <c:pt idx="165">
                  <c:v>37865</c:v>
                </c:pt>
                <c:pt idx="166">
                  <c:v>37895</c:v>
                </c:pt>
                <c:pt idx="167">
                  <c:v>37926</c:v>
                </c:pt>
                <c:pt idx="168">
                  <c:v>37956</c:v>
                </c:pt>
                <c:pt idx="169">
                  <c:v>37987</c:v>
                </c:pt>
                <c:pt idx="170">
                  <c:v>38018</c:v>
                </c:pt>
                <c:pt idx="171">
                  <c:v>38047</c:v>
                </c:pt>
                <c:pt idx="172">
                  <c:v>38078</c:v>
                </c:pt>
                <c:pt idx="173">
                  <c:v>38108</c:v>
                </c:pt>
                <c:pt idx="174">
                  <c:v>38139</c:v>
                </c:pt>
                <c:pt idx="175">
                  <c:v>38169</c:v>
                </c:pt>
                <c:pt idx="176">
                  <c:v>38200</c:v>
                </c:pt>
                <c:pt idx="177">
                  <c:v>38231</c:v>
                </c:pt>
                <c:pt idx="178">
                  <c:v>38261</c:v>
                </c:pt>
                <c:pt idx="179">
                  <c:v>38292</c:v>
                </c:pt>
                <c:pt idx="180">
                  <c:v>38322</c:v>
                </c:pt>
                <c:pt idx="181">
                  <c:v>38353</c:v>
                </c:pt>
                <c:pt idx="182">
                  <c:v>38384</c:v>
                </c:pt>
                <c:pt idx="183">
                  <c:v>38412</c:v>
                </c:pt>
                <c:pt idx="184">
                  <c:v>38443</c:v>
                </c:pt>
                <c:pt idx="185">
                  <c:v>38473</c:v>
                </c:pt>
                <c:pt idx="186">
                  <c:v>38504</c:v>
                </c:pt>
                <c:pt idx="187">
                  <c:v>38534</c:v>
                </c:pt>
                <c:pt idx="188">
                  <c:v>38565</c:v>
                </c:pt>
                <c:pt idx="189">
                  <c:v>38596</c:v>
                </c:pt>
                <c:pt idx="190">
                  <c:v>38626</c:v>
                </c:pt>
                <c:pt idx="191">
                  <c:v>38657</c:v>
                </c:pt>
                <c:pt idx="192">
                  <c:v>38687</c:v>
                </c:pt>
                <c:pt idx="193">
                  <c:v>38718</c:v>
                </c:pt>
                <c:pt idx="194">
                  <c:v>38749</c:v>
                </c:pt>
                <c:pt idx="195">
                  <c:v>38777</c:v>
                </c:pt>
                <c:pt idx="196">
                  <c:v>38808</c:v>
                </c:pt>
                <c:pt idx="197">
                  <c:v>38838</c:v>
                </c:pt>
                <c:pt idx="198">
                  <c:v>38869</c:v>
                </c:pt>
                <c:pt idx="199">
                  <c:v>38899</c:v>
                </c:pt>
                <c:pt idx="200">
                  <c:v>38930</c:v>
                </c:pt>
                <c:pt idx="201">
                  <c:v>38961</c:v>
                </c:pt>
                <c:pt idx="202">
                  <c:v>38991</c:v>
                </c:pt>
                <c:pt idx="203">
                  <c:v>39022</c:v>
                </c:pt>
                <c:pt idx="204">
                  <c:v>39052</c:v>
                </c:pt>
                <c:pt idx="205">
                  <c:v>39083</c:v>
                </c:pt>
                <c:pt idx="206">
                  <c:v>39114</c:v>
                </c:pt>
                <c:pt idx="207">
                  <c:v>39142</c:v>
                </c:pt>
                <c:pt idx="208">
                  <c:v>39173</c:v>
                </c:pt>
                <c:pt idx="209">
                  <c:v>39203</c:v>
                </c:pt>
                <c:pt idx="210">
                  <c:v>39234</c:v>
                </c:pt>
                <c:pt idx="211">
                  <c:v>39264</c:v>
                </c:pt>
                <c:pt idx="212">
                  <c:v>39295</c:v>
                </c:pt>
                <c:pt idx="213">
                  <c:v>39326</c:v>
                </c:pt>
                <c:pt idx="214">
                  <c:v>39356</c:v>
                </c:pt>
                <c:pt idx="215">
                  <c:v>39387</c:v>
                </c:pt>
                <c:pt idx="216">
                  <c:v>39417</c:v>
                </c:pt>
                <c:pt idx="217">
                  <c:v>39448</c:v>
                </c:pt>
                <c:pt idx="218">
                  <c:v>39479</c:v>
                </c:pt>
                <c:pt idx="219">
                  <c:v>39508</c:v>
                </c:pt>
                <c:pt idx="220">
                  <c:v>39539</c:v>
                </c:pt>
                <c:pt idx="221">
                  <c:v>39569</c:v>
                </c:pt>
                <c:pt idx="222">
                  <c:v>39600</c:v>
                </c:pt>
                <c:pt idx="223">
                  <c:v>39630</c:v>
                </c:pt>
                <c:pt idx="224">
                  <c:v>39661</c:v>
                </c:pt>
                <c:pt idx="225">
                  <c:v>39692</c:v>
                </c:pt>
                <c:pt idx="226">
                  <c:v>39722</c:v>
                </c:pt>
                <c:pt idx="227">
                  <c:v>39753</c:v>
                </c:pt>
                <c:pt idx="228">
                  <c:v>39783</c:v>
                </c:pt>
                <c:pt idx="229">
                  <c:v>39814</c:v>
                </c:pt>
                <c:pt idx="230">
                  <c:v>39845</c:v>
                </c:pt>
                <c:pt idx="231">
                  <c:v>39873</c:v>
                </c:pt>
                <c:pt idx="232">
                  <c:v>39904</c:v>
                </c:pt>
                <c:pt idx="233">
                  <c:v>39934</c:v>
                </c:pt>
                <c:pt idx="234">
                  <c:v>39965</c:v>
                </c:pt>
                <c:pt idx="235">
                  <c:v>39995</c:v>
                </c:pt>
                <c:pt idx="236">
                  <c:v>40026</c:v>
                </c:pt>
                <c:pt idx="237">
                  <c:v>40057</c:v>
                </c:pt>
                <c:pt idx="238">
                  <c:v>40087</c:v>
                </c:pt>
                <c:pt idx="239">
                  <c:v>40118</c:v>
                </c:pt>
                <c:pt idx="240">
                  <c:v>40148</c:v>
                </c:pt>
                <c:pt idx="241">
                  <c:v>40179</c:v>
                </c:pt>
                <c:pt idx="242">
                  <c:v>40210</c:v>
                </c:pt>
                <c:pt idx="243">
                  <c:v>40238</c:v>
                </c:pt>
                <c:pt idx="244">
                  <c:v>40269</c:v>
                </c:pt>
                <c:pt idx="245">
                  <c:v>40299</c:v>
                </c:pt>
                <c:pt idx="246">
                  <c:v>40330</c:v>
                </c:pt>
                <c:pt idx="247">
                  <c:v>40360</c:v>
                </c:pt>
                <c:pt idx="248">
                  <c:v>40391</c:v>
                </c:pt>
                <c:pt idx="249">
                  <c:v>40422</c:v>
                </c:pt>
                <c:pt idx="250">
                  <c:v>40452</c:v>
                </c:pt>
                <c:pt idx="251">
                  <c:v>40483</c:v>
                </c:pt>
                <c:pt idx="252">
                  <c:v>40513</c:v>
                </c:pt>
                <c:pt idx="253">
                  <c:v>40544</c:v>
                </c:pt>
                <c:pt idx="254">
                  <c:v>40575</c:v>
                </c:pt>
                <c:pt idx="255">
                  <c:v>40603</c:v>
                </c:pt>
                <c:pt idx="256">
                  <c:v>40634</c:v>
                </c:pt>
                <c:pt idx="257">
                  <c:v>40664</c:v>
                </c:pt>
                <c:pt idx="258">
                  <c:v>40695</c:v>
                </c:pt>
                <c:pt idx="259">
                  <c:v>40725</c:v>
                </c:pt>
                <c:pt idx="260">
                  <c:v>40756</c:v>
                </c:pt>
                <c:pt idx="261">
                  <c:v>40787</c:v>
                </c:pt>
                <c:pt idx="262">
                  <c:v>40817</c:v>
                </c:pt>
                <c:pt idx="263">
                  <c:v>40848</c:v>
                </c:pt>
                <c:pt idx="264">
                  <c:v>40878</c:v>
                </c:pt>
                <c:pt idx="265">
                  <c:v>40909</c:v>
                </c:pt>
                <c:pt idx="266">
                  <c:v>40940</c:v>
                </c:pt>
                <c:pt idx="267">
                  <c:v>40969</c:v>
                </c:pt>
                <c:pt idx="268">
                  <c:v>41000</c:v>
                </c:pt>
                <c:pt idx="269">
                  <c:v>41030</c:v>
                </c:pt>
                <c:pt idx="270">
                  <c:v>41061</c:v>
                </c:pt>
                <c:pt idx="271">
                  <c:v>41091</c:v>
                </c:pt>
                <c:pt idx="272">
                  <c:v>41122</c:v>
                </c:pt>
                <c:pt idx="273">
                  <c:v>41153</c:v>
                </c:pt>
                <c:pt idx="274">
                  <c:v>41183</c:v>
                </c:pt>
                <c:pt idx="275">
                  <c:v>41214</c:v>
                </c:pt>
                <c:pt idx="276">
                  <c:v>41244</c:v>
                </c:pt>
                <c:pt idx="277">
                  <c:v>41275</c:v>
                </c:pt>
                <c:pt idx="278">
                  <c:v>41306</c:v>
                </c:pt>
                <c:pt idx="279">
                  <c:v>41334</c:v>
                </c:pt>
                <c:pt idx="280">
                  <c:v>41365</c:v>
                </c:pt>
                <c:pt idx="281">
                  <c:v>41395</c:v>
                </c:pt>
                <c:pt idx="282">
                  <c:v>41426</c:v>
                </c:pt>
                <c:pt idx="283">
                  <c:v>41456</c:v>
                </c:pt>
                <c:pt idx="284">
                  <c:v>41487</c:v>
                </c:pt>
                <c:pt idx="285">
                  <c:v>41518</c:v>
                </c:pt>
                <c:pt idx="286">
                  <c:v>41548</c:v>
                </c:pt>
                <c:pt idx="287">
                  <c:v>41579</c:v>
                </c:pt>
                <c:pt idx="288">
                  <c:v>41609</c:v>
                </c:pt>
                <c:pt idx="289">
                  <c:v>41640</c:v>
                </c:pt>
                <c:pt idx="290">
                  <c:v>41671</c:v>
                </c:pt>
                <c:pt idx="291">
                  <c:v>41699</c:v>
                </c:pt>
                <c:pt idx="292">
                  <c:v>41730</c:v>
                </c:pt>
                <c:pt idx="293">
                  <c:v>41760</c:v>
                </c:pt>
                <c:pt idx="294">
                  <c:v>41791</c:v>
                </c:pt>
                <c:pt idx="295">
                  <c:v>41821</c:v>
                </c:pt>
                <c:pt idx="296">
                  <c:v>41852</c:v>
                </c:pt>
                <c:pt idx="297">
                  <c:v>41883</c:v>
                </c:pt>
                <c:pt idx="298">
                  <c:v>41913</c:v>
                </c:pt>
                <c:pt idx="299">
                  <c:v>41944</c:v>
                </c:pt>
                <c:pt idx="300">
                  <c:v>41974</c:v>
                </c:pt>
                <c:pt idx="301">
                  <c:v>42005</c:v>
                </c:pt>
                <c:pt idx="302">
                  <c:v>42036</c:v>
                </c:pt>
                <c:pt idx="303">
                  <c:v>42064</c:v>
                </c:pt>
                <c:pt idx="304">
                  <c:v>42095</c:v>
                </c:pt>
                <c:pt idx="305">
                  <c:v>42125</c:v>
                </c:pt>
                <c:pt idx="306">
                  <c:v>42156</c:v>
                </c:pt>
                <c:pt idx="307">
                  <c:v>42186</c:v>
                </c:pt>
                <c:pt idx="308">
                  <c:v>42217</c:v>
                </c:pt>
                <c:pt idx="309">
                  <c:v>42248</c:v>
                </c:pt>
                <c:pt idx="310">
                  <c:v>42278</c:v>
                </c:pt>
                <c:pt idx="311">
                  <c:v>42309</c:v>
                </c:pt>
                <c:pt idx="312">
                  <c:v>42339</c:v>
                </c:pt>
                <c:pt idx="313">
                  <c:v>42370</c:v>
                </c:pt>
                <c:pt idx="314">
                  <c:v>42401</c:v>
                </c:pt>
                <c:pt idx="315">
                  <c:v>42430</c:v>
                </c:pt>
                <c:pt idx="316">
                  <c:v>42461</c:v>
                </c:pt>
                <c:pt idx="317">
                  <c:v>42491</c:v>
                </c:pt>
                <c:pt idx="318">
                  <c:v>42522</c:v>
                </c:pt>
                <c:pt idx="319">
                  <c:v>42552</c:v>
                </c:pt>
                <c:pt idx="320">
                  <c:v>42583</c:v>
                </c:pt>
                <c:pt idx="321">
                  <c:v>42614</c:v>
                </c:pt>
                <c:pt idx="322">
                  <c:v>42644</c:v>
                </c:pt>
                <c:pt idx="323">
                  <c:v>42675</c:v>
                </c:pt>
                <c:pt idx="324">
                  <c:v>42705</c:v>
                </c:pt>
                <c:pt idx="325">
                  <c:v>42736</c:v>
                </c:pt>
                <c:pt idx="326">
                  <c:v>42767</c:v>
                </c:pt>
                <c:pt idx="327">
                  <c:v>42795</c:v>
                </c:pt>
                <c:pt idx="328">
                  <c:v>42826</c:v>
                </c:pt>
                <c:pt idx="329">
                  <c:v>42856</c:v>
                </c:pt>
                <c:pt idx="330">
                  <c:v>42887</c:v>
                </c:pt>
                <c:pt idx="331">
                  <c:v>42917</c:v>
                </c:pt>
                <c:pt idx="332">
                  <c:v>42948</c:v>
                </c:pt>
                <c:pt idx="333">
                  <c:v>42979</c:v>
                </c:pt>
                <c:pt idx="334">
                  <c:v>43009</c:v>
                </c:pt>
                <c:pt idx="335">
                  <c:v>43040</c:v>
                </c:pt>
                <c:pt idx="336">
                  <c:v>43070</c:v>
                </c:pt>
                <c:pt idx="337">
                  <c:v>43101</c:v>
                </c:pt>
                <c:pt idx="338">
                  <c:v>43132</c:v>
                </c:pt>
                <c:pt idx="339">
                  <c:v>43160</c:v>
                </c:pt>
                <c:pt idx="340">
                  <c:v>43191</c:v>
                </c:pt>
                <c:pt idx="341">
                  <c:v>43221</c:v>
                </c:pt>
                <c:pt idx="342">
                  <c:v>43252</c:v>
                </c:pt>
                <c:pt idx="343">
                  <c:v>43282</c:v>
                </c:pt>
                <c:pt idx="344">
                  <c:v>43313</c:v>
                </c:pt>
                <c:pt idx="345">
                  <c:v>43344</c:v>
                </c:pt>
                <c:pt idx="346">
                  <c:v>43374</c:v>
                </c:pt>
                <c:pt idx="347">
                  <c:v>43405</c:v>
                </c:pt>
                <c:pt idx="348">
                  <c:v>43435</c:v>
                </c:pt>
                <c:pt idx="349">
                  <c:v>43466</c:v>
                </c:pt>
                <c:pt idx="350">
                  <c:v>43497</c:v>
                </c:pt>
                <c:pt idx="351">
                  <c:v>43525</c:v>
                </c:pt>
                <c:pt idx="352">
                  <c:v>43556</c:v>
                </c:pt>
                <c:pt idx="353">
                  <c:v>43586</c:v>
                </c:pt>
                <c:pt idx="354">
                  <c:v>43617</c:v>
                </c:pt>
                <c:pt idx="355">
                  <c:v>43647</c:v>
                </c:pt>
                <c:pt idx="356">
                  <c:v>43678</c:v>
                </c:pt>
                <c:pt idx="357">
                  <c:v>43709</c:v>
                </c:pt>
                <c:pt idx="358">
                  <c:v>43739</c:v>
                </c:pt>
                <c:pt idx="359">
                  <c:v>43770</c:v>
                </c:pt>
                <c:pt idx="360">
                  <c:v>43800</c:v>
                </c:pt>
                <c:pt idx="361">
                  <c:v>43831</c:v>
                </c:pt>
                <c:pt idx="362">
                  <c:v>43862</c:v>
                </c:pt>
                <c:pt idx="363">
                  <c:v>43891</c:v>
                </c:pt>
                <c:pt idx="364">
                  <c:v>43922</c:v>
                </c:pt>
                <c:pt idx="365">
                  <c:v>43952</c:v>
                </c:pt>
                <c:pt idx="366">
                  <c:v>43983</c:v>
                </c:pt>
                <c:pt idx="367">
                  <c:v>44013</c:v>
                </c:pt>
                <c:pt idx="368">
                  <c:v>44044</c:v>
                </c:pt>
                <c:pt idx="369">
                  <c:v>44075</c:v>
                </c:pt>
                <c:pt idx="370">
                  <c:v>44105</c:v>
                </c:pt>
                <c:pt idx="371">
                  <c:v>44136</c:v>
                </c:pt>
                <c:pt idx="372">
                  <c:v>44166</c:v>
                </c:pt>
                <c:pt idx="373">
                  <c:v>44197</c:v>
                </c:pt>
                <c:pt idx="374">
                  <c:v>44228</c:v>
                </c:pt>
                <c:pt idx="375">
                  <c:v>44256</c:v>
                </c:pt>
                <c:pt idx="376">
                  <c:v>44287</c:v>
                </c:pt>
                <c:pt idx="377">
                  <c:v>44317</c:v>
                </c:pt>
                <c:pt idx="378">
                  <c:v>44348</c:v>
                </c:pt>
                <c:pt idx="379">
                  <c:v>44378</c:v>
                </c:pt>
                <c:pt idx="380">
                  <c:v>44409</c:v>
                </c:pt>
                <c:pt idx="381">
                  <c:v>44440</c:v>
                </c:pt>
                <c:pt idx="382">
                  <c:v>44470</c:v>
                </c:pt>
                <c:pt idx="383">
                  <c:v>44501</c:v>
                </c:pt>
                <c:pt idx="384">
                  <c:v>44531</c:v>
                </c:pt>
                <c:pt idx="385">
                  <c:v>44562</c:v>
                </c:pt>
                <c:pt idx="386">
                  <c:v>44593</c:v>
                </c:pt>
                <c:pt idx="387">
                  <c:v>44621</c:v>
                </c:pt>
                <c:pt idx="388">
                  <c:v>44652</c:v>
                </c:pt>
                <c:pt idx="389">
                  <c:v>44682</c:v>
                </c:pt>
                <c:pt idx="390">
                  <c:v>44713</c:v>
                </c:pt>
                <c:pt idx="391">
                  <c:v>44743</c:v>
                </c:pt>
                <c:pt idx="392">
                  <c:v>44774</c:v>
                </c:pt>
                <c:pt idx="393">
                  <c:v>44805</c:v>
                </c:pt>
                <c:pt idx="394">
                  <c:v>44835</c:v>
                </c:pt>
                <c:pt idx="395">
                  <c:v>44866</c:v>
                </c:pt>
                <c:pt idx="396">
                  <c:v>44896</c:v>
                </c:pt>
                <c:pt idx="397">
                  <c:v>44927</c:v>
                </c:pt>
                <c:pt idx="398">
                  <c:v>44958</c:v>
                </c:pt>
                <c:pt idx="399">
                  <c:v>44986</c:v>
                </c:pt>
                <c:pt idx="400">
                  <c:v>45017</c:v>
                </c:pt>
                <c:pt idx="401">
                  <c:v>45047</c:v>
                </c:pt>
                <c:pt idx="402">
                  <c:v>45078</c:v>
                </c:pt>
                <c:pt idx="403">
                  <c:v>45108</c:v>
                </c:pt>
                <c:pt idx="404">
                  <c:v>45139</c:v>
                </c:pt>
                <c:pt idx="405">
                  <c:v>45170</c:v>
                </c:pt>
                <c:pt idx="406">
                  <c:v>45200</c:v>
                </c:pt>
                <c:pt idx="407">
                  <c:v>45231</c:v>
                </c:pt>
                <c:pt idx="408">
                  <c:v>45261</c:v>
                </c:pt>
                <c:pt idx="409">
                  <c:v>45292</c:v>
                </c:pt>
                <c:pt idx="410">
                  <c:v>45323</c:v>
                </c:pt>
                <c:pt idx="411">
                  <c:v>45352</c:v>
                </c:pt>
                <c:pt idx="412">
                  <c:v>45383</c:v>
                </c:pt>
                <c:pt idx="413">
                  <c:v>45413</c:v>
                </c:pt>
                <c:pt idx="414">
                  <c:v>45444</c:v>
                </c:pt>
                <c:pt idx="415">
                  <c:v>45474</c:v>
                </c:pt>
                <c:pt idx="416">
                  <c:v>45505</c:v>
                </c:pt>
                <c:pt idx="417">
                  <c:v>45536</c:v>
                </c:pt>
                <c:pt idx="418">
                  <c:v>45566</c:v>
                </c:pt>
                <c:pt idx="419">
                  <c:v>45597</c:v>
                </c:pt>
                <c:pt idx="420">
                  <c:v>45627</c:v>
                </c:pt>
                <c:pt idx="421">
                  <c:v>45658</c:v>
                </c:pt>
                <c:pt idx="422">
                  <c:v>45689</c:v>
                </c:pt>
                <c:pt idx="423">
                  <c:v>45717</c:v>
                </c:pt>
                <c:pt idx="424">
                  <c:v>45748</c:v>
                </c:pt>
                <c:pt idx="425">
                  <c:v>45778</c:v>
                </c:pt>
                <c:pt idx="426">
                  <c:v>45809</c:v>
                </c:pt>
                <c:pt idx="427">
                  <c:v>45839</c:v>
                </c:pt>
                <c:pt idx="428">
                  <c:v>45870</c:v>
                </c:pt>
                <c:pt idx="429">
                  <c:v>45901</c:v>
                </c:pt>
                <c:pt idx="430">
                  <c:v>45931</c:v>
                </c:pt>
                <c:pt idx="431">
                  <c:v>45962</c:v>
                </c:pt>
              </c:numCache>
            </c:numRef>
          </c:cat>
          <c:val>
            <c:numRef>
              <c:f>'FRED Graph'!$B$12:$B$443</c:f>
              <c:numCache>
                <c:formatCode>0.0000</c:formatCode>
                <c:ptCount val="432"/>
                <c:pt idx="0">
                  <c:v>8.25</c:v>
                </c:pt>
                <c:pt idx="1">
                  <c:v>8.25</c:v>
                </c:pt>
                <c:pt idx="2">
                  <c:v>8.25</c:v>
                </c:pt>
                <c:pt idx="3">
                  <c:v>8.25</c:v>
                </c:pt>
                <c:pt idx="4">
                  <c:v>8.25</c:v>
                </c:pt>
                <c:pt idx="5">
                  <c:v>8.25</c:v>
                </c:pt>
                <c:pt idx="6">
                  <c:v>8.25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7.75</c:v>
                </c:pt>
                <c:pt idx="11">
                  <c:v>7.5</c:v>
                </c:pt>
                <c:pt idx="12">
                  <c:v>7</c:v>
                </c:pt>
                <c:pt idx="13">
                  <c:v>6.75</c:v>
                </c:pt>
                <c:pt idx="14">
                  <c:v>6.25</c:v>
                </c:pt>
                <c:pt idx="15">
                  <c:v>6</c:v>
                </c:pt>
                <c:pt idx="16">
                  <c:v>5.75</c:v>
                </c:pt>
                <c:pt idx="17">
                  <c:v>5.75</c:v>
                </c:pt>
                <c:pt idx="18">
                  <c:v>5.75</c:v>
                </c:pt>
                <c:pt idx="19">
                  <c:v>5.75</c:v>
                </c:pt>
                <c:pt idx="20">
                  <c:v>5.5</c:v>
                </c:pt>
                <c:pt idx="21">
                  <c:v>5.25</c:v>
                </c:pt>
                <c:pt idx="22">
                  <c:v>5</c:v>
                </c:pt>
                <c:pt idx="23">
                  <c:v>4.75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3.75</c:v>
                </c:pt>
                <c:pt idx="29">
                  <c:v>3.75</c:v>
                </c:pt>
                <c:pt idx="30">
                  <c:v>3.75</c:v>
                </c:pt>
                <c:pt idx="31">
                  <c:v>3.25</c:v>
                </c:pt>
                <c:pt idx="32">
                  <c:v>3.25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3.25</c:v>
                </c:pt>
                <c:pt idx="51">
                  <c:v>3.5</c:v>
                </c:pt>
                <c:pt idx="52">
                  <c:v>3.75</c:v>
                </c:pt>
                <c:pt idx="53">
                  <c:v>4.25</c:v>
                </c:pt>
                <c:pt idx="54">
                  <c:v>4.25</c:v>
                </c:pt>
                <c:pt idx="55">
                  <c:v>4.25</c:v>
                </c:pt>
                <c:pt idx="56">
                  <c:v>4.75</c:v>
                </c:pt>
                <c:pt idx="57">
                  <c:v>4.75</c:v>
                </c:pt>
                <c:pt idx="58">
                  <c:v>4.75</c:v>
                </c:pt>
                <c:pt idx="59">
                  <c:v>5.5</c:v>
                </c:pt>
                <c:pt idx="60">
                  <c:v>5.5</c:v>
                </c:pt>
                <c:pt idx="61">
                  <c:v>5.5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5.75</c:v>
                </c:pt>
                <c:pt idx="68">
                  <c:v>5.75</c:v>
                </c:pt>
                <c:pt idx="69">
                  <c:v>5.75</c:v>
                </c:pt>
                <c:pt idx="70">
                  <c:v>5.75</c:v>
                </c:pt>
                <c:pt idx="71">
                  <c:v>5.75</c:v>
                </c:pt>
                <c:pt idx="72">
                  <c:v>5.5</c:v>
                </c:pt>
                <c:pt idx="73">
                  <c:v>5.25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5.5</c:v>
                </c:pt>
                <c:pt idx="92">
                  <c:v>5.5</c:v>
                </c:pt>
                <c:pt idx="93">
                  <c:v>5.5</c:v>
                </c:pt>
                <c:pt idx="94">
                  <c:v>5.5</c:v>
                </c:pt>
                <c:pt idx="95">
                  <c:v>5.5</c:v>
                </c:pt>
                <c:pt idx="96">
                  <c:v>5.5</c:v>
                </c:pt>
                <c:pt idx="97">
                  <c:v>5.5</c:v>
                </c:pt>
                <c:pt idx="98">
                  <c:v>5.5</c:v>
                </c:pt>
                <c:pt idx="99">
                  <c:v>5.5</c:v>
                </c:pt>
                <c:pt idx="100">
                  <c:v>5.5</c:v>
                </c:pt>
                <c:pt idx="101">
                  <c:v>5.5</c:v>
                </c:pt>
                <c:pt idx="102">
                  <c:v>5.5</c:v>
                </c:pt>
                <c:pt idx="103">
                  <c:v>5.5</c:v>
                </c:pt>
                <c:pt idx="104">
                  <c:v>5.5</c:v>
                </c:pt>
                <c:pt idx="105">
                  <c:v>5.25</c:v>
                </c:pt>
                <c:pt idx="106">
                  <c:v>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4.75</c:v>
                </c:pt>
                <c:pt idx="114">
                  <c:v>5</c:v>
                </c:pt>
                <c:pt idx="115">
                  <c:v>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5.5</c:v>
                </c:pt>
                <c:pt idx="120">
                  <c:v>5.5</c:v>
                </c:pt>
                <c:pt idx="121">
                  <c:v>5.5</c:v>
                </c:pt>
                <c:pt idx="122">
                  <c:v>5.75</c:v>
                </c:pt>
                <c:pt idx="123">
                  <c:v>6</c:v>
                </c:pt>
                <c:pt idx="124">
                  <c:v>6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6.5</c:v>
                </c:pt>
                <c:pt idx="133">
                  <c:v>5.5</c:v>
                </c:pt>
                <c:pt idx="134">
                  <c:v>5.5</c:v>
                </c:pt>
                <c:pt idx="135">
                  <c:v>5</c:v>
                </c:pt>
                <c:pt idx="136">
                  <c:v>4.5</c:v>
                </c:pt>
                <c:pt idx="137">
                  <c:v>4</c:v>
                </c:pt>
                <c:pt idx="138">
                  <c:v>3.75</c:v>
                </c:pt>
                <c:pt idx="139">
                  <c:v>3.75</c:v>
                </c:pt>
                <c:pt idx="140">
                  <c:v>3.5</c:v>
                </c:pt>
                <c:pt idx="141">
                  <c:v>3</c:v>
                </c:pt>
                <c:pt idx="142">
                  <c:v>2.5</c:v>
                </c:pt>
                <c:pt idx="143">
                  <c:v>2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1.75</c:v>
                </c:pt>
                <c:pt idx="155">
                  <c:v>1.25</c:v>
                </c:pt>
                <c:pt idx="156">
                  <c:v>1.25</c:v>
                </c:pt>
                <c:pt idx="157">
                  <c:v>1.25</c:v>
                </c:pt>
                <c:pt idx="158">
                  <c:v>1.25</c:v>
                </c:pt>
                <c:pt idx="159">
                  <c:v>1.25</c:v>
                </c:pt>
                <c:pt idx="160">
                  <c:v>1.25</c:v>
                </c:pt>
                <c:pt idx="161">
                  <c:v>1.25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1.25</c:v>
                </c:pt>
                <c:pt idx="175">
                  <c:v>1.25</c:v>
                </c:pt>
                <c:pt idx="176">
                  <c:v>1.5</c:v>
                </c:pt>
                <c:pt idx="177">
                  <c:v>1.75</c:v>
                </c:pt>
                <c:pt idx="178">
                  <c:v>1.75</c:v>
                </c:pt>
                <c:pt idx="179">
                  <c:v>2</c:v>
                </c:pt>
                <c:pt idx="180">
                  <c:v>2.25</c:v>
                </c:pt>
                <c:pt idx="181">
                  <c:v>2.25</c:v>
                </c:pt>
                <c:pt idx="182">
                  <c:v>2.5</c:v>
                </c:pt>
                <c:pt idx="183">
                  <c:v>2.75</c:v>
                </c:pt>
                <c:pt idx="184">
                  <c:v>2.75</c:v>
                </c:pt>
                <c:pt idx="185">
                  <c:v>3</c:v>
                </c:pt>
                <c:pt idx="186">
                  <c:v>3.25</c:v>
                </c:pt>
                <c:pt idx="187">
                  <c:v>3.25</c:v>
                </c:pt>
                <c:pt idx="188">
                  <c:v>3.5</c:v>
                </c:pt>
                <c:pt idx="189">
                  <c:v>3.75</c:v>
                </c:pt>
                <c:pt idx="190">
                  <c:v>3.75</c:v>
                </c:pt>
                <c:pt idx="191">
                  <c:v>4</c:v>
                </c:pt>
                <c:pt idx="192">
                  <c:v>4.25</c:v>
                </c:pt>
                <c:pt idx="193">
                  <c:v>4.5</c:v>
                </c:pt>
                <c:pt idx="194">
                  <c:v>4.5</c:v>
                </c:pt>
                <c:pt idx="195">
                  <c:v>4.75</c:v>
                </c:pt>
                <c:pt idx="196">
                  <c:v>4.75</c:v>
                </c:pt>
                <c:pt idx="197">
                  <c:v>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5.25</c:v>
                </c:pt>
                <c:pt idx="213">
                  <c:v>4.75</c:v>
                </c:pt>
                <c:pt idx="214">
                  <c:v>4.5</c:v>
                </c:pt>
                <c:pt idx="215">
                  <c:v>4.5</c:v>
                </c:pt>
                <c:pt idx="216">
                  <c:v>4.25</c:v>
                </c:pt>
                <c:pt idx="217">
                  <c:v>3</c:v>
                </c:pt>
                <c:pt idx="218">
                  <c:v>3</c:v>
                </c:pt>
                <c:pt idx="219">
                  <c:v>2.25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1</c:v>
                </c:pt>
                <c:pt idx="227">
                  <c:v>1</c:v>
                </c:pt>
                <c:pt idx="228" formatCode="General">
                  <c:v>0.25</c:v>
                </c:pt>
                <c:pt idx="229" formatCode="General">
                  <c:v>0.25</c:v>
                </c:pt>
                <c:pt idx="230" formatCode="General">
                  <c:v>0.25</c:v>
                </c:pt>
                <c:pt idx="231" formatCode="General">
                  <c:v>0.25</c:v>
                </c:pt>
                <c:pt idx="232" formatCode="General">
                  <c:v>0.25</c:v>
                </c:pt>
                <c:pt idx="233" formatCode="General">
                  <c:v>0.25</c:v>
                </c:pt>
                <c:pt idx="234" formatCode="General">
                  <c:v>0.25</c:v>
                </c:pt>
                <c:pt idx="235" formatCode="General">
                  <c:v>0.25</c:v>
                </c:pt>
                <c:pt idx="236" formatCode="General">
                  <c:v>0.25</c:v>
                </c:pt>
                <c:pt idx="237" formatCode="General">
                  <c:v>0.25</c:v>
                </c:pt>
                <c:pt idx="238" formatCode="General">
                  <c:v>0.25</c:v>
                </c:pt>
                <c:pt idx="239" formatCode="General">
                  <c:v>0.25</c:v>
                </c:pt>
                <c:pt idx="240" formatCode="General">
                  <c:v>0.25</c:v>
                </c:pt>
                <c:pt idx="241" formatCode="General">
                  <c:v>0.25</c:v>
                </c:pt>
                <c:pt idx="242" formatCode="General">
                  <c:v>0.25</c:v>
                </c:pt>
                <c:pt idx="243" formatCode="General">
                  <c:v>0.25</c:v>
                </c:pt>
                <c:pt idx="244" formatCode="General">
                  <c:v>0.25</c:v>
                </c:pt>
                <c:pt idx="245" formatCode="General">
                  <c:v>0.25</c:v>
                </c:pt>
                <c:pt idx="246" formatCode="General">
                  <c:v>0.25</c:v>
                </c:pt>
                <c:pt idx="247" formatCode="General">
                  <c:v>0.25</c:v>
                </c:pt>
                <c:pt idx="248" formatCode="General">
                  <c:v>0.25</c:v>
                </c:pt>
                <c:pt idx="249" formatCode="General">
                  <c:v>0.25</c:v>
                </c:pt>
                <c:pt idx="250" formatCode="General">
                  <c:v>0.25</c:v>
                </c:pt>
                <c:pt idx="251" formatCode="General">
                  <c:v>0.25</c:v>
                </c:pt>
                <c:pt idx="252" formatCode="General">
                  <c:v>0.25</c:v>
                </c:pt>
                <c:pt idx="253" formatCode="General">
                  <c:v>0.25</c:v>
                </c:pt>
                <c:pt idx="254" formatCode="General">
                  <c:v>0.25</c:v>
                </c:pt>
                <c:pt idx="255" formatCode="General">
                  <c:v>0.25</c:v>
                </c:pt>
                <c:pt idx="256" formatCode="General">
                  <c:v>0.25</c:v>
                </c:pt>
                <c:pt idx="257" formatCode="General">
                  <c:v>0.25</c:v>
                </c:pt>
                <c:pt idx="258" formatCode="General">
                  <c:v>0.25</c:v>
                </c:pt>
                <c:pt idx="259" formatCode="General">
                  <c:v>0.25</c:v>
                </c:pt>
                <c:pt idx="260" formatCode="General">
                  <c:v>0.25</c:v>
                </c:pt>
                <c:pt idx="261" formatCode="General">
                  <c:v>0.25</c:v>
                </c:pt>
                <c:pt idx="262" formatCode="General">
                  <c:v>0.25</c:v>
                </c:pt>
                <c:pt idx="263" formatCode="General">
                  <c:v>0.25</c:v>
                </c:pt>
                <c:pt idx="264" formatCode="General">
                  <c:v>0.25</c:v>
                </c:pt>
                <c:pt idx="265" formatCode="General">
                  <c:v>0.25</c:v>
                </c:pt>
                <c:pt idx="266" formatCode="General">
                  <c:v>0.25</c:v>
                </c:pt>
                <c:pt idx="267" formatCode="General">
                  <c:v>0.25</c:v>
                </c:pt>
                <c:pt idx="268" formatCode="General">
                  <c:v>0.25</c:v>
                </c:pt>
                <c:pt idx="269" formatCode="General">
                  <c:v>0.25</c:v>
                </c:pt>
                <c:pt idx="270" formatCode="General">
                  <c:v>0.25</c:v>
                </c:pt>
                <c:pt idx="271" formatCode="General">
                  <c:v>0.25</c:v>
                </c:pt>
                <c:pt idx="272" formatCode="General">
                  <c:v>0.25</c:v>
                </c:pt>
                <c:pt idx="273" formatCode="General">
                  <c:v>0.25</c:v>
                </c:pt>
                <c:pt idx="274" formatCode="General">
                  <c:v>0.25</c:v>
                </c:pt>
                <c:pt idx="275" formatCode="General">
                  <c:v>0.25</c:v>
                </c:pt>
                <c:pt idx="276" formatCode="General">
                  <c:v>0.25</c:v>
                </c:pt>
                <c:pt idx="277" formatCode="General">
                  <c:v>0.25</c:v>
                </c:pt>
                <c:pt idx="278" formatCode="General">
                  <c:v>0.25</c:v>
                </c:pt>
                <c:pt idx="279" formatCode="General">
                  <c:v>0.25</c:v>
                </c:pt>
                <c:pt idx="280" formatCode="General">
                  <c:v>0.25</c:v>
                </c:pt>
                <c:pt idx="281" formatCode="General">
                  <c:v>0.25</c:v>
                </c:pt>
                <c:pt idx="282" formatCode="General">
                  <c:v>0.25</c:v>
                </c:pt>
                <c:pt idx="283" formatCode="General">
                  <c:v>0.25</c:v>
                </c:pt>
                <c:pt idx="284" formatCode="General">
                  <c:v>0.25</c:v>
                </c:pt>
                <c:pt idx="285" formatCode="General">
                  <c:v>0.25</c:v>
                </c:pt>
                <c:pt idx="286" formatCode="General">
                  <c:v>0.25</c:v>
                </c:pt>
                <c:pt idx="287" formatCode="General">
                  <c:v>0.25</c:v>
                </c:pt>
                <c:pt idx="288" formatCode="General">
                  <c:v>0.25</c:v>
                </c:pt>
                <c:pt idx="289" formatCode="General">
                  <c:v>0.25</c:v>
                </c:pt>
                <c:pt idx="290" formatCode="General">
                  <c:v>0.25</c:v>
                </c:pt>
                <c:pt idx="291" formatCode="General">
                  <c:v>0.25</c:v>
                </c:pt>
                <c:pt idx="292" formatCode="General">
                  <c:v>0.25</c:v>
                </c:pt>
                <c:pt idx="293" formatCode="General">
                  <c:v>0.25</c:v>
                </c:pt>
                <c:pt idx="294" formatCode="General">
                  <c:v>0.25</c:v>
                </c:pt>
                <c:pt idx="295" formatCode="General">
                  <c:v>0.25</c:v>
                </c:pt>
                <c:pt idx="296" formatCode="General">
                  <c:v>0.25</c:v>
                </c:pt>
                <c:pt idx="297" formatCode="General">
                  <c:v>0.25</c:v>
                </c:pt>
                <c:pt idx="298" formatCode="General">
                  <c:v>0.25</c:v>
                </c:pt>
                <c:pt idx="299" formatCode="General">
                  <c:v>0.25</c:v>
                </c:pt>
                <c:pt idx="300" formatCode="General">
                  <c:v>0.25</c:v>
                </c:pt>
                <c:pt idx="301" formatCode="General">
                  <c:v>0.25</c:v>
                </c:pt>
                <c:pt idx="302" formatCode="General">
                  <c:v>0.25</c:v>
                </c:pt>
                <c:pt idx="303" formatCode="General">
                  <c:v>0.25</c:v>
                </c:pt>
                <c:pt idx="304" formatCode="General">
                  <c:v>0.25</c:v>
                </c:pt>
                <c:pt idx="305" formatCode="General">
                  <c:v>0.25</c:v>
                </c:pt>
                <c:pt idx="306" formatCode="General">
                  <c:v>0.25</c:v>
                </c:pt>
                <c:pt idx="307" formatCode="General">
                  <c:v>0.25</c:v>
                </c:pt>
                <c:pt idx="308" formatCode="General">
                  <c:v>0.25</c:v>
                </c:pt>
                <c:pt idx="309" formatCode="General">
                  <c:v>0.25</c:v>
                </c:pt>
                <c:pt idx="310" formatCode="General">
                  <c:v>0.25</c:v>
                </c:pt>
                <c:pt idx="311" formatCode="General">
                  <c:v>0.25</c:v>
                </c:pt>
                <c:pt idx="312" formatCode="General">
                  <c:v>0.25</c:v>
                </c:pt>
                <c:pt idx="313" formatCode="General">
                  <c:v>0.5</c:v>
                </c:pt>
                <c:pt idx="314" formatCode="General">
                  <c:v>0.5</c:v>
                </c:pt>
                <c:pt idx="315" formatCode="General">
                  <c:v>0.5</c:v>
                </c:pt>
                <c:pt idx="316" formatCode="General">
                  <c:v>0.5</c:v>
                </c:pt>
                <c:pt idx="317" formatCode="General">
                  <c:v>0.5</c:v>
                </c:pt>
                <c:pt idx="318" formatCode="General">
                  <c:v>0.5</c:v>
                </c:pt>
                <c:pt idx="319" formatCode="General">
                  <c:v>0.5</c:v>
                </c:pt>
                <c:pt idx="320" formatCode="General">
                  <c:v>0.5</c:v>
                </c:pt>
                <c:pt idx="321" formatCode="General">
                  <c:v>0.5</c:v>
                </c:pt>
                <c:pt idx="322" formatCode="General">
                  <c:v>0.5</c:v>
                </c:pt>
                <c:pt idx="323" formatCode="General">
                  <c:v>0.5</c:v>
                </c:pt>
                <c:pt idx="324" formatCode="General">
                  <c:v>0.5</c:v>
                </c:pt>
                <c:pt idx="325" formatCode="General">
                  <c:v>0.75</c:v>
                </c:pt>
                <c:pt idx="326" formatCode="General">
                  <c:v>0.75</c:v>
                </c:pt>
                <c:pt idx="327" formatCode="General">
                  <c:v>0.75</c:v>
                </c:pt>
                <c:pt idx="328" formatCode="General">
                  <c:v>1</c:v>
                </c:pt>
                <c:pt idx="329" formatCode="General">
                  <c:v>1</c:v>
                </c:pt>
                <c:pt idx="330" formatCode="General">
                  <c:v>1</c:v>
                </c:pt>
                <c:pt idx="331" formatCode="General">
                  <c:v>1.25</c:v>
                </c:pt>
                <c:pt idx="332" formatCode="General">
                  <c:v>1.25</c:v>
                </c:pt>
                <c:pt idx="333" formatCode="General">
                  <c:v>1.25</c:v>
                </c:pt>
                <c:pt idx="334" formatCode="General">
                  <c:v>1.25</c:v>
                </c:pt>
                <c:pt idx="335" formatCode="General">
                  <c:v>1.25</c:v>
                </c:pt>
                <c:pt idx="336" formatCode="General">
                  <c:v>1.25</c:v>
                </c:pt>
                <c:pt idx="337" formatCode="General">
                  <c:v>1.5</c:v>
                </c:pt>
                <c:pt idx="338" formatCode="General">
                  <c:v>1.5</c:v>
                </c:pt>
                <c:pt idx="339" formatCode="General">
                  <c:v>1.5</c:v>
                </c:pt>
                <c:pt idx="340" formatCode="General">
                  <c:v>1.75</c:v>
                </c:pt>
                <c:pt idx="341" formatCode="General">
                  <c:v>1.75</c:v>
                </c:pt>
                <c:pt idx="342" formatCode="General">
                  <c:v>1.75</c:v>
                </c:pt>
                <c:pt idx="343" formatCode="General">
                  <c:v>2</c:v>
                </c:pt>
                <c:pt idx="344" formatCode="General">
                  <c:v>2</c:v>
                </c:pt>
                <c:pt idx="345" formatCode="General">
                  <c:v>2</c:v>
                </c:pt>
                <c:pt idx="346" formatCode="General">
                  <c:v>2.25</c:v>
                </c:pt>
                <c:pt idx="347" formatCode="General">
                  <c:v>2.25</c:v>
                </c:pt>
                <c:pt idx="348" formatCode="General">
                  <c:v>2.25</c:v>
                </c:pt>
                <c:pt idx="349" formatCode="General">
                  <c:v>2.5</c:v>
                </c:pt>
                <c:pt idx="350" formatCode="General">
                  <c:v>2.5</c:v>
                </c:pt>
                <c:pt idx="351" formatCode="General">
                  <c:v>2.5</c:v>
                </c:pt>
                <c:pt idx="352" formatCode="General">
                  <c:v>2.5</c:v>
                </c:pt>
                <c:pt idx="353" formatCode="General">
                  <c:v>2.5</c:v>
                </c:pt>
                <c:pt idx="354" formatCode="General">
                  <c:v>2.5</c:v>
                </c:pt>
                <c:pt idx="355" formatCode="General">
                  <c:v>2.5</c:v>
                </c:pt>
                <c:pt idx="356" formatCode="General">
                  <c:v>2.25</c:v>
                </c:pt>
                <c:pt idx="357" formatCode="General">
                  <c:v>2.25</c:v>
                </c:pt>
                <c:pt idx="358" formatCode="General">
                  <c:v>2</c:v>
                </c:pt>
                <c:pt idx="359" formatCode="General">
                  <c:v>1.75</c:v>
                </c:pt>
                <c:pt idx="360" formatCode="General">
                  <c:v>1.75</c:v>
                </c:pt>
                <c:pt idx="361" formatCode="General">
                  <c:v>1.75</c:v>
                </c:pt>
                <c:pt idx="362" formatCode="General">
                  <c:v>1.75</c:v>
                </c:pt>
                <c:pt idx="363" formatCode="General">
                  <c:v>1.75</c:v>
                </c:pt>
                <c:pt idx="364" formatCode="General">
                  <c:v>0.25</c:v>
                </c:pt>
                <c:pt idx="365" formatCode="General">
                  <c:v>0.25</c:v>
                </c:pt>
                <c:pt idx="366" formatCode="General">
                  <c:v>0.25</c:v>
                </c:pt>
                <c:pt idx="367" formatCode="General">
                  <c:v>0.25</c:v>
                </c:pt>
                <c:pt idx="368" formatCode="General">
                  <c:v>0.25</c:v>
                </c:pt>
                <c:pt idx="369" formatCode="General">
                  <c:v>0.25</c:v>
                </c:pt>
                <c:pt idx="370" formatCode="General">
                  <c:v>0.25</c:v>
                </c:pt>
                <c:pt idx="371" formatCode="General">
                  <c:v>0.25</c:v>
                </c:pt>
                <c:pt idx="372" formatCode="General">
                  <c:v>0.25</c:v>
                </c:pt>
                <c:pt idx="373" formatCode="General">
                  <c:v>0.25</c:v>
                </c:pt>
                <c:pt idx="374" formatCode="General">
                  <c:v>0.25</c:v>
                </c:pt>
                <c:pt idx="375" formatCode="General">
                  <c:v>0.25</c:v>
                </c:pt>
                <c:pt idx="376" formatCode="General">
                  <c:v>0.25</c:v>
                </c:pt>
                <c:pt idx="377" formatCode="General">
                  <c:v>0.25</c:v>
                </c:pt>
                <c:pt idx="378" formatCode="General">
                  <c:v>0.25</c:v>
                </c:pt>
                <c:pt idx="379" formatCode="General">
                  <c:v>0.25</c:v>
                </c:pt>
                <c:pt idx="380" formatCode="General">
                  <c:v>0.25</c:v>
                </c:pt>
                <c:pt idx="381" formatCode="General">
                  <c:v>0.25</c:v>
                </c:pt>
                <c:pt idx="382" formatCode="General">
                  <c:v>0.25</c:v>
                </c:pt>
                <c:pt idx="383" formatCode="General">
                  <c:v>0.25</c:v>
                </c:pt>
                <c:pt idx="384" formatCode="General">
                  <c:v>0.26</c:v>
                </c:pt>
                <c:pt idx="385" formatCode="General">
                  <c:v>0.25</c:v>
                </c:pt>
                <c:pt idx="386" formatCode="General">
                  <c:v>0.25</c:v>
                </c:pt>
                <c:pt idx="387" formatCode="General">
                  <c:v>0.25</c:v>
                </c:pt>
                <c:pt idx="388" formatCode="General">
                  <c:v>0.5</c:v>
                </c:pt>
                <c:pt idx="389" formatCode="General">
                  <c:v>0.5</c:v>
                </c:pt>
                <c:pt idx="390" formatCode="General">
                  <c:v>1</c:v>
                </c:pt>
                <c:pt idx="391" formatCode="General">
                  <c:v>1.75</c:v>
                </c:pt>
                <c:pt idx="392" formatCode="General">
                  <c:v>2.5</c:v>
                </c:pt>
                <c:pt idx="393" formatCode="General">
                  <c:v>2.5</c:v>
                </c:pt>
                <c:pt idx="394" formatCode="General">
                  <c:v>3.25</c:v>
                </c:pt>
                <c:pt idx="395" formatCode="General">
                  <c:v>3.25</c:v>
                </c:pt>
                <c:pt idx="396" formatCode="General">
                  <c:v>4</c:v>
                </c:pt>
                <c:pt idx="397" formatCode="General">
                  <c:v>4.5</c:v>
                </c:pt>
                <c:pt idx="398" formatCode="General">
                  <c:v>4.75</c:v>
                </c:pt>
                <c:pt idx="399" formatCode="General">
                  <c:v>4.75</c:v>
                </c:pt>
                <c:pt idx="400" formatCode="General">
                  <c:v>5</c:v>
                </c:pt>
                <c:pt idx="401" formatCode="General">
                  <c:v>5</c:v>
                </c:pt>
                <c:pt idx="402" formatCode="General">
                  <c:v>5.25</c:v>
                </c:pt>
                <c:pt idx="403" formatCode="General">
                  <c:v>5.25</c:v>
                </c:pt>
                <c:pt idx="404" formatCode="General">
                  <c:v>5.5</c:v>
                </c:pt>
                <c:pt idx="405" formatCode="General">
                  <c:v>5.5</c:v>
                </c:pt>
                <c:pt idx="406" formatCode="General">
                  <c:v>5.5</c:v>
                </c:pt>
                <c:pt idx="407" formatCode="General">
                  <c:v>5.5</c:v>
                </c:pt>
                <c:pt idx="408" formatCode="General">
                  <c:v>5.5</c:v>
                </c:pt>
                <c:pt idx="409" formatCode="General">
                  <c:v>5.5</c:v>
                </c:pt>
                <c:pt idx="410" formatCode="General">
                  <c:v>5.5</c:v>
                </c:pt>
                <c:pt idx="411" formatCode="General">
                  <c:v>5.5</c:v>
                </c:pt>
                <c:pt idx="412" formatCode="General">
                  <c:v>5.5</c:v>
                </c:pt>
                <c:pt idx="413" formatCode="General">
                  <c:v>5.5</c:v>
                </c:pt>
                <c:pt idx="414" formatCode="General">
                  <c:v>5.5</c:v>
                </c:pt>
                <c:pt idx="415" formatCode="General">
                  <c:v>5.5</c:v>
                </c:pt>
                <c:pt idx="416" formatCode="General">
                  <c:v>5.5</c:v>
                </c:pt>
                <c:pt idx="417" formatCode="General">
                  <c:v>5.5</c:v>
                </c:pt>
                <c:pt idx="418" formatCode="General">
                  <c:v>5</c:v>
                </c:pt>
                <c:pt idx="419" formatCode="General">
                  <c:v>5</c:v>
                </c:pt>
                <c:pt idx="420" formatCode="General">
                  <c:v>4.75</c:v>
                </c:pt>
                <c:pt idx="421" formatCode="General">
                  <c:v>4.5</c:v>
                </c:pt>
                <c:pt idx="422" formatCode="General">
                  <c:v>4.5</c:v>
                </c:pt>
                <c:pt idx="423" formatCode="General">
                  <c:v>4.5</c:v>
                </c:pt>
                <c:pt idx="424" formatCode="General">
                  <c:v>4.5</c:v>
                </c:pt>
                <c:pt idx="425" formatCode="General">
                  <c:v>4.5</c:v>
                </c:pt>
                <c:pt idx="426" formatCode="General">
                  <c:v>4.5</c:v>
                </c:pt>
                <c:pt idx="427" formatCode="General">
                  <c:v>4.5</c:v>
                </c:pt>
                <c:pt idx="428" formatCode="General">
                  <c:v>4.5</c:v>
                </c:pt>
                <c:pt idx="429" formatCode="General">
                  <c:v>4.5</c:v>
                </c:pt>
                <c:pt idx="430" formatCode="General">
                  <c:v>4.25</c:v>
                </c:pt>
                <c:pt idx="431" formatCode="General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01-4525-BC57-1A2BFF137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3289487"/>
        <c:axId val="1"/>
      </c:lineChart>
      <c:dateAx>
        <c:axId val="973289487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48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732894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Fed Assets and Monetary Base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20581802274715"/>
          <c:y val="0.17171296296296296"/>
          <c:w val="0.86923862642169725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v>Monetary Base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'Monetary Aggregates'!$A$2:$A$148</c:f>
              <c:numCache>
                <c:formatCode>yyyy\-mm\-dd</c:formatCode>
                <c:ptCount val="14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</c:numCache>
            </c:numRef>
          </c:cat>
          <c:val>
            <c:numRef>
              <c:f>'Monetary Aggregates'!$C$2:$C$148</c:f>
              <c:numCache>
                <c:formatCode>0</c:formatCode>
                <c:ptCount val="147"/>
                <c:pt idx="0">
                  <c:v>699.26199999999994</c:v>
                </c:pt>
                <c:pt idx="1">
                  <c:v>700.95799999999997</c:v>
                </c:pt>
                <c:pt idx="2">
                  <c:v>705.26900000000001</c:v>
                </c:pt>
                <c:pt idx="3">
                  <c:v>709.55200000000002</c:v>
                </c:pt>
                <c:pt idx="4">
                  <c:v>713.71100000000001</c:v>
                </c:pt>
                <c:pt idx="5">
                  <c:v>714.97900000000004</c:v>
                </c:pt>
                <c:pt idx="6">
                  <c:v>717.61400000000003</c:v>
                </c:pt>
                <c:pt idx="7">
                  <c:v>720.92200000000003</c:v>
                </c:pt>
                <c:pt idx="8">
                  <c:v>721.06200000000001</c:v>
                </c:pt>
                <c:pt idx="9">
                  <c:v>724.75599999999997</c:v>
                </c:pt>
                <c:pt idx="10">
                  <c:v>730.63699999999994</c:v>
                </c:pt>
                <c:pt idx="11">
                  <c:v>739.40800000000002</c:v>
                </c:pt>
                <c:pt idx="12">
                  <c:v>736.43799999999999</c:v>
                </c:pt>
                <c:pt idx="13">
                  <c:v>735.28700000000003</c:v>
                </c:pt>
                <c:pt idx="14">
                  <c:v>736.78</c:v>
                </c:pt>
                <c:pt idx="15">
                  <c:v>741.20699999999999</c:v>
                </c:pt>
                <c:pt idx="16">
                  <c:v>745.03899999999999</c:v>
                </c:pt>
                <c:pt idx="17">
                  <c:v>750.697</c:v>
                </c:pt>
                <c:pt idx="18">
                  <c:v>757.30399999999997</c:v>
                </c:pt>
                <c:pt idx="19">
                  <c:v>757.18100000000004</c:v>
                </c:pt>
                <c:pt idx="20">
                  <c:v>762.23299999999995</c:v>
                </c:pt>
                <c:pt idx="21">
                  <c:v>763.87599999999998</c:v>
                </c:pt>
                <c:pt idx="22">
                  <c:v>770.49300000000005</c:v>
                </c:pt>
                <c:pt idx="23">
                  <c:v>776.279</c:v>
                </c:pt>
                <c:pt idx="24">
                  <c:v>775.22199999999998</c:v>
                </c:pt>
                <c:pt idx="25">
                  <c:v>772.88199999999995</c:v>
                </c:pt>
                <c:pt idx="26">
                  <c:v>773.48099999999999</c:v>
                </c:pt>
                <c:pt idx="27">
                  <c:v>775.53700000000003</c:v>
                </c:pt>
                <c:pt idx="28">
                  <c:v>776.35599999999999</c:v>
                </c:pt>
                <c:pt idx="29">
                  <c:v>780.66899999999998</c:v>
                </c:pt>
                <c:pt idx="30">
                  <c:v>782.86</c:v>
                </c:pt>
                <c:pt idx="31">
                  <c:v>782.72699999999998</c:v>
                </c:pt>
                <c:pt idx="32">
                  <c:v>787.94299999999998</c:v>
                </c:pt>
                <c:pt idx="33">
                  <c:v>787.21600000000001</c:v>
                </c:pt>
                <c:pt idx="34">
                  <c:v>793.47199999999998</c:v>
                </c:pt>
                <c:pt idx="35">
                  <c:v>803.12400000000002</c:v>
                </c:pt>
                <c:pt idx="36">
                  <c:v>804.17200000000003</c:v>
                </c:pt>
                <c:pt idx="37">
                  <c:v>804.85500000000002</c:v>
                </c:pt>
                <c:pt idx="38">
                  <c:v>810.14599999999996</c:v>
                </c:pt>
                <c:pt idx="39">
                  <c:v>809.19100000000003</c:v>
                </c:pt>
                <c:pt idx="40">
                  <c:v>812.56100000000004</c:v>
                </c:pt>
                <c:pt idx="41">
                  <c:v>812.36599999999999</c:v>
                </c:pt>
                <c:pt idx="42">
                  <c:v>811.505</c:v>
                </c:pt>
                <c:pt idx="43">
                  <c:v>809.71400000000006</c:v>
                </c:pt>
                <c:pt idx="44">
                  <c:v>810.40099999999995</c:v>
                </c:pt>
                <c:pt idx="45">
                  <c:v>809.83900000000006</c:v>
                </c:pt>
                <c:pt idx="46">
                  <c:v>816.78599999999994</c:v>
                </c:pt>
                <c:pt idx="47">
                  <c:v>826.73099999999999</c:v>
                </c:pt>
                <c:pt idx="48">
                  <c:v>822.97799999999995</c:v>
                </c:pt>
                <c:pt idx="49">
                  <c:v>820.04399999999998</c:v>
                </c:pt>
                <c:pt idx="50">
                  <c:v>820.91399999999999</c:v>
                </c:pt>
                <c:pt idx="51">
                  <c:v>822.97799999999995</c:v>
                </c:pt>
                <c:pt idx="52">
                  <c:v>825.69799999999998</c:v>
                </c:pt>
                <c:pt idx="53">
                  <c:v>827.15800000000002</c:v>
                </c:pt>
                <c:pt idx="54">
                  <c:v>828.93799999999999</c:v>
                </c:pt>
                <c:pt idx="55">
                  <c:v>829.60199999999998</c:v>
                </c:pt>
                <c:pt idx="56">
                  <c:v>827.41800000000001</c:v>
                </c:pt>
                <c:pt idx="57">
                  <c:v>829.03899999999999</c:v>
                </c:pt>
                <c:pt idx="58">
                  <c:v>834.31500000000005</c:v>
                </c:pt>
                <c:pt idx="59">
                  <c:v>837.19200000000001</c:v>
                </c:pt>
                <c:pt idx="60">
                  <c:v>830.63199999999995</c:v>
                </c:pt>
                <c:pt idx="61">
                  <c:v>829.52700000000004</c:v>
                </c:pt>
                <c:pt idx="62">
                  <c:v>832.99900000000002</c:v>
                </c:pt>
                <c:pt idx="63">
                  <c:v>830.23400000000004</c:v>
                </c:pt>
                <c:pt idx="64">
                  <c:v>834.67499999999995</c:v>
                </c:pt>
                <c:pt idx="65">
                  <c:v>840.17499999999995</c:v>
                </c:pt>
                <c:pt idx="66">
                  <c:v>847.01800000000003</c:v>
                </c:pt>
                <c:pt idx="67">
                  <c:v>847.62800000000004</c:v>
                </c:pt>
                <c:pt idx="68">
                  <c:v>909.68700000000001</c:v>
                </c:pt>
                <c:pt idx="69">
                  <c:v>1136.412</c:v>
                </c:pt>
                <c:pt idx="70">
                  <c:v>1442.251</c:v>
                </c:pt>
                <c:pt idx="71">
                  <c:v>1666.365</c:v>
                </c:pt>
                <c:pt idx="72">
                  <c:v>1712.0139999999999</c:v>
                </c:pt>
                <c:pt idx="73">
                  <c:v>1561.6990000000001</c:v>
                </c:pt>
                <c:pt idx="74">
                  <c:v>1647.3050000000001</c:v>
                </c:pt>
                <c:pt idx="75">
                  <c:v>1753.2460000000001</c:v>
                </c:pt>
                <c:pt idx="76">
                  <c:v>1775.104</c:v>
                </c:pt>
                <c:pt idx="77">
                  <c:v>1683.704</c:v>
                </c:pt>
                <c:pt idx="78">
                  <c:v>1673.598</c:v>
                </c:pt>
                <c:pt idx="79">
                  <c:v>1710.7729999999999</c:v>
                </c:pt>
                <c:pt idx="80">
                  <c:v>1801.165</c:v>
                </c:pt>
                <c:pt idx="81">
                  <c:v>1936.3140000000001</c:v>
                </c:pt>
                <c:pt idx="82">
                  <c:v>2024.6079999999999</c:v>
                </c:pt>
                <c:pt idx="83">
                  <c:v>2026.22</c:v>
                </c:pt>
                <c:pt idx="84">
                  <c:v>1994.962</c:v>
                </c:pt>
                <c:pt idx="85">
                  <c:v>2115.1819999999998</c:v>
                </c:pt>
                <c:pt idx="86">
                  <c:v>2079.5909999999999</c:v>
                </c:pt>
                <c:pt idx="87">
                  <c:v>2014.4490000000001</c:v>
                </c:pt>
                <c:pt idx="88">
                  <c:v>2012.3309999999999</c:v>
                </c:pt>
                <c:pt idx="89">
                  <c:v>2002.433</c:v>
                </c:pt>
                <c:pt idx="90">
                  <c:v>1994.298</c:v>
                </c:pt>
                <c:pt idx="91">
                  <c:v>1993.664</c:v>
                </c:pt>
                <c:pt idx="92">
                  <c:v>1961.2260000000001</c:v>
                </c:pt>
                <c:pt idx="93">
                  <c:v>1961.72</c:v>
                </c:pt>
                <c:pt idx="94">
                  <c:v>1973.1389999999999</c:v>
                </c:pt>
                <c:pt idx="95">
                  <c:v>2017</c:v>
                </c:pt>
                <c:pt idx="96">
                  <c:v>2047.9169999999999</c:v>
                </c:pt>
                <c:pt idx="97">
                  <c:v>2211.605</c:v>
                </c:pt>
                <c:pt idx="98">
                  <c:v>2395.33</c:v>
                </c:pt>
                <c:pt idx="99">
                  <c:v>2496.5740000000001</c:v>
                </c:pt>
                <c:pt idx="100">
                  <c:v>2567.1849999999999</c:v>
                </c:pt>
                <c:pt idx="101">
                  <c:v>2648.5479999999998</c:v>
                </c:pt>
                <c:pt idx="102">
                  <c:v>2684.8009999999999</c:v>
                </c:pt>
                <c:pt idx="103">
                  <c:v>2657.6779999999999</c:v>
                </c:pt>
                <c:pt idx="104">
                  <c:v>2637.68</c:v>
                </c:pt>
                <c:pt idx="105">
                  <c:v>2637.7570000000001</c:v>
                </c:pt>
                <c:pt idx="106">
                  <c:v>2605.42</c:v>
                </c:pt>
                <c:pt idx="107">
                  <c:v>2619.5859999999998</c:v>
                </c:pt>
                <c:pt idx="108">
                  <c:v>2640.7640000000001</c:v>
                </c:pt>
                <c:pt idx="109">
                  <c:v>2694.422</c:v>
                </c:pt>
                <c:pt idx="110">
                  <c:v>2655.2190000000001</c:v>
                </c:pt>
                <c:pt idx="111">
                  <c:v>2639.85</c:v>
                </c:pt>
                <c:pt idx="112">
                  <c:v>2616.4769999999999</c:v>
                </c:pt>
                <c:pt idx="113">
                  <c:v>2618.7550000000001</c:v>
                </c:pt>
                <c:pt idx="114">
                  <c:v>2647.752</c:v>
                </c:pt>
                <c:pt idx="115">
                  <c:v>2650.75</c:v>
                </c:pt>
                <c:pt idx="116">
                  <c:v>2594.9090000000001</c:v>
                </c:pt>
                <c:pt idx="117">
                  <c:v>2611.7750000000001</c:v>
                </c:pt>
                <c:pt idx="118">
                  <c:v>2646.8090000000002</c:v>
                </c:pt>
                <c:pt idx="119">
                  <c:v>2675.9450000000002</c:v>
                </c:pt>
                <c:pt idx="120">
                  <c:v>2741.7429999999999</c:v>
                </c:pt>
                <c:pt idx="121">
                  <c:v>2845.2510000000002</c:v>
                </c:pt>
                <c:pt idx="122">
                  <c:v>2935.0360000000001</c:v>
                </c:pt>
                <c:pt idx="123">
                  <c:v>3011.7370000000001</c:v>
                </c:pt>
                <c:pt idx="124">
                  <c:v>3116.9319999999998</c:v>
                </c:pt>
                <c:pt idx="125">
                  <c:v>3201.4720000000002</c:v>
                </c:pt>
                <c:pt idx="126">
                  <c:v>3290.8980000000001</c:v>
                </c:pt>
                <c:pt idx="127">
                  <c:v>3398.93</c:v>
                </c:pt>
                <c:pt idx="128">
                  <c:v>3486.92</c:v>
                </c:pt>
                <c:pt idx="129">
                  <c:v>3589.5149999999999</c:v>
                </c:pt>
                <c:pt idx="130">
                  <c:v>3684.5630000000001</c:v>
                </c:pt>
                <c:pt idx="131">
                  <c:v>3717.45</c:v>
                </c:pt>
                <c:pt idx="132">
                  <c:v>3728.4830000000002</c:v>
                </c:pt>
                <c:pt idx="133">
                  <c:v>3833.3539999999998</c:v>
                </c:pt>
                <c:pt idx="134">
                  <c:v>3885.877</c:v>
                </c:pt>
                <c:pt idx="135">
                  <c:v>3930.681</c:v>
                </c:pt>
                <c:pt idx="136">
                  <c:v>3911.5250000000001</c:v>
                </c:pt>
                <c:pt idx="137">
                  <c:v>3948.6909999999998</c:v>
                </c:pt>
                <c:pt idx="138">
                  <c:v>3989.076</c:v>
                </c:pt>
                <c:pt idx="139">
                  <c:v>4075.0239999999999</c:v>
                </c:pt>
                <c:pt idx="140">
                  <c:v>4049.181</c:v>
                </c:pt>
                <c:pt idx="141">
                  <c:v>4001.44</c:v>
                </c:pt>
                <c:pt idx="142">
                  <c:v>3830.4279999999999</c:v>
                </c:pt>
                <c:pt idx="143">
                  <c:v>3934.491</c:v>
                </c:pt>
                <c:pt idx="144">
                  <c:v>4017.0590000000002</c:v>
                </c:pt>
                <c:pt idx="145">
                  <c:v>3840.3589999999999</c:v>
                </c:pt>
                <c:pt idx="146">
                  <c:v>4030.5610000000001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2-4B85-BE65-DEA66CBA283A}"/>
            </c:ext>
          </c:extLst>
        </c:ser>
        <c:ser>
          <c:idx val="1"/>
          <c:order val="1"/>
          <c:tx>
            <c:v>Federal Reserve Assets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'Monetary Aggregates'!$B$2:$B$148</c:f>
              <c:numCache>
                <c:formatCode>0</c:formatCode>
                <c:ptCount val="147"/>
                <c:pt idx="0">
                  <c:v>724.71799999999996</c:v>
                </c:pt>
                <c:pt idx="1">
                  <c:v>721.32600000000002</c:v>
                </c:pt>
                <c:pt idx="2">
                  <c:v>723.65099999999995</c:v>
                </c:pt>
                <c:pt idx="3">
                  <c:v>736.92600000000004</c:v>
                </c:pt>
                <c:pt idx="4">
                  <c:v>738.35799999999995</c:v>
                </c:pt>
                <c:pt idx="5">
                  <c:v>738.71199999999999</c:v>
                </c:pt>
                <c:pt idx="6">
                  <c:v>741.65599999999995</c:v>
                </c:pt>
                <c:pt idx="7">
                  <c:v>740.21699999999998</c:v>
                </c:pt>
                <c:pt idx="8">
                  <c:v>743.20699999999999</c:v>
                </c:pt>
                <c:pt idx="9">
                  <c:v>747.06799999999998</c:v>
                </c:pt>
                <c:pt idx="10">
                  <c:v>747.80100000000004</c:v>
                </c:pt>
                <c:pt idx="11">
                  <c:v>759.81</c:v>
                </c:pt>
                <c:pt idx="12">
                  <c:v>759.93799999999999</c:v>
                </c:pt>
                <c:pt idx="13">
                  <c:v>753.64400000000001</c:v>
                </c:pt>
                <c:pt idx="14">
                  <c:v>755.53800000000001</c:v>
                </c:pt>
                <c:pt idx="15">
                  <c:v>762.18200000000002</c:v>
                </c:pt>
                <c:pt idx="16">
                  <c:v>762.91399999999999</c:v>
                </c:pt>
                <c:pt idx="17">
                  <c:v>770.59</c:v>
                </c:pt>
                <c:pt idx="18">
                  <c:v>776.09500000000003</c:v>
                </c:pt>
                <c:pt idx="19">
                  <c:v>771.096</c:v>
                </c:pt>
                <c:pt idx="20">
                  <c:v>786.29100000000005</c:v>
                </c:pt>
                <c:pt idx="21">
                  <c:v>788.38800000000003</c:v>
                </c:pt>
                <c:pt idx="22">
                  <c:v>798.76800000000003</c:v>
                </c:pt>
                <c:pt idx="23">
                  <c:v>808.97299999999996</c:v>
                </c:pt>
                <c:pt idx="24">
                  <c:v>807.09500000000003</c:v>
                </c:pt>
                <c:pt idx="25">
                  <c:v>800.55700000000002</c:v>
                </c:pt>
                <c:pt idx="26">
                  <c:v>802.47199999999998</c:v>
                </c:pt>
                <c:pt idx="27">
                  <c:v>803.65599999999995</c:v>
                </c:pt>
                <c:pt idx="28">
                  <c:v>805.62400000000002</c:v>
                </c:pt>
                <c:pt idx="29">
                  <c:v>812.64300000000003</c:v>
                </c:pt>
                <c:pt idx="30">
                  <c:v>815.37</c:v>
                </c:pt>
                <c:pt idx="31">
                  <c:v>815.14200000000005</c:v>
                </c:pt>
                <c:pt idx="32">
                  <c:v>820.697</c:v>
                </c:pt>
                <c:pt idx="33">
                  <c:v>819.20699999999999</c:v>
                </c:pt>
                <c:pt idx="34">
                  <c:v>826.202</c:v>
                </c:pt>
                <c:pt idx="35">
                  <c:v>840.05399999999997</c:v>
                </c:pt>
                <c:pt idx="36">
                  <c:v>836.53899999999999</c:v>
                </c:pt>
                <c:pt idx="37">
                  <c:v>833.80399999999997</c:v>
                </c:pt>
                <c:pt idx="38">
                  <c:v>838.65599999999995</c:v>
                </c:pt>
                <c:pt idx="39">
                  <c:v>838.09400000000005</c:v>
                </c:pt>
                <c:pt idx="40">
                  <c:v>842.45100000000002</c:v>
                </c:pt>
                <c:pt idx="41">
                  <c:v>846.03800000000001</c:v>
                </c:pt>
                <c:pt idx="42">
                  <c:v>846.87400000000002</c:v>
                </c:pt>
                <c:pt idx="43">
                  <c:v>844.41099999999994</c:v>
                </c:pt>
                <c:pt idx="44">
                  <c:v>844.41099999999994</c:v>
                </c:pt>
                <c:pt idx="45">
                  <c:v>849.62099999999998</c:v>
                </c:pt>
                <c:pt idx="46">
                  <c:v>858.303</c:v>
                </c:pt>
                <c:pt idx="47">
                  <c:v>862.75699999999995</c:v>
                </c:pt>
                <c:pt idx="48">
                  <c:v>861.25900000000001</c:v>
                </c:pt>
                <c:pt idx="49">
                  <c:v>867.22500000000002</c:v>
                </c:pt>
                <c:pt idx="50">
                  <c:v>868.37099999999998</c:v>
                </c:pt>
                <c:pt idx="51">
                  <c:v>867.19500000000005</c:v>
                </c:pt>
                <c:pt idx="52">
                  <c:v>875.32100000000003</c:v>
                </c:pt>
                <c:pt idx="53">
                  <c:v>867.22199999999998</c:v>
                </c:pt>
                <c:pt idx="54">
                  <c:v>870.70600000000002</c:v>
                </c:pt>
                <c:pt idx="55">
                  <c:v>867.25900000000001</c:v>
                </c:pt>
                <c:pt idx="56">
                  <c:v>878.77599999999995</c:v>
                </c:pt>
                <c:pt idx="57">
                  <c:v>877.94100000000003</c:v>
                </c:pt>
                <c:pt idx="58">
                  <c:v>886.42700000000002</c:v>
                </c:pt>
                <c:pt idx="59">
                  <c:v>885.79</c:v>
                </c:pt>
                <c:pt idx="60">
                  <c:v>894.80799999999999</c:v>
                </c:pt>
                <c:pt idx="61">
                  <c:v>881.7</c:v>
                </c:pt>
                <c:pt idx="62">
                  <c:v>890.096</c:v>
                </c:pt>
                <c:pt idx="63">
                  <c:v>886.51099999999997</c:v>
                </c:pt>
                <c:pt idx="64">
                  <c:v>892.98599999999999</c:v>
                </c:pt>
                <c:pt idx="65">
                  <c:v>895.39200000000005</c:v>
                </c:pt>
                <c:pt idx="66">
                  <c:v>905.99300000000005</c:v>
                </c:pt>
                <c:pt idx="67">
                  <c:v>906.23400000000004</c:v>
                </c:pt>
                <c:pt idx="68">
                  <c:v>1009.474</c:v>
                </c:pt>
                <c:pt idx="69">
                  <c:v>1727.615</c:v>
                </c:pt>
                <c:pt idx="70">
                  <c:v>2145.078</c:v>
                </c:pt>
                <c:pt idx="71">
                  <c:v>2222.7370000000001</c:v>
                </c:pt>
                <c:pt idx="72">
                  <c:v>2033.837</c:v>
                </c:pt>
                <c:pt idx="73">
                  <c:v>1881.6289999999999</c:v>
                </c:pt>
                <c:pt idx="74">
                  <c:v>1984.8320000000001</c:v>
                </c:pt>
                <c:pt idx="75">
                  <c:v>2123.5059999999999</c:v>
                </c:pt>
                <c:pt idx="76">
                  <c:v>2134.4639999999999</c:v>
                </c:pt>
                <c:pt idx="77">
                  <c:v>2057.0230000000001</c:v>
                </c:pt>
                <c:pt idx="78">
                  <c:v>2022.0730000000001</c:v>
                </c:pt>
                <c:pt idx="79">
                  <c:v>2034.9110000000001</c:v>
                </c:pt>
                <c:pt idx="80">
                  <c:v>2122.2199999999998</c:v>
                </c:pt>
                <c:pt idx="81">
                  <c:v>2173.3820000000001</c:v>
                </c:pt>
                <c:pt idx="82">
                  <c:v>2178.7959999999998</c:v>
                </c:pt>
                <c:pt idx="83">
                  <c:v>2219.2179999999998</c:v>
                </c:pt>
                <c:pt idx="84">
                  <c:v>2256.424</c:v>
                </c:pt>
                <c:pt idx="85">
                  <c:v>2267.4250000000002</c:v>
                </c:pt>
                <c:pt idx="86">
                  <c:v>2298.183</c:v>
                </c:pt>
                <c:pt idx="87">
                  <c:v>2328.7370000000001</c:v>
                </c:pt>
                <c:pt idx="88">
                  <c:v>2336.8000000000002</c:v>
                </c:pt>
                <c:pt idx="89">
                  <c:v>2337.482</c:v>
                </c:pt>
                <c:pt idx="90">
                  <c:v>2332.5889999999999</c:v>
                </c:pt>
                <c:pt idx="91">
                  <c:v>2317.172</c:v>
                </c:pt>
                <c:pt idx="92">
                  <c:v>2301.9479999999999</c:v>
                </c:pt>
                <c:pt idx="93">
                  <c:v>2304.6489999999999</c:v>
                </c:pt>
                <c:pt idx="94">
                  <c:v>2318.4699999999998</c:v>
                </c:pt>
                <c:pt idx="95">
                  <c:v>2392.692</c:v>
                </c:pt>
                <c:pt idx="96">
                  <c:v>2443.2220000000002</c:v>
                </c:pt>
                <c:pt idx="97">
                  <c:v>2502.9969999999998</c:v>
                </c:pt>
                <c:pt idx="98">
                  <c:v>2585.8209999999999</c:v>
                </c:pt>
                <c:pt idx="99">
                  <c:v>2672.7130000000002</c:v>
                </c:pt>
                <c:pt idx="100">
                  <c:v>2749.0650000000001</c:v>
                </c:pt>
                <c:pt idx="101">
                  <c:v>2829.826</c:v>
                </c:pt>
                <c:pt idx="102">
                  <c:v>2870.7640000000001</c:v>
                </c:pt>
                <c:pt idx="103">
                  <c:v>2862.1729999999998</c:v>
                </c:pt>
                <c:pt idx="104">
                  <c:v>2857.7170000000001</c:v>
                </c:pt>
                <c:pt idx="105">
                  <c:v>2854.65</c:v>
                </c:pt>
                <c:pt idx="106">
                  <c:v>2825.922</c:v>
                </c:pt>
                <c:pt idx="107">
                  <c:v>2891.34</c:v>
                </c:pt>
                <c:pt idx="108">
                  <c:v>2913.9520000000002</c:v>
                </c:pt>
                <c:pt idx="109">
                  <c:v>2929.93</c:v>
                </c:pt>
                <c:pt idx="110">
                  <c:v>2887.2730000000001</c:v>
                </c:pt>
                <c:pt idx="111">
                  <c:v>2868.6770000000001</c:v>
                </c:pt>
                <c:pt idx="112">
                  <c:v>2856.3130000000001</c:v>
                </c:pt>
                <c:pt idx="113">
                  <c:v>2863.8710000000001</c:v>
                </c:pt>
                <c:pt idx="114">
                  <c:v>2858.6750000000002</c:v>
                </c:pt>
                <c:pt idx="115">
                  <c:v>2835.817</c:v>
                </c:pt>
                <c:pt idx="116">
                  <c:v>2817.9119999999998</c:v>
                </c:pt>
                <c:pt idx="117">
                  <c:v>2826.2310000000002</c:v>
                </c:pt>
                <c:pt idx="118">
                  <c:v>2857.64</c:v>
                </c:pt>
                <c:pt idx="119">
                  <c:v>2901.15</c:v>
                </c:pt>
                <c:pt idx="120">
                  <c:v>2966.0259999999998</c:v>
                </c:pt>
                <c:pt idx="121">
                  <c:v>3068.7379999999998</c:v>
                </c:pt>
                <c:pt idx="122">
                  <c:v>3170.8359999999998</c:v>
                </c:pt>
                <c:pt idx="123">
                  <c:v>3264.2379999999998</c:v>
                </c:pt>
                <c:pt idx="124">
                  <c:v>3355.9839999999999</c:v>
                </c:pt>
                <c:pt idx="125">
                  <c:v>3440.0569999999998</c:v>
                </c:pt>
                <c:pt idx="126">
                  <c:v>3536.2139999999999</c:v>
                </c:pt>
                <c:pt idx="127">
                  <c:v>3630.4520000000002</c:v>
                </c:pt>
                <c:pt idx="128">
                  <c:v>3693.107</c:v>
                </c:pt>
                <c:pt idx="129">
                  <c:v>3800.4160000000002</c:v>
                </c:pt>
                <c:pt idx="130">
                  <c:v>3897.886</c:v>
                </c:pt>
                <c:pt idx="131">
                  <c:v>3991.8049999999998</c:v>
                </c:pt>
                <c:pt idx="132">
                  <c:v>4064.681</c:v>
                </c:pt>
                <c:pt idx="133">
                  <c:v>4134.4889999999996</c:v>
                </c:pt>
                <c:pt idx="134">
                  <c:v>4200.5439999999999</c:v>
                </c:pt>
                <c:pt idx="135">
                  <c:v>4271.3969999999999</c:v>
                </c:pt>
                <c:pt idx="136">
                  <c:v>4322.5020000000004</c:v>
                </c:pt>
                <c:pt idx="137">
                  <c:v>4352.0839999999998</c:v>
                </c:pt>
                <c:pt idx="138">
                  <c:v>4395.2030000000004</c:v>
                </c:pt>
                <c:pt idx="139">
                  <c:v>4417.174</c:v>
                </c:pt>
                <c:pt idx="140">
                  <c:v>4436.4080000000004</c:v>
                </c:pt>
                <c:pt idx="141">
                  <c:v>4469.6790000000001</c:v>
                </c:pt>
                <c:pt idx="142">
                  <c:v>4488.5429999999997</c:v>
                </c:pt>
                <c:pt idx="143">
                  <c:v>4496.8850000000002</c:v>
                </c:pt>
                <c:pt idx="144">
                  <c:v>4507.1499999999996</c:v>
                </c:pt>
                <c:pt idx="145">
                  <c:v>4496.402</c:v>
                </c:pt>
                <c:pt idx="146">
                  <c:v>4488.3379999999997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92-4B85-BE65-DEA66CBA2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272328"/>
        <c:axId val="302271544"/>
      </c:lineChart>
      <c:dateAx>
        <c:axId val="30227232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271544"/>
        <c:crosses val="autoZero"/>
        <c:auto val="1"/>
        <c:lblOffset val="100"/>
        <c:baseTimeUnit val="months"/>
        <c:majorUnit val="24"/>
        <c:majorTimeUnit val="months"/>
      </c:dateAx>
      <c:valAx>
        <c:axId val="30227154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US$</a:t>
                </a:r>
              </a:p>
            </c:rich>
          </c:tx>
          <c:layout>
            <c:manualLayout>
              <c:xMode val="edge"/>
              <c:yMode val="edge"/>
              <c:x val="0"/>
              <c:y val="7.75966025080198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27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Monetary Base, M1, M2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7171296296296296"/>
          <c:w val="0.80786526684164484"/>
          <c:h val="0.72736402741323991"/>
        </c:manualLayout>
      </c:layout>
      <c:lineChart>
        <c:grouping val="standard"/>
        <c:varyColors val="0"/>
        <c:ser>
          <c:idx val="0"/>
          <c:order val="0"/>
          <c:tx>
            <c:v>Monetary Base (left axis)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'Monetary Aggregates'!$A$2:$A$148</c:f>
              <c:numCache>
                <c:formatCode>yyyy\-mm\-dd</c:formatCode>
                <c:ptCount val="14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</c:numCache>
            </c:numRef>
          </c:cat>
          <c:val>
            <c:numRef>
              <c:f>'Monetary Aggregates'!$C$2:$C$148</c:f>
              <c:numCache>
                <c:formatCode>0</c:formatCode>
                <c:ptCount val="147"/>
                <c:pt idx="0">
                  <c:v>699.26199999999994</c:v>
                </c:pt>
                <c:pt idx="1">
                  <c:v>700.95799999999997</c:v>
                </c:pt>
                <c:pt idx="2">
                  <c:v>705.26900000000001</c:v>
                </c:pt>
                <c:pt idx="3">
                  <c:v>709.55200000000002</c:v>
                </c:pt>
                <c:pt idx="4">
                  <c:v>713.71100000000001</c:v>
                </c:pt>
                <c:pt idx="5">
                  <c:v>714.97900000000004</c:v>
                </c:pt>
                <c:pt idx="6">
                  <c:v>717.61400000000003</c:v>
                </c:pt>
                <c:pt idx="7">
                  <c:v>720.92200000000003</c:v>
                </c:pt>
                <c:pt idx="8">
                  <c:v>721.06200000000001</c:v>
                </c:pt>
                <c:pt idx="9">
                  <c:v>724.75599999999997</c:v>
                </c:pt>
                <c:pt idx="10">
                  <c:v>730.63699999999994</c:v>
                </c:pt>
                <c:pt idx="11">
                  <c:v>739.40800000000002</c:v>
                </c:pt>
                <c:pt idx="12">
                  <c:v>736.43799999999999</c:v>
                </c:pt>
                <c:pt idx="13">
                  <c:v>735.28700000000003</c:v>
                </c:pt>
                <c:pt idx="14">
                  <c:v>736.78</c:v>
                </c:pt>
                <c:pt idx="15">
                  <c:v>741.20699999999999</c:v>
                </c:pt>
                <c:pt idx="16">
                  <c:v>745.03899999999999</c:v>
                </c:pt>
                <c:pt idx="17">
                  <c:v>750.697</c:v>
                </c:pt>
                <c:pt idx="18">
                  <c:v>757.30399999999997</c:v>
                </c:pt>
                <c:pt idx="19">
                  <c:v>757.18100000000004</c:v>
                </c:pt>
                <c:pt idx="20">
                  <c:v>762.23299999999995</c:v>
                </c:pt>
                <c:pt idx="21">
                  <c:v>763.87599999999998</c:v>
                </c:pt>
                <c:pt idx="22">
                  <c:v>770.49300000000005</c:v>
                </c:pt>
                <c:pt idx="23">
                  <c:v>776.279</c:v>
                </c:pt>
                <c:pt idx="24">
                  <c:v>775.22199999999998</c:v>
                </c:pt>
                <c:pt idx="25">
                  <c:v>772.88199999999995</c:v>
                </c:pt>
                <c:pt idx="26">
                  <c:v>773.48099999999999</c:v>
                </c:pt>
                <c:pt idx="27">
                  <c:v>775.53700000000003</c:v>
                </c:pt>
                <c:pt idx="28">
                  <c:v>776.35599999999999</c:v>
                </c:pt>
                <c:pt idx="29">
                  <c:v>780.66899999999998</c:v>
                </c:pt>
                <c:pt idx="30">
                  <c:v>782.86</c:v>
                </c:pt>
                <c:pt idx="31">
                  <c:v>782.72699999999998</c:v>
                </c:pt>
                <c:pt idx="32">
                  <c:v>787.94299999999998</c:v>
                </c:pt>
                <c:pt idx="33">
                  <c:v>787.21600000000001</c:v>
                </c:pt>
                <c:pt idx="34">
                  <c:v>793.47199999999998</c:v>
                </c:pt>
                <c:pt idx="35">
                  <c:v>803.12400000000002</c:v>
                </c:pt>
                <c:pt idx="36">
                  <c:v>804.17200000000003</c:v>
                </c:pt>
                <c:pt idx="37">
                  <c:v>804.85500000000002</c:v>
                </c:pt>
                <c:pt idx="38">
                  <c:v>810.14599999999996</c:v>
                </c:pt>
                <c:pt idx="39">
                  <c:v>809.19100000000003</c:v>
                </c:pt>
                <c:pt idx="40">
                  <c:v>812.56100000000004</c:v>
                </c:pt>
                <c:pt idx="41">
                  <c:v>812.36599999999999</c:v>
                </c:pt>
                <c:pt idx="42">
                  <c:v>811.505</c:v>
                </c:pt>
                <c:pt idx="43">
                  <c:v>809.71400000000006</c:v>
                </c:pt>
                <c:pt idx="44">
                  <c:v>810.40099999999995</c:v>
                </c:pt>
                <c:pt idx="45">
                  <c:v>809.83900000000006</c:v>
                </c:pt>
                <c:pt idx="46">
                  <c:v>816.78599999999994</c:v>
                </c:pt>
                <c:pt idx="47">
                  <c:v>826.73099999999999</c:v>
                </c:pt>
                <c:pt idx="48">
                  <c:v>822.97799999999995</c:v>
                </c:pt>
                <c:pt idx="49">
                  <c:v>820.04399999999998</c:v>
                </c:pt>
                <c:pt idx="50">
                  <c:v>820.91399999999999</c:v>
                </c:pt>
                <c:pt idx="51">
                  <c:v>822.97799999999995</c:v>
                </c:pt>
                <c:pt idx="52">
                  <c:v>825.69799999999998</c:v>
                </c:pt>
                <c:pt idx="53">
                  <c:v>827.15800000000002</c:v>
                </c:pt>
                <c:pt idx="54">
                  <c:v>828.93799999999999</c:v>
                </c:pt>
                <c:pt idx="55">
                  <c:v>829.60199999999998</c:v>
                </c:pt>
                <c:pt idx="56">
                  <c:v>827.41800000000001</c:v>
                </c:pt>
                <c:pt idx="57">
                  <c:v>829.03899999999999</c:v>
                </c:pt>
                <c:pt idx="58">
                  <c:v>834.31500000000005</c:v>
                </c:pt>
                <c:pt idx="59">
                  <c:v>837.19200000000001</c:v>
                </c:pt>
                <c:pt idx="60">
                  <c:v>830.63199999999995</c:v>
                </c:pt>
                <c:pt idx="61">
                  <c:v>829.52700000000004</c:v>
                </c:pt>
                <c:pt idx="62">
                  <c:v>832.99900000000002</c:v>
                </c:pt>
                <c:pt idx="63">
                  <c:v>830.23400000000004</c:v>
                </c:pt>
                <c:pt idx="64">
                  <c:v>834.67499999999995</c:v>
                </c:pt>
                <c:pt idx="65">
                  <c:v>840.17499999999995</c:v>
                </c:pt>
                <c:pt idx="66">
                  <c:v>847.01800000000003</c:v>
                </c:pt>
                <c:pt idx="67">
                  <c:v>847.62800000000004</c:v>
                </c:pt>
                <c:pt idx="68">
                  <c:v>909.68700000000001</c:v>
                </c:pt>
                <c:pt idx="69">
                  <c:v>1136.412</c:v>
                </c:pt>
                <c:pt idx="70">
                  <c:v>1442.251</c:v>
                </c:pt>
                <c:pt idx="71">
                  <c:v>1666.365</c:v>
                </c:pt>
                <c:pt idx="72">
                  <c:v>1712.0139999999999</c:v>
                </c:pt>
                <c:pt idx="73">
                  <c:v>1561.6990000000001</c:v>
                </c:pt>
                <c:pt idx="74">
                  <c:v>1647.3050000000001</c:v>
                </c:pt>
                <c:pt idx="75">
                  <c:v>1753.2460000000001</c:v>
                </c:pt>
                <c:pt idx="76">
                  <c:v>1775.104</c:v>
                </c:pt>
                <c:pt idx="77">
                  <c:v>1683.704</c:v>
                </c:pt>
                <c:pt idx="78">
                  <c:v>1673.598</c:v>
                </c:pt>
                <c:pt idx="79">
                  <c:v>1710.7729999999999</c:v>
                </c:pt>
                <c:pt idx="80">
                  <c:v>1801.165</c:v>
                </c:pt>
                <c:pt idx="81">
                  <c:v>1936.3140000000001</c:v>
                </c:pt>
                <c:pt idx="82">
                  <c:v>2024.6079999999999</c:v>
                </c:pt>
                <c:pt idx="83">
                  <c:v>2026.22</c:v>
                </c:pt>
                <c:pt idx="84">
                  <c:v>1994.962</c:v>
                </c:pt>
                <c:pt idx="85">
                  <c:v>2115.1819999999998</c:v>
                </c:pt>
                <c:pt idx="86">
                  <c:v>2079.5909999999999</c:v>
                </c:pt>
                <c:pt idx="87">
                  <c:v>2014.4490000000001</c:v>
                </c:pt>
                <c:pt idx="88">
                  <c:v>2012.3309999999999</c:v>
                </c:pt>
                <c:pt idx="89">
                  <c:v>2002.433</c:v>
                </c:pt>
                <c:pt idx="90">
                  <c:v>1994.298</c:v>
                </c:pt>
                <c:pt idx="91">
                  <c:v>1993.664</c:v>
                </c:pt>
                <c:pt idx="92">
                  <c:v>1961.2260000000001</c:v>
                </c:pt>
                <c:pt idx="93">
                  <c:v>1961.72</c:v>
                </c:pt>
                <c:pt idx="94">
                  <c:v>1973.1389999999999</c:v>
                </c:pt>
                <c:pt idx="95">
                  <c:v>2017</c:v>
                </c:pt>
                <c:pt idx="96">
                  <c:v>2047.9169999999999</c:v>
                </c:pt>
                <c:pt idx="97">
                  <c:v>2211.605</c:v>
                </c:pt>
                <c:pt idx="98">
                  <c:v>2395.33</c:v>
                </c:pt>
                <c:pt idx="99">
                  <c:v>2496.5740000000001</c:v>
                </c:pt>
                <c:pt idx="100">
                  <c:v>2567.1849999999999</c:v>
                </c:pt>
                <c:pt idx="101">
                  <c:v>2648.5479999999998</c:v>
                </c:pt>
                <c:pt idx="102">
                  <c:v>2684.8009999999999</c:v>
                </c:pt>
                <c:pt idx="103">
                  <c:v>2657.6779999999999</c:v>
                </c:pt>
                <c:pt idx="104">
                  <c:v>2637.68</c:v>
                </c:pt>
                <c:pt idx="105">
                  <c:v>2637.7570000000001</c:v>
                </c:pt>
                <c:pt idx="106">
                  <c:v>2605.42</c:v>
                </c:pt>
                <c:pt idx="107">
                  <c:v>2619.5859999999998</c:v>
                </c:pt>
                <c:pt idx="108">
                  <c:v>2640.7640000000001</c:v>
                </c:pt>
                <c:pt idx="109">
                  <c:v>2694.422</c:v>
                </c:pt>
                <c:pt idx="110">
                  <c:v>2655.2190000000001</c:v>
                </c:pt>
                <c:pt idx="111">
                  <c:v>2639.85</c:v>
                </c:pt>
                <c:pt idx="112">
                  <c:v>2616.4769999999999</c:v>
                </c:pt>
                <c:pt idx="113">
                  <c:v>2618.7550000000001</c:v>
                </c:pt>
                <c:pt idx="114">
                  <c:v>2647.752</c:v>
                </c:pt>
                <c:pt idx="115">
                  <c:v>2650.75</c:v>
                </c:pt>
                <c:pt idx="116">
                  <c:v>2594.9090000000001</c:v>
                </c:pt>
                <c:pt idx="117">
                  <c:v>2611.7750000000001</c:v>
                </c:pt>
                <c:pt idx="118">
                  <c:v>2646.8090000000002</c:v>
                </c:pt>
                <c:pt idx="119">
                  <c:v>2675.9450000000002</c:v>
                </c:pt>
                <c:pt idx="120">
                  <c:v>2741.7429999999999</c:v>
                </c:pt>
                <c:pt idx="121">
                  <c:v>2845.2510000000002</c:v>
                </c:pt>
                <c:pt idx="122">
                  <c:v>2935.0360000000001</c:v>
                </c:pt>
                <c:pt idx="123">
                  <c:v>3011.7370000000001</c:v>
                </c:pt>
                <c:pt idx="124">
                  <c:v>3116.9319999999998</c:v>
                </c:pt>
                <c:pt idx="125">
                  <c:v>3201.4720000000002</c:v>
                </c:pt>
                <c:pt idx="126">
                  <c:v>3290.8980000000001</c:v>
                </c:pt>
                <c:pt idx="127">
                  <c:v>3398.93</c:v>
                </c:pt>
                <c:pt idx="128">
                  <c:v>3486.92</c:v>
                </c:pt>
                <c:pt idx="129">
                  <c:v>3589.5149999999999</c:v>
                </c:pt>
                <c:pt idx="130">
                  <c:v>3684.5630000000001</c:v>
                </c:pt>
                <c:pt idx="131">
                  <c:v>3717.45</c:v>
                </c:pt>
                <c:pt idx="132">
                  <c:v>3728.4830000000002</c:v>
                </c:pt>
                <c:pt idx="133">
                  <c:v>3833.3539999999998</c:v>
                </c:pt>
                <c:pt idx="134">
                  <c:v>3885.877</c:v>
                </c:pt>
                <c:pt idx="135">
                  <c:v>3930.681</c:v>
                </c:pt>
                <c:pt idx="136">
                  <c:v>3911.5250000000001</c:v>
                </c:pt>
                <c:pt idx="137">
                  <c:v>3948.6909999999998</c:v>
                </c:pt>
                <c:pt idx="138">
                  <c:v>3989.076</c:v>
                </c:pt>
                <c:pt idx="139">
                  <c:v>4075.0239999999999</c:v>
                </c:pt>
                <c:pt idx="140">
                  <c:v>4049.181</c:v>
                </c:pt>
                <c:pt idx="141">
                  <c:v>4001.44</c:v>
                </c:pt>
                <c:pt idx="142">
                  <c:v>3830.4279999999999</c:v>
                </c:pt>
                <c:pt idx="143">
                  <c:v>3934.491</c:v>
                </c:pt>
                <c:pt idx="144">
                  <c:v>4017.0590000000002</c:v>
                </c:pt>
                <c:pt idx="145">
                  <c:v>3840.3589999999999</c:v>
                </c:pt>
                <c:pt idx="146">
                  <c:v>4030.5610000000001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5-441B-A596-CB1F80983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276248"/>
        <c:axId val="302274680"/>
      </c:lineChart>
      <c:lineChart>
        <c:grouping val="standard"/>
        <c:varyColors val="0"/>
        <c:ser>
          <c:idx val="1"/>
          <c:order val="1"/>
          <c:tx>
            <c:v>M1 (right axis)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'Monetary Aggregates'!$D$2:$D$148</c:f>
              <c:numCache>
                <c:formatCode>0.0</c:formatCode>
                <c:ptCount val="147"/>
                <c:pt idx="0">
                  <c:v>1223.0999999999999</c:v>
                </c:pt>
                <c:pt idx="1">
                  <c:v>1238.3</c:v>
                </c:pt>
                <c:pt idx="2">
                  <c:v>1240.9000000000001</c:v>
                </c:pt>
                <c:pt idx="3">
                  <c:v>1245.9000000000001</c:v>
                </c:pt>
                <c:pt idx="4">
                  <c:v>1267</c:v>
                </c:pt>
                <c:pt idx="5">
                  <c:v>1281.8</c:v>
                </c:pt>
                <c:pt idx="6">
                  <c:v>1286.7</c:v>
                </c:pt>
                <c:pt idx="7">
                  <c:v>1298.7</c:v>
                </c:pt>
                <c:pt idx="8">
                  <c:v>1294.9000000000001</c:v>
                </c:pt>
                <c:pt idx="9">
                  <c:v>1293.8</c:v>
                </c:pt>
                <c:pt idx="10">
                  <c:v>1303.3</c:v>
                </c:pt>
                <c:pt idx="11">
                  <c:v>1303.4000000000001</c:v>
                </c:pt>
                <c:pt idx="12">
                  <c:v>1303.7</c:v>
                </c:pt>
                <c:pt idx="13">
                  <c:v>1320.6</c:v>
                </c:pt>
                <c:pt idx="14">
                  <c:v>1328.4</c:v>
                </c:pt>
                <c:pt idx="15">
                  <c:v>1325.4</c:v>
                </c:pt>
                <c:pt idx="16">
                  <c:v>1336</c:v>
                </c:pt>
                <c:pt idx="17">
                  <c:v>1344.3</c:v>
                </c:pt>
                <c:pt idx="18">
                  <c:v>1338.9</c:v>
                </c:pt>
                <c:pt idx="19">
                  <c:v>1353.1</c:v>
                </c:pt>
                <c:pt idx="20">
                  <c:v>1360.4</c:v>
                </c:pt>
                <c:pt idx="21">
                  <c:v>1363.5</c:v>
                </c:pt>
                <c:pt idx="22">
                  <c:v>1371.2</c:v>
                </c:pt>
                <c:pt idx="23">
                  <c:v>1374.3</c:v>
                </c:pt>
                <c:pt idx="24">
                  <c:v>1368.7</c:v>
                </c:pt>
                <c:pt idx="25">
                  <c:v>1372.2</c:v>
                </c:pt>
                <c:pt idx="26">
                  <c:v>1373.2</c:v>
                </c:pt>
                <c:pt idx="27">
                  <c:v>1356.6</c:v>
                </c:pt>
                <c:pt idx="28">
                  <c:v>1364.5</c:v>
                </c:pt>
                <c:pt idx="29">
                  <c:v>1379.5</c:v>
                </c:pt>
                <c:pt idx="30">
                  <c:v>1369.7</c:v>
                </c:pt>
                <c:pt idx="31">
                  <c:v>1374.7</c:v>
                </c:pt>
                <c:pt idx="32">
                  <c:v>1373.4</c:v>
                </c:pt>
                <c:pt idx="33">
                  <c:v>1378</c:v>
                </c:pt>
                <c:pt idx="34">
                  <c:v>1377.4</c:v>
                </c:pt>
                <c:pt idx="35">
                  <c:v>1375</c:v>
                </c:pt>
                <c:pt idx="36">
                  <c:v>1379.7</c:v>
                </c:pt>
                <c:pt idx="37">
                  <c:v>1380.2</c:v>
                </c:pt>
                <c:pt idx="38">
                  <c:v>1381.8</c:v>
                </c:pt>
                <c:pt idx="39">
                  <c:v>1385.3</c:v>
                </c:pt>
                <c:pt idx="40">
                  <c:v>1384.6</c:v>
                </c:pt>
                <c:pt idx="41">
                  <c:v>1370.7</c:v>
                </c:pt>
                <c:pt idx="42">
                  <c:v>1372.1</c:v>
                </c:pt>
                <c:pt idx="43">
                  <c:v>1369.9</c:v>
                </c:pt>
                <c:pt idx="44">
                  <c:v>1363.7</c:v>
                </c:pt>
                <c:pt idx="45">
                  <c:v>1368.9</c:v>
                </c:pt>
                <c:pt idx="46">
                  <c:v>1371.3</c:v>
                </c:pt>
                <c:pt idx="47">
                  <c:v>1370.9</c:v>
                </c:pt>
                <c:pt idx="48">
                  <c:v>1371.2</c:v>
                </c:pt>
                <c:pt idx="49">
                  <c:v>1365.9</c:v>
                </c:pt>
                <c:pt idx="50">
                  <c:v>1366.1</c:v>
                </c:pt>
                <c:pt idx="51">
                  <c:v>1377.2</c:v>
                </c:pt>
                <c:pt idx="52">
                  <c:v>1378.9</c:v>
                </c:pt>
                <c:pt idx="53">
                  <c:v>1365</c:v>
                </c:pt>
                <c:pt idx="54">
                  <c:v>1369</c:v>
                </c:pt>
                <c:pt idx="55">
                  <c:v>1367.4</c:v>
                </c:pt>
                <c:pt idx="56">
                  <c:v>1381.1</c:v>
                </c:pt>
                <c:pt idx="57">
                  <c:v>1375.7</c:v>
                </c:pt>
                <c:pt idx="58">
                  <c:v>1371.9</c:v>
                </c:pt>
                <c:pt idx="59">
                  <c:v>1378.3</c:v>
                </c:pt>
                <c:pt idx="60">
                  <c:v>1378.5</c:v>
                </c:pt>
                <c:pt idx="61">
                  <c:v>1380.4</c:v>
                </c:pt>
                <c:pt idx="62">
                  <c:v>1392.4</c:v>
                </c:pt>
                <c:pt idx="63">
                  <c:v>1389.5</c:v>
                </c:pt>
                <c:pt idx="64">
                  <c:v>1389.7</c:v>
                </c:pt>
                <c:pt idx="65">
                  <c:v>1400</c:v>
                </c:pt>
                <c:pt idx="66">
                  <c:v>1417</c:v>
                </c:pt>
                <c:pt idx="67">
                  <c:v>1405.5</c:v>
                </c:pt>
                <c:pt idx="68">
                  <c:v>1450.4</c:v>
                </c:pt>
                <c:pt idx="69">
                  <c:v>1464.6</c:v>
                </c:pt>
                <c:pt idx="70">
                  <c:v>1515.8</c:v>
                </c:pt>
                <c:pt idx="71">
                  <c:v>1593</c:v>
                </c:pt>
                <c:pt idx="72">
                  <c:v>1591.4</c:v>
                </c:pt>
                <c:pt idx="73">
                  <c:v>1569.7</c:v>
                </c:pt>
                <c:pt idx="74">
                  <c:v>1578.1</c:v>
                </c:pt>
                <c:pt idx="75">
                  <c:v>1611.1</c:v>
                </c:pt>
                <c:pt idx="76">
                  <c:v>1615.2</c:v>
                </c:pt>
                <c:pt idx="77">
                  <c:v>1644.7</c:v>
                </c:pt>
                <c:pt idx="78">
                  <c:v>1655.9</c:v>
                </c:pt>
                <c:pt idx="79">
                  <c:v>1658.9</c:v>
                </c:pt>
                <c:pt idx="80">
                  <c:v>1662.3</c:v>
                </c:pt>
                <c:pt idx="81">
                  <c:v>1672.7</c:v>
                </c:pt>
                <c:pt idx="82">
                  <c:v>1687.8</c:v>
                </c:pt>
                <c:pt idx="83">
                  <c:v>1697</c:v>
                </c:pt>
                <c:pt idx="84">
                  <c:v>1681.2</c:v>
                </c:pt>
                <c:pt idx="85">
                  <c:v>1697.2</c:v>
                </c:pt>
                <c:pt idx="86">
                  <c:v>1712.9</c:v>
                </c:pt>
                <c:pt idx="87">
                  <c:v>1691.1</c:v>
                </c:pt>
                <c:pt idx="88">
                  <c:v>1709.5</c:v>
                </c:pt>
                <c:pt idx="89">
                  <c:v>1723.7</c:v>
                </c:pt>
                <c:pt idx="90">
                  <c:v>1720.4</c:v>
                </c:pt>
                <c:pt idx="91">
                  <c:v>1743.7</c:v>
                </c:pt>
                <c:pt idx="92">
                  <c:v>1762.4</c:v>
                </c:pt>
                <c:pt idx="93">
                  <c:v>1780.1</c:v>
                </c:pt>
                <c:pt idx="94">
                  <c:v>1822.8</c:v>
                </c:pt>
                <c:pt idx="95">
                  <c:v>1839.4</c:v>
                </c:pt>
                <c:pt idx="96">
                  <c:v>1854.7</c:v>
                </c:pt>
                <c:pt idx="97">
                  <c:v>1874.8</c:v>
                </c:pt>
                <c:pt idx="98">
                  <c:v>1891.9</c:v>
                </c:pt>
                <c:pt idx="99">
                  <c:v>1893.8</c:v>
                </c:pt>
                <c:pt idx="100">
                  <c:v>1932.3</c:v>
                </c:pt>
                <c:pt idx="101">
                  <c:v>1942.6</c:v>
                </c:pt>
                <c:pt idx="102">
                  <c:v>1985.4</c:v>
                </c:pt>
                <c:pt idx="103">
                  <c:v>2105.4</c:v>
                </c:pt>
                <c:pt idx="104">
                  <c:v>2117.9</c:v>
                </c:pt>
                <c:pt idx="105">
                  <c:v>2142</c:v>
                </c:pt>
                <c:pt idx="106">
                  <c:v>2172.4</c:v>
                </c:pt>
                <c:pt idx="107">
                  <c:v>2161.9</c:v>
                </c:pt>
                <c:pt idx="108">
                  <c:v>2201.8000000000002</c:v>
                </c:pt>
                <c:pt idx="109">
                  <c:v>2211.4</c:v>
                </c:pt>
                <c:pt idx="110">
                  <c:v>2224.3000000000002</c:v>
                </c:pt>
                <c:pt idx="111">
                  <c:v>2245.5</c:v>
                </c:pt>
                <c:pt idx="112">
                  <c:v>2252.4</c:v>
                </c:pt>
                <c:pt idx="113">
                  <c:v>2257.1999999999998</c:v>
                </c:pt>
                <c:pt idx="114">
                  <c:v>2309.4</c:v>
                </c:pt>
                <c:pt idx="115">
                  <c:v>2335.8000000000002</c:v>
                </c:pt>
                <c:pt idx="116">
                  <c:v>2390.1</c:v>
                </c:pt>
                <c:pt idx="117">
                  <c:v>2408.8000000000002</c:v>
                </c:pt>
                <c:pt idx="118">
                  <c:v>2416.6999999999998</c:v>
                </c:pt>
                <c:pt idx="119">
                  <c:v>2458.6999999999998</c:v>
                </c:pt>
                <c:pt idx="120">
                  <c:v>2467.1999999999998</c:v>
                </c:pt>
                <c:pt idx="121">
                  <c:v>2470.8000000000002</c:v>
                </c:pt>
                <c:pt idx="122">
                  <c:v>2466.1</c:v>
                </c:pt>
                <c:pt idx="123">
                  <c:v>2510.6</c:v>
                </c:pt>
                <c:pt idx="124">
                  <c:v>2514.6999999999998</c:v>
                </c:pt>
                <c:pt idx="125">
                  <c:v>2523.6</c:v>
                </c:pt>
                <c:pt idx="126">
                  <c:v>2542</c:v>
                </c:pt>
                <c:pt idx="127">
                  <c:v>2552</c:v>
                </c:pt>
                <c:pt idx="128">
                  <c:v>2580</c:v>
                </c:pt>
                <c:pt idx="129">
                  <c:v>2623.3</c:v>
                </c:pt>
                <c:pt idx="130">
                  <c:v>2614.4</c:v>
                </c:pt>
                <c:pt idx="131">
                  <c:v>2652.9</c:v>
                </c:pt>
                <c:pt idx="132">
                  <c:v>2672.6</c:v>
                </c:pt>
                <c:pt idx="133">
                  <c:v>2716.1</c:v>
                </c:pt>
                <c:pt idx="134">
                  <c:v>2746</c:v>
                </c:pt>
                <c:pt idx="135">
                  <c:v>2770.3</c:v>
                </c:pt>
                <c:pt idx="136">
                  <c:v>2781.6</c:v>
                </c:pt>
                <c:pt idx="137">
                  <c:v>2810.4</c:v>
                </c:pt>
                <c:pt idx="138">
                  <c:v>2838.4</c:v>
                </c:pt>
                <c:pt idx="139">
                  <c:v>2819</c:v>
                </c:pt>
                <c:pt idx="140">
                  <c:v>2849.9</c:v>
                </c:pt>
                <c:pt idx="141">
                  <c:v>2857</c:v>
                </c:pt>
                <c:pt idx="142">
                  <c:v>2881.6</c:v>
                </c:pt>
                <c:pt idx="143">
                  <c:v>2903.4</c:v>
                </c:pt>
                <c:pt idx="144">
                  <c:v>2918</c:v>
                </c:pt>
                <c:pt idx="145">
                  <c:v>2987.9</c:v>
                </c:pt>
                <c:pt idx="146">
                  <c:v>2987.3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35-441B-A596-CB1F809835BA}"/>
            </c:ext>
          </c:extLst>
        </c:ser>
        <c:ser>
          <c:idx val="2"/>
          <c:order val="2"/>
          <c:tx>
            <c:v>M2 (right axis)</c:v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'Monetary Aggregates'!$E$2:$E$148</c:f>
              <c:numCache>
                <c:formatCode>0.0</c:formatCode>
                <c:ptCount val="147"/>
                <c:pt idx="0">
                  <c:v>5770.1</c:v>
                </c:pt>
                <c:pt idx="1">
                  <c:v>5804.8</c:v>
                </c:pt>
                <c:pt idx="2">
                  <c:v>5826.4</c:v>
                </c:pt>
                <c:pt idx="3">
                  <c:v>5854.9</c:v>
                </c:pt>
                <c:pt idx="4">
                  <c:v>5927.1</c:v>
                </c:pt>
                <c:pt idx="5">
                  <c:v>5964.9</c:v>
                </c:pt>
                <c:pt idx="6">
                  <c:v>6008.5</c:v>
                </c:pt>
                <c:pt idx="7">
                  <c:v>6069.6</c:v>
                </c:pt>
                <c:pt idx="8">
                  <c:v>6046.7</c:v>
                </c:pt>
                <c:pt idx="9">
                  <c:v>6033.1</c:v>
                </c:pt>
                <c:pt idx="10">
                  <c:v>6034.6</c:v>
                </c:pt>
                <c:pt idx="11">
                  <c:v>6036.5</c:v>
                </c:pt>
                <c:pt idx="12">
                  <c:v>6038.6</c:v>
                </c:pt>
                <c:pt idx="13">
                  <c:v>6076.7</c:v>
                </c:pt>
                <c:pt idx="14">
                  <c:v>6114.3</c:v>
                </c:pt>
                <c:pt idx="15">
                  <c:v>6144.7</c:v>
                </c:pt>
                <c:pt idx="16">
                  <c:v>6236.3</c:v>
                </c:pt>
                <c:pt idx="17">
                  <c:v>6244.9</c:v>
                </c:pt>
                <c:pt idx="18">
                  <c:v>6253</c:v>
                </c:pt>
                <c:pt idx="19">
                  <c:v>6277.9</c:v>
                </c:pt>
                <c:pt idx="20">
                  <c:v>6313</c:v>
                </c:pt>
                <c:pt idx="21">
                  <c:v>6335.7</c:v>
                </c:pt>
                <c:pt idx="22">
                  <c:v>6368.4</c:v>
                </c:pt>
                <c:pt idx="23">
                  <c:v>6390.4</c:v>
                </c:pt>
                <c:pt idx="24">
                  <c:v>6390.6</c:v>
                </c:pt>
                <c:pt idx="25">
                  <c:v>6403.2</c:v>
                </c:pt>
                <c:pt idx="26">
                  <c:v>6412.6</c:v>
                </c:pt>
                <c:pt idx="27">
                  <c:v>6417.7</c:v>
                </c:pt>
                <c:pt idx="28">
                  <c:v>6443.1</c:v>
                </c:pt>
                <c:pt idx="29">
                  <c:v>6478.9</c:v>
                </c:pt>
                <c:pt idx="30">
                  <c:v>6503</c:v>
                </c:pt>
                <c:pt idx="31">
                  <c:v>6535.8</c:v>
                </c:pt>
                <c:pt idx="32">
                  <c:v>6570.1</c:v>
                </c:pt>
                <c:pt idx="33">
                  <c:v>6605.1</c:v>
                </c:pt>
                <c:pt idx="34">
                  <c:v>6625.5</c:v>
                </c:pt>
                <c:pt idx="35">
                  <c:v>6650.8</c:v>
                </c:pt>
                <c:pt idx="36">
                  <c:v>6689.8</c:v>
                </c:pt>
                <c:pt idx="37">
                  <c:v>6719.2</c:v>
                </c:pt>
                <c:pt idx="38">
                  <c:v>6737.3</c:v>
                </c:pt>
                <c:pt idx="39">
                  <c:v>6758.7</c:v>
                </c:pt>
                <c:pt idx="40">
                  <c:v>6778.3</c:v>
                </c:pt>
                <c:pt idx="41">
                  <c:v>6814.6</c:v>
                </c:pt>
                <c:pt idx="42">
                  <c:v>6855.7</c:v>
                </c:pt>
                <c:pt idx="43">
                  <c:v>6878.6</c:v>
                </c:pt>
                <c:pt idx="44">
                  <c:v>6907.2</c:v>
                </c:pt>
                <c:pt idx="45">
                  <c:v>6955.9</c:v>
                </c:pt>
                <c:pt idx="46">
                  <c:v>6997.7</c:v>
                </c:pt>
                <c:pt idx="47">
                  <c:v>7038.6</c:v>
                </c:pt>
                <c:pt idx="48">
                  <c:v>7077.1</c:v>
                </c:pt>
                <c:pt idx="49">
                  <c:v>7097.4</c:v>
                </c:pt>
                <c:pt idx="50">
                  <c:v>7127.3</c:v>
                </c:pt>
                <c:pt idx="51">
                  <c:v>7191.6</c:v>
                </c:pt>
                <c:pt idx="52">
                  <c:v>7217.4</c:v>
                </c:pt>
                <c:pt idx="53">
                  <c:v>7246.2</c:v>
                </c:pt>
                <c:pt idx="54">
                  <c:v>7279</c:v>
                </c:pt>
                <c:pt idx="55">
                  <c:v>7341.3</c:v>
                </c:pt>
                <c:pt idx="56">
                  <c:v>7370.5</c:v>
                </c:pt>
                <c:pt idx="57">
                  <c:v>7384.7</c:v>
                </c:pt>
                <c:pt idx="58">
                  <c:v>7414.7</c:v>
                </c:pt>
                <c:pt idx="59">
                  <c:v>7450.6</c:v>
                </c:pt>
                <c:pt idx="60">
                  <c:v>7473.9</c:v>
                </c:pt>
                <c:pt idx="61">
                  <c:v>7561.4</c:v>
                </c:pt>
                <c:pt idx="62">
                  <c:v>7635</c:v>
                </c:pt>
                <c:pt idx="63">
                  <c:v>7665.1</c:v>
                </c:pt>
                <c:pt idx="64">
                  <c:v>7683.1</c:v>
                </c:pt>
                <c:pt idx="65">
                  <c:v>7704.5</c:v>
                </c:pt>
                <c:pt idx="66">
                  <c:v>7748.8</c:v>
                </c:pt>
                <c:pt idx="67">
                  <c:v>7753.6</c:v>
                </c:pt>
                <c:pt idx="68">
                  <c:v>7815.5</c:v>
                </c:pt>
                <c:pt idx="69">
                  <c:v>7936.2</c:v>
                </c:pt>
                <c:pt idx="70">
                  <c:v>7973.7</c:v>
                </c:pt>
                <c:pt idx="71">
                  <c:v>8154.9</c:v>
                </c:pt>
                <c:pt idx="72">
                  <c:v>8246.7000000000007</c:v>
                </c:pt>
                <c:pt idx="73">
                  <c:v>8277.5</c:v>
                </c:pt>
                <c:pt idx="74">
                  <c:v>8348.5</c:v>
                </c:pt>
                <c:pt idx="75">
                  <c:v>8332.7999999999993</c:v>
                </c:pt>
                <c:pt idx="76">
                  <c:v>8401.7000000000007</c:v>
                </c:pt>
                <c:pt idx="77">
                  <c:v>8417.2000000000007</c:v>
                </c:pt>
                <c:pt idx="78">
                  <c:v>8421.5</c:v>
                </c:pt>
                <c:pt idx="79">
                  <c:v>8408.2999999999993</c:v>
                </c:pt>
                <c:pt idx="80">
                  <c:v>8416.1</c:v>
                </c:pt>
                <c:pt idx="81">
                  <c:v>8439.6</c:v>
                </c:pt>
                <c:pt idx="82">
                  <c:v>8480</c:v>
                </c:pt>
                <c:pt idx="83">
                  <c:v>8487.9</c:v>
                </c:pt>
                <c:pt idx="84">
                  <c:v>8431.2999999999993</c:v>
                </c:pt>
                <c:pt idx="85">
                  <c:v>8482.7999999999993</c:v>
                </c:pt>
                <c:pt idx="86">
                  <c:v>8488.6</c:v>
                </c:pt>
                <c:pt idx="87">
                  <c:v>8494.2000000000007</c:v>
                </c:pt>
                <c:pt idx="88">
                  <c:v>8562</c:v>
                </c:pt>
                <c:pt idx="89">
                  <c:v>8584.2999999999993</c:v>
                </c:pt>
                <c:pt idx="90">
                  <c:v>8587.5</c:v>
                </c:pt>
                <c:pt idx="91">
                  <c:v>8630.1</c:v>
                </c:pt>
                <c:pt idx="92">
                  <c:v>8667.7999999999993</c:v>
                </c:pt>
                <c:pt idx="93">
                  <c:v>8715.1</c:v>
                </c:pt>
                <c:pt idx="94">
                  <c:v>8745.2999999999993</c:v>
                </c:pt>
                <c:pt idx="95">
                  <c:v>8783.4</c:v>
                </c:pt>
                <c:pt idx="96">
                  <c:v>8810.7000000000007</c:v>
                </c:pt>
                <c:pt idx="97">
                  <c:v>8862.9</c:v>
                </c:pt>
                <c:pt idx="98">
                  <c:v>8905.4</c:v>
                </c:pt>
                <c:pt idx="99">
                  <c:v>8946.1</c:v>
                </c:pt>
                <c:pt idx="100">
                  <c:v>9013.7999999999993</c:v>
                </c:pt>
                <c:pt idx="101">
                  <c:v>9084.1</c:v>
                </c:pt>
                <c:pt idx="102">
                  <c:v>9250.1</c:v>
                </c:pt>
                <c:pt idx="103">
                  <c:v>9483.9</c:v>
                </c:pt>
                <c:pt idx="104">
                  <c:v>9518.2000000000007</c:v>
                </c:pt>
                <c:pt idx="105">
                  <c:v>9553.1</c:v>
                </c:pt>
                <c:pt idx="106">
                  <c:v>9595.5</c:v>
                </c:pt>
                <c:pt idx="107">
                  <c:v>9623.1</c:v>
                </c:pt>
                <c:pt idx="108">
                  <c:v>9711.5</c:v>
                </c:pt>
                <c:pt idx="109">
                  <c:v>9755.1</c:v>
                </c:pt>
                <c:pt idx="110">
                  <c:v>9794.7000000000007</c:v>
                </c:pt>
                <c:pt idx="111">
                  <c:v>9846.2000000000007</c:v>
                </c:pt>
                <c:pt idx="112">
                  <c:v>9881.6</c:v>
                </c:pt>
                <c:pt idx="113">
                  <c:v>9938.2000000000007</c:v>
                </c:pt>
                <c:pt idx="114">
                  <c:v>10023.299999999999</c:v>
                </c:pt>
                <c:pt idx="115">
                  <c:v>10091.200000000001</c:v>
                </c:pt>
                <c:pt idx="116">
                  <c:v>10165</c:v>
                </c:pt>
                <c:pt idx="117">
                  <c:v>10234</c:v>
                </c:pt>
                <c:pt idx="118">
                  <c:v>10294.299999999999</c:v>
                </c:pt>
                <c:pt idx="119">
                  <c:v>10413.9</c:v>
                </c:pt>
                <c:pt idx="120">
                  <c:v>10453.1</c:v>
                </c:pt>
                <c:pt idx="121">
                  <c:v>10445</c:v>
                </c:pt>
                <c:pt idx="122">
                  <c:v>10502.1</c:v>
                </c:pt>
                <c:pt idx="123">
                  <c:v>10557.3</c:v>
                </c:pt>
                <c:pt idx="124">
                  <c:v>10582.4</c:v>
                </c:pt>
                <c:pt idx="125">
                  <c:v>10626</c:v>
                </c:pt>
                <c:pt idx="126">
                  <c:v>10696.5</c:v>
                </c:pt>
                <c:pt idx="127">
                  <c:v>10747.5</c:v>
                </c:pt>
                <c:pt idx="128">
                  <c:v>10807.1</c:v>
                </c:pt>
                <c:pt idx="129">
                  <c:v>10920.4</c:v>
                </c:pt>
                <c:pt idx="130">
                  <c:v>10924.2</c:v>
                </c:pt>
                <c:pt idx="131">
                  <c:v>10980.7</c:v>
                </c:pt>
                <c:pt idx="132">
                  <c:v>11028.6</c:v>
                </c:pt>
                <c:pt idx="133">
                  <c:v>11112</c:v>
                </c:pt>
                <c:pt idx="134">
                  <c:v>11155.8</c:v>
                </c:pt>
                <c:pt idx="135">
                  <c:v>11213.9</c:v>
                </c:pt>
                <c:pt idx="136">
                  <c:v>11271.3</c:v>
                </c:pt>
                <c:pt idx="137">
                  <c:v>11330.4</c:v>
                </c:pt>
                <c:pt idx="138">
                  <c:v>11403.2</c:v>
                </c:pt>
                <c:pt idx="139">
                  <c:v>11433.7</c:v>
                </c:pt>
                <c:pt idx="140">
                  <c:v>11481</c:v>
                </c:pt>
                <c:pt idx="141">
                  <c:v>11521.7</c:v>
                </c:pt>
                <c:pt idx="142">
                  <c:v>11552.3</c:v>
                </c:pt>
                <c:pt idx="143">
                  <c:v>11625</c:v>
                </c:pt>
                <c:pt idx="144">
                  <c:v>11687.5</c:v>
                </c:pt>
                <c:pt idx="145">
                  <c:v>11813.5</c:v>
                </c:pt>
                <c:pt idx="146">
                  <c:v>11844.4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35-441B-A596-CB1F80983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269584"/>
        <c:axId val="302275072"/>
      </c:lineChart>
      <c:dateAx>
        <c:axId val="30227624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274680"/>
        <c:crosses val="autoZero"/>
        <c:auto val="1"/>
        <c:lblOffset val="100"/>
        <c:baseTimeUnit val="months"/>
        <c:majorUnit val="24"/>
        <c:majorTimeUnit val="months"/>
      </c:dateAx>
      <c:valAx>
        <c:axId val="302274680"/>
        <c:scaling>
          <c:orientation val="minMax"/>
          <c:max val="60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US$</a:t>
                </a:r>
              </a:p>
            </c:rich>
          </c:tx>
          <c:layout>
            <c:manualLayout>
              <c:xMode val="edge"/>
              <c:yMode val="edge"/>
              <c:x val="0"/>
              <c:y val="6.6945902595508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276248"/>
        <c:crosses val="autoZero"/>
        <c:crossBetween val="between"/>
      </c:valAx>
      <c:valAx>
        <c:axId val="30227507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US$</a:t>
                </a:r>
              </a:p>
            </c:rich>
          </c:tx>
          <c:layout>
            <c:manualLayout>
              <c:xMode val="edge"/>
              <c:yMode val="edge"/>
              <c:x val="0.82226399825021868"/>
              <c:y val="5.76866433362496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269584"/>
        <c:crosses val="max"/>
        <c:crossBetween val="between"/>
      </c:valAx>
      <c:catAx>
        <c:axId val="30226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30227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269378827646545"/>
          <c:y val="0.1932050160396617"/>
          <c:w val="0.3362790901137358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0.07273</cdr:x>
      <cdr:y>0.19718</cdr:y>
    </cdr:from>
    <cdr:to>
      <cdr:x>0.69091</cdr:x>
      <cdr:y>0.8169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609600" y="1066800"/>
          <a:ext cx="5181600" cy="33528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D5939DF2-ABCB-41C4-B634-4E5074E96AA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28060528-F6E8-4B18-85D0-14563A757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4C421AEE-FFF7-41E4-9D8F-5863FAF1CD1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4" rIns="96648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4" rIns="96648" bIns="48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7F02EAA8-8E5C-48B3-B84E-1C9772ABE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6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57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98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17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1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6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75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146553" y="912177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8" tIns="48272" rIns="96548" bIns="48272" anchor="b"/>
          <a:lstStyle/>
          <a:p>
            <a:pPr algn="r" defTabSz="966440">
              <a:spcBef>
                <a:spcPct val="0"/>
              </a:spcBef>
            </a:pPr>
            <a:fld id="{ED3571AA-7EEF-4718-A63F-E4DB52386F62}" type="slidenum">
              <a:rPr lang="en-US" sz="1200"/>
              <a:pPr algn="r" defTabSz="966440">
                <a:spcBef>
                  <a:spcPct val="0"/>
                </a:spcBef>
              </a:pPr>
              <a:t>31</a:t>
            </a:fld>
            <a:endParaRPr lang="en-US" sz="1200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48" tIns="48272" rIns="96548" bIns="482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96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9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66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6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6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4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33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2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95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72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0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6553" y="912177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8" tIns="48272" rIns="96548" bIns="48272" anchor="b"/>
          <a:lstStyle/>
          <a:p>
            <a:pPr algn="r" defTabSz="966440">
              <a:spcBef>
                <a:spcPct val="0"/>
              </a:spcBef>
            </a:pPr>
            <a:fld id="{8F61EE64-1A2A-49E4-8579-78D4DBE3B3C6}" type="slidenum">
              <a:rPr lang="en-US" sz="1200"/>
              <a:pPr algn="r" defTabSz="966440">
                <a:spcBef>
                  <a:spcPct val="0"/>
                </a:spcBef>
              </a:pPr>
              <a:t>55</a:t>
            </a:fld>
            <a:endParaRPr 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48" tIns="48272" rIns="96548" bIns="482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70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90FC2-3ADD-134B-B6F3-B3A55F9057E9}" type="slidenum">
              <a:rPr lang="en-US"/>
              <a:pPr/>
              <a:t>56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6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6553" y="912177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8" tIns="48272" rIns="96548" bIns="48272" anchor="b"/>
          <a:lstStyle/>
          <a:p>
            <a:pPr algn="r" defTabSz="966440">
              <a:spcBef>
                <a:spcPct val="0"/>
              </a:spcBef>
            </a:pPr>
            <a:fld id="{12866B86-1477-4F3F-AC28-5323B4E7083F}" type="slidenum">
              <a:rPr lang="en-US" sz="1200"/>
              <a:pPr algn="r" defTabSz="966440">
                <a:spcBef>
                  <a:spcPct val="0"/>
                </a:spcBef>
              </a:pPr>
              <a:t>62</a:t>
            </a:fld>
            <a:endParaRPr lang="en-US" sz="120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48" tIns="48272" rIns="96548" bIns="482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61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08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87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04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562" tIns="48279" rIns="96562" bIns="48279"/>
          <a:lstStyle/>
          <a:p>
            <a:endParaRPr lang="en-US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4146552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62" tIns="48279" rIns="96562" bIns="48279" anchor="b"/>
          <a:lstStyle/>
          <a:p>
            <a:pPr algn="r" defTabSz="966571">
              <a:spcBef>
                <a:spcPct val="0"/>
              </a:spcBef>
            </a:pPr>
            <a:fld id="{FCC8DC38-0D24-4CD0-9EAC-A9F8AEE699D4}" type="slidenum">
              <a:rPr lang="en-US" sz="1200"/>
              <a:pPr algn="r" defTabSz="966571">
                <a:spcBef>
                  <a:spcPct val="0"/>
                </a:spcBef>
              </a:pPr>
              <a:t>77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86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1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EF9F-2550-4CC7-87D3-5C6E3CA9988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CE8B-A286-45FA-A693-D9BC2CCE2DF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D80B-9BDD-4926-B222-4D5DF543E12D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94A8-034B-4017-851F-4BA42939F6A0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46B5-513F-4B47-A106-001B8A73114C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2768-FAD5-45BB-9D7C-93042508B6E3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36BB-2DDD-4785-90AF-693ACADE0D1D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0145-D53A-46EA-AD0E-618D482132A5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9046-AA6B-4B49-BFFE-90AF174CF6A8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66F5-16E7-4008-94C9-53FEE993D074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479-A9FA-4908-974A-2DE8BD084833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6C191-88C9-4D6A-B943-E42623248BFB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9.png"/><Relationship Id="rId5" Type="http://schemas.openxmlformats.org/officeDocument/2006/relationships/tags" Target="../tags/tag6.xml"/><Relationship Id="rId10" Type="http://schemas.openxmlformats.org/officeDocument/2006/relationships/tags" Target="../tags/tag3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Monetary Policy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Economics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898989"/>
                </a:solidFill>
              </a:rPr>
              <a:t>J</a:t>
            </a:r>
            <a:r>
              <a:rPr lang="is-IS" dirty="0">
                <a:solidFill>
                  <a:srgbClr val="898989"/>
                </a:solidFill>
              </a:rPr>
              <a:t>ón Steinsson</a:t>
            </a:r>
          </a:p>
          <a:p>
            <a:r>
              <a:rPr lang="is-IS" dirty="0">
                <a:solidFill>
                  <a:srgbClr val="898989"/>
                </a:solidFill>
              </a:rPr>
              <a:t>University of California, Berkeley</a:t>
            </a:r>
            <a:endParaRPr lang="en-US" dirty="0">
              <a:solidFill>
                <a:srgbClr val="89898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Demand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1"/>
                <a:ext cx="113538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central bank fully accommodates money demand shocks (varies money supply one-for-one with money demand shocks)</a:t>
                </a:r>
              </a:p>
              <a:p>
                <a:pPr marL="457200" indent="-457200"/>
                <a:r>
                  <a:rPr lang="en-US" dirty="0"/>
                  <a:t>What does this imply about the interest rate?</a:t>
                </a:r>
              </a:p>
              <a:p>
                <a:pPr marL="457200" indent="-457200"/>
                <a:endParaRPr lang="en-US" dirty="0"/>
              </a:p>
              <a:p>
                <a:pPr marL="457200" indent="-457200"/>
                <a:r>
                  <a:rPr lang="en-US" dirty="0"/>
                  <a:t>Nominal interest rate remains fixed! </a:t>
                </a:r>
              </a:p>
              <a:p>
                <a:pPr marL="457200" indent="-457200"/>
                <a:r>
                  <a:rPr lang="en-US" dirty="0"/>
                  <a:t>A policy of varying money supply so as to keep nominal interest rate fixed will fully insulate economy from money demand shocks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1"/>
                <a:ext cx="11353800" cy="5121275"/>
              </a:xfrm>
              <a:blipFill>
                <a:blip r:embed="rId2"/>
                <a:stretch>
                  <a:fillRect l="-1235" r="-1235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125200" cy="5029200"/>
          </a:xfrm>
        </p:spPr>
        <p:txBody>
          <a:bodyPr>
            <a:normAutofit/>
          </a:bodyPr>
          <a:lstStyle/>
          <a:p>
            <a:r>
              <a:rPr lang="en-US" dirty="0"/>
              <a:t>What does it mean for monetary policy to “do nothing”?</a:t>
            </a:r>
          </a:p>
          <a:p>
            <a:r>
              <a:rPr lang="en-US" dirty="0"/>
              <a:t>Traditional view: Not change the money supply </a:t>
            </a:r>
            <a:br>
              <a:rPr lang="en-US" dirty="0"/>
            </a:br>
            <a:r>
              <a:rPr lang="en-US" dirty="0"/>
              <a:t>(or money growth rate)</a:t>
            </a:r>
          </a:p>
          <a:p>
            <a:r>
              <a:rPr lang="en-US" dirty="0"/>
              <a:t>Alternative view: Maintain a fixed value of the </a:t>
            </a:r>
            <a:br>
              <a:rPr lang="en-US" dirty="0"/>
            </a:br>
            <a:r>
              <a:rPr lang="en-US" dirty="0"/>
              <a:t>nominal interest rate</a:t>
            </a:r>
          </a:p>
          <a:p>
            <a:pPr lvl="1"/>
            <a:r>
              <a:rPr lang="en-US" dirty="0"/>
              <a:t>I.e., vary money supply in response to variation in money demand such that nominal interest rate is fixed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11734800" cy="4953000"/>
          </a:xfrm>
        </p:spPr>
        <p:txBody>
          <a:bodyPr>
            <a:normAutofit/>
          </a:bodyPr>
          <a:lstStyle/>
          <a:p>
            <a:r>
              <a:rPr lang="en-US" dirty="0"/>
              <a:t>Central Bank can choose the money supply to achieve any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nominal</a:t>
            </a:r>
            <a:r>
              <a:rPr lang="en-US" dirty="0"/>
              <a:t> interest rate it wants</a:t>
            </a:r>
          </a:p>
          <a:p>
            <a:r>
              <a:rPr lang="en-US" dirty="0">
                <a:solidFill>
                  <a:schemeClr val="accent2"/>
                </a:solidFill>
              </a:rPr>
              <a:t>We can think of the Central Bank as directly choosing the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nominal interest rate</a:t>
            </a:r>
          </a:p>
          <a:p>
            <a:r>
              <a:rPr lang="en-US" dirty="0"/>
              <a:t>In the real world monetary policy is actually conducted in this way:</a:t>
            </a:r>
          </a:p>
          <a:p>
            <a:pPr lvl="1"/>
            <a:r>
              <a:rPr lang="en-US" dirty="0"/>
              <a:t>Federal Reserve thinks of its policy variable as the Federal Funds Rate </a:t>
            </a:r>
            <a:br>
              <a:rPr lang="en-US" dirty="0"/>
            </a:br>
            <a:r>
              <a:rPr lang="en-US" dirty="0"/>
              <a:t>(the over-night nominal interest rate on the interbank market)</a:t>
            </a:r>
          </a:p>
          <a:p>
            <a:pPr lvl="1"/>
            <a:r>
              <a:rPr lang="en-US" dirty="0"/>
              <a:t>European Central Bank thinks of its policy variable as the rate on one week repurchase agreements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CB4E-B479-4A95-9914-7C2E49B30B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Funds Rate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8AA511-02C5-F09E-9FD2-BAEE1FA41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806186"/>
              </p:ext>
            </p:extLst>
          </p:nvPr>
        </p:nvGraphicFramePr>
        <p:xfrm>
          <a:off x="952500" y="1417638"/>
          <a:ext cx="10287000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808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Federal Open Market Committee of Federal Reserve sets monetary policy in the United States</a:t>
            </a:r>
          </a:p>
          <a:p>
            <a:r>
              <a:rPr lang="en-US" dirty="0"/>
              <a:t>7 Governors + 12 Presidents of Regional Feds </a:t>
            </a:r>
            <a:br>
              <a:rPr lang="en-US" dirty="0"/>
            </a:br>
            <a:r>
              <a:rPr lang="en-US" dirty="0"/>
              <a:t>(only 5 Presidents vote at each time)</a:t>
            </a:r>
          </a:p>
          <a:p>
            <a:r>
              <a:rPr lang="en-US" dirty="0"/>
              <a:t>8 scheduled meeting per year</a:t>
            </a:r>
          </a:p>
          <a:p>
            <a:pPr lvl="1"/>
            <a:r>
              <a:rPr lang="en-US" dirty="0"/>
              <a:t>Sometimes unscheduled meeting (e.g., in crisis)</a:t>
            </a:r>
          </a:p>
          <a:p>
            <a:r>
              <a:rPr lang="en-US" dirty="0"/>
              <a:t>Set target range for federal funds rate and interest on reserves</a:t>
            </a:r>
          </a:p>
          <a:p>
            <a:r>
              <a:rPr lang="en-US" dirty="0"/>
              <a:t>Make statement about future course of economy and monetary policy (forward guidance)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Market Operations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4983161"/>
          </a:xfrm>
        </p:spPr>
        <p:txBody>
          <a:bodyPr>
            <a:normAutofit/>
          </a:bodyPr>
          <a:lstStyle/>
          <a:p>
            <a:r>
              <a:rPr lang="en-US" dirty="0"/>
              <a:t>How does the Federal Reserve go about setting the </a:t>
            </a:r>
            <a:br>
              <a:rPr lang="en-US" dirty="0"/>
            </a:br>
            <a:r>
              <a:rPr lang="en-US" dirty="0"/>
              <a:t>federal funds rate?</a:t>
            </a:r>
          </a:p>
          <a:p>
            <a:r>
              <a:rPr lang="en-US" dirty="0"/>
              <a:t>Traditionally, it would conduct “open market operations”</a:t>
            </a:r>
          </a:p>
          <a:p>
            <a:pPr lvl="1"/>
            <a:r>
              <a:rPr lang="en-US" dirty="0"/>
              <a:t>If it wished to increase the fed funds rate it would sell Treasury bills on the “open market” in exchange for money</a:t>
            </a:r>
          </a:p>
          <a:p>
            <a:pPr lvl="1"/>
            <a:r>
              <a:rPr lang="en-US" dirty="0"/>
              <a:t>This would reduce the amount of money in circulation and increase the interest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CB4E-B479-4A95-9914-7C2E49B30B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0823C151-6430-DCC8-AFFF-E914AEBAA6C9}"/>
              </a:ext>
            </a:extLst>
          </p:cNvPr>
          <p:cNvGrpSpPr/>
          <p:nvPr/>
        </p:nvGrpSpPr>
        <p:grpSpPr>
          <a:xfrm>
            <a:off x="6781800" y="2057400"/>
            <a:ext cx="4987004" cy="3671332"/>
            <a:chOff x="1828800" y="2286000"/>
            <a:chExt cx="4987004" cy="367133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AD5CC96-B232-7ED8-5A86-2F2831406969}"/>
                </a:ext>
              </a:extLst>
            </p:cNvPr>
            <p:cNvCxnSpPr/>
            <p:nvPr/>
          </p:nvCxnSpPr>
          <p:spPr>
            <a:xfrm rot="5400000" flipH="1" flipV="1">
              <a:off x="1431131" y="3826669"/>
              <a:ext cx="3082925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FDF5BB-F413-514A-94A0-0A46B5C67C3E}"/>
                </a:ext>
              </a:extLst>
            </p:cNvPr>
            <p:cNvCxnSpPr/>
            <p:nvPr/>
          </p:nvCxnSpPr>
          <p:spPr>
            <a:xfrm>
              <a:off x="2973387" y="5367338"/>
              <a:ext cx="3208338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7DC120FD-7080-3909-BBD4-08825B524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175" y="5588000"/>
              <a:ext cx="8436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Money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44EE80-8B20-9B52-38D0-848965B49647}"/>
                </a:ext>
              </a:extLst>
            </p:cNvPr>
            <p:cNvCxnSpPr/>
            <p:nvPr/>
          </p:nvCxnSpPr>
          <p:spPr>
            <a:xfrm>
              <a:off x="3460750" y="2506663"/>
              <a:ext cx="2441575" cy="24939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EDDDD52C-E1A7-6274-0B9D-0AFB6507A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286000"/>
              <a:ext cx="107950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Nominal Interest rate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D5A81A89-28FC-E6EE-A1F0-E9D6C5475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648200"/>
              <a:ext cx="5334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M</a:t>
              </a:r>
              <a:r>
                <a:rPr lang="en-US" baseline="30000" dirty="0" err="1">
                  <a:latin typeface="Calibri" pitchFamily="34" charset="0"/>
                </a:rPr>
                <a:t>d</a:t>
              </a: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4A89EB-B4E8-E551-5EBE-918D53180A33}"/>
              </a:ext>
            </a:extLst>
          </p:cNvPr>
          <p:cNvCxnSpPr/>
          <p:nvPr/>
        </p:nvCxnSpPr>
        <p:spPr>
          <a:xfrm flipV="1">
            <a:off x="9906000" y="2278063"/>
            <a:ext cx="0" cy="28606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C7277F-5007-84BD-D9A7-DE8F4EA31252}"/>
              </a:ext>
            </a:extLst>
          </p:cNvPr>
          <p:cNvCxnSpPr/>
          <p:nvPr/>
        </p:nvCxnSpPr>
        <p:spPr>
          <a:xfrm flipV="1">
            <a:off x="8991600" y="2278063"/>
            <a:ext cx="0" cy="28606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CF77D3-D5A8-F134-9D26-9155591D2424}"/>
              </a:ext>
            </a:extLst>
          </p:cNvPr>
          <p:cNvCxnSpPr/>
          <p:nvPr/>
        </p:nvCxnSpPr>
        <p:spPr>
          <a:xfrm flipH="1">
            <a:off x="9144000" y="44196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AEC2C4-25E3-C609-1336-17FCEFC1392A}"/>
              </a:ext>
            </a:extLst>
          </p:cNvPr>
          <p:cNvSpPr txBox="1"/>
          <p:nvPr/>
        </p:nvSpPr>
        <p:spPr>
          <a:xfrm>
            <a:off x="10058400" y="227806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M</a:t>
            </a:r>
            <a:r>
              <a:rPr lang="is-IS" baseline="30000" dirty="0"/>
              <a:t>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881B6F-2F83-0949-8F7F-1FCA776C7015}"/>
              </a:ext>
            </a:extLst>
          </p:cNvPr>
          <p:cNvSpPr txBox="1"/>
          <p:nvPr/>
        </p:nvSpPr>
        <p:spPr>
          <a:xfrm>
            <a:off x="9006050" y="223462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M</a:t>
            </a:r>
            <a:r>
              <a:rPr lang="is-IS" baseline="30000" dirty="0"/>
              <a:t>s</a:t>
            </a:r>
            <a:r>
              <a:rPr lang="en-US" baseline="30000" dirty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Interest on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r>
              <a:rPr lang="is-IS" dirty="0"/>
              <a:t>Since 2008, the Fed has paid interest on bank reserves</a:t>
            </a:r>
          </a:p>
          <a:p>
            <a:r>
              <a:rPr lang="is-IS" dirty="0"/>
              <a:t>Fed floods the system with reserves </a:t>
            </a:r>
            <a:br>
              <a:rPr lang="is-IS" dirty="0"/>
            </a:br>
            <a:r>
              <a:rPr lang="is-IS" dirty="0"/>
              <a:t>(i.e., banks have more reserves than they want)</a:t>
            </a:r>
          </a:p>
          <a:p>
            <a:r>
              <a:rPr lang="en-US" dirty="0"/>
              <a:t>Banks are thus forced to hold excess reserves at the Fed</a:t>
            </a:r>
          </a:p>
          <a:p>
            <a:r>
              <a:rPr lang="en-US" dirty="0"/>
              <a:t>Interest on reserves then determines interest rate on safe, </a:t>
            </a:r>
            <a:br>
              <a:rPr lang="en-US" dirty="0"/>
            </a:br>
            <a:r>
              <a:rPr lang="en-US" dirty="0"/>
              <a:t>short-term assets in the economy (Why?)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AA40-713B-4254-B470-E19D7D70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53B0-5C87-4FA4-900C-B61CAD9D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assets banks can hold:</a:t>
            </a:r>
          </a:p>
          <a:p>
            <a:pPr lvl="1"/>
            <a:r>
              <a:rPr lang="en-US" dirty="0"/>
              <a:t>Reserves</a:t>
            </a:r>
          </a:p>
          <a:p>
            <a:pPr lvl="1"/>
            <a:r>
              <a:rPr lang="en-US" dirty="0"/>
              <a:t>Treasury bills</a:t>
            </a:r>
          </a:p>
          <a:p>
            <a:r>
              <a:rPr lang="en-US" dirty="0"/>
              <a:t>Both safe and short term</a:t>
            </a:r>
          </a:p>
          <a:p>
            <a:r>
              <a:rPr lang="en-US" dirty="0"/>
              <a:t>Must pay (roughly) the same return </a:t>
            </a:r>
          </a:p>
          <a:p>
            <a:pPr lvl="1"/>
            <a:r>
              <a:rPr lang="en-US" dirty="0"/>
              <a:t>Suppose Treasuries paid a higher interest rate</a:t>
            </a:r>
          </a:p>
          <a:p>
            <a:pPr lvl="1"/>
            <a:r>
              <a:rPr lang="en-US" dirty="0"/>
              <a:t>Everyone would want them rather than reserves</a:t>
            </a:r>
          </a:p>
          <a:p>
            <a:pPr lvl="1"/>
            <a:r>
              <a:rPr lang="en-US" dirty="0"/>
              <a:t>This would bid up their price and thereby bid down their return</a:t>
            </a:r>
          </a:p>
          <a:p>
            <a:r>
              <a:rPr lang="en-US" dirty="0"/>
              <a:t>Slight difference in returns can arise due to differences in liquidity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DDC70-BD39-417E-AC5A-6C259EC0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Bottom line: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When thinking about the modern conduct of monetary policy, we ignore the money market and just assume that the Central Bank sets the nominal interest rate directly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MP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9747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With adaptive expectations: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Prices (and inflation) are “sticky” in our model</a:t>
                </a:r>
              </a:p>
              <a:p>
                <a:pPr lvl="1"/>
                <a:r>
                  <a:rPr lang="en-US" dirty="0"/>
                  <a:t>Prices partially set in advance</a:t>
                </a:r>
              </a:p>
              <a:p>
                <a:pPr lvl="1"/>
                <a:r>
                  <a:rPr lang="en-US" dirty="0"/>
                  <a:t>Inflation sluggish in the short run (usually)</a:t>
                </a:r>
              </a:p>
              <a:p>
                <a:r>
                  <a:rPr lang="en-US" dirty="0"/>
                  <a:t>Changing the nominal interest rate thus changes the </a:t>
                </a:r>
                <a:br>
                  <a:rPr lang="en-US" dirty="0"/>
                </a:br>
                <a:r>
                  <a:rPr lang="en-US" dirty="0"/>
                  <a:t>real interest rate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We can think of the central bank as effectively “setting” </a:t>
                </a:r>
                <a:br>
                  <a:rPr lang="en-US" dirty="0">
                    <a:solidFill>
                      <a:schemeClr val="accent2"/>
                    </a:solidFill>
                  </a:rPr>
                </a:br>
                <a:r>
                  <a:rPr lang="en-US" dirty="0">
                    <a:solidFill>
                      <a:schemeClr val="accent2"/>
                    </a:solidFill>
                  </a:rPr>
                  <a:t>the real interest rate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97476"/>
              </a:xfrm>
              <a:blipFill>
                <a:blip r:embed="rId3"/>
                <a:stretch>
                  <a:fillRect l="-1278" t="-152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10540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dirty="0"/>
                  <a:t>Money Market (LM Curve):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endParaRPr lang="en-US" sz="3000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Goods Market (IS Curve):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Phillips curve: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Fisher Equation: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Okun’s Law: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Next:  “Modernize” monetary policy</a:t>
                </a:r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5105400"/>
              </a:xfrm>
              <a:blipFill>
                <a:blip r:embed="rId3"/>
                <a:stretch>
                  <a:fillRect l="-1278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MP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48" y="1441701"/>
            <a:ext cx="5488100" cy="5105400"/>
          </a:xfrm>
        </p:spPr>
        <p:txBody>
          <a:bodyPr>
            <a:normAutofit/>
          </a:bodyPr>
          <a:lstStyle/>
          <a:p>
            <a:r>
              <a:rPr lang="en-US" dirty="0"/>
              <a:t>We think of central bank as setting real interest rate</a:t>
            </a:r>
          </a:p>
          <a:p>
            <a:r>
              <a:rPr lang="en-US" dirty="0"/>
              <a:t>A horizontal line in “real interest rate –output gap” space</a:t>
            </a:r>
          </a:p>
          <a:p>
            <a:r>
              <a:rPr lang="en-US" dirty="0"/>
              <a:t>We call this curve the </a:t>
            </a:r>
            <a:br>
              <a:rPr lang="en-US" dirty="0"/>
            </a:br>
            <a:r>
              <a:rPr lang="en-US" dirty="0"/>
              <a:t>MP curve </a:t>
            </a:r>
            <a:br>
              <a:rPr lang="en-US" dirty="0"/>
            </a:br>
            <a:r>
              <a:rPr lang="en-US" dirty="0"/>
              <a:t>(stands for monetary policy) </a:t>
            </a:r>
          </a:p>
          <a:p>
            <a:r>
              <a:rPr lang="en-US" dirty="0"/>
              <a:t>Replaces the LM 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629400" y="2209800"/>
            <a:ext cx="4572000" cy="3846731"/>
            <a:chOff x="4419600" y="1905000"/>
            <a:chExt cx="4572000" cy="3846731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3852054" y="3445681"/>
              <a:ext cx="3082925" cy="15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94298" y="4986338"/>
              <a:ext cx="3159316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10200" y="3505200"/>
              <a:ext cx="2971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4419600" y="1905000"/>
              <a:ext cx="91060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Real Interest Rate</a:t>
              </a: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2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32766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r>
                <a:rPr lang="en-US" baseline="-25000" dirty="0" err="1"/>
                <a:t>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1000" y="5105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 gap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9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678054-DB9E-E9DA-CF61-9FFCBC52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Think about Monetary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01E59-C5F9-4C81-1763-44D245204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Fix money supply: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AACE45-270B-5921-58E1-36D7B5DEA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Fix interest rate: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6334F-E20E-55F6-5FC0-BDE1B315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44F732-F09D-CE2B-BFE8-4FBB3257FB0F}"/>
              </a:ext>
            </a:extLst>
          </p:cNvPr>
          <p:cNvGrpSpPr/>
          <p:nvPr/>
        </p:nvGrpSpPr>
        <p:grpSpPr>
          <a:xfrm>
            <a:off x="6715212" y="2329209"/>
            <a:ext cx="4044776" cy="3566183"/>
            <a:chOff x="4938675" y="1896365"/>
            <a:chExt cx="4044776" cy="356618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2963BE-E8D2-8EEB-BA2F-3C9A574C3979}"/>
                </a:ext>
              </a:extLst>
            </p:cNvPr>
            <p:cNvCxnSpPr/>
            <p:nvPr/>
          </p:nvCxnSpPr>
          <p:spPr>
            <a:xfrm rot="5400000" flipH="1" flipV="1">
              <a:off x="3852054" y="3445681"/>
              <a:ext cx="3082925" cy="15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90DF1B-A238-2C9D-3063-3565A16F3498}"/>
                </a:ext>
              </a:extLst>
            </p:cNvPr>
            <p:cNvCxnSpPr/>
            <p:nvPr/>
          </p:nvCxnSpPr>
          <p:spPr>
            <a:xfrm>
              <a:off x="5394298" y="4986338"/>
              <a:ext cx="3159316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BF8AD6-ACAE-6707-8ED1-165E9BEFFE9F}"/>
                </a:ext>
              </a:extLst>
            </p:cNvPr>
            <p:cNvCxnSpPr/>
            <p:nvPr/>
          </p:nvCxnSpPr>
          <p:spPr>
            <a:xfrm>
              <a:off x="5410200" y="3505200"/>
              <a:ext cx="2971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41BC950-8A01-7DFF-8218-BE12CE64C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8675" y="1896365"/>
              <a:ext cx="377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8108BB03-5E97-655A-1BBC-8B56FE168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2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FF7A61-F2B3-49CD-2B3D-4EFA647ED99C}"/>
                </a:ext>
              </a:extLst>
            </p:cNvPr>
            <p:cNvSpPr txBox="1"/>
            <p:nvPr/>
          </p:nvSpPr>
          <p:spPr>
            <a:xfrm>
              <a:off x="5029200" y="32766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r>
                <a:rPr lang="en-US" baseline="-25000" dirty="0" err="1"/>
                <a:t>t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54EF52-28F4-A871-6052-C887249C7BDD}"/>
                </a:ext>
              </a:extLst>
            </p:cNvPr>
            <p:cNvSpPr txBox="1"/>
            <p:nvPr/>
          </p:nvSpPr>
          <p:spPr>
            <a:xfrm>
              <a:off x="8229600" y="509321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08BDE795-0C8E-DEEB-E28C-7F797EA2BF95}"/>
              </a:ext>
            </a:extLst>
          </p:cNvPr>
          <p:cNvGrpSpPr/>
          <p:nvPr/>
        </p:nvGrpSpPr>
        <p:grpSpPr>
          <a:xfrm>
            <a:off x="1004399" y="2442013"/>
            <a:ext cx="3506616" cy="3453379"/>
            <a:chOff x="2417689" y="2285999"/>
            <a:chExt cx="4249904" cy="369743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8D83D9-9EDC-E651-68B4-F7D903603A5B}"/>
                </a:ext>
              </a:extLst>
            </p:cNvPr>
            <p:cNvCxnSpPr/>
            <p:nvPr/>
          </p:nvCxnSpPr>
          <p:spPr>
            <a:xfrm rot="5400000" flipH="1" flipV="1">
              <a:off x="1431131" y="3826669"/>
              <a:ext cx="3082925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998655E-A7CD-0064-0388-88A8E2D671EC}"/>
                </a:ext>
              </a:extLst>
            </p:cNvPr>
            <p:cNvCxnSpPr>
              <a:cxnSpLocks/>
            </p:cNvCxnSpPr>
            <p:nvPr/>
          </p:nvCxnSpPr>
          <p:spPr>
            <a:xfrm>
              <a:off x="2973387" y="5367338"/>
              <a:ext cx="369420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AC77B02C-2968-6D34-607B-6FC22F083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72" y="5588000"/>
              <a:ext cx="359804" cy="39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001A75-A4F0-372C-C7DC-9EAB46F979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718" y="2908900"/>
              <a:ext cx="2450157" cy="20917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ACFC2EAA-D2E2-A30E-7408-46A1BEBC1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689" y="2285999"/>
              <a:ext cx="369408" cy="39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158FF8A5-731B-0F12-8C44-BDBBE983E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9950" y="2483716"/>
              <a:ext cx="736029" cy="39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LM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ACC9DB-8E42-749B-0B66-D6A1C1564A51}"/>
              </a:ext>
            </a:extLst>
          </p:cNvPr>
          <p:cNvCxnSpPr>
            <a:cxnSpLocks/>
          </p:cNvCxnSpPr>
          <p:nvPr/>
        </p:nvCxnSpPr>
        <p:spPr>
          <a:xfrm>
            <a:off x="1981200" y="2895600"/>
            <a:ext cx="2028756" cy="18757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811F0A4-F3F2-15AA-CB9D-797C9E8AB5B5}"/>
              </a:ext>
            </a:extLst>
          </p:cNvPr>
          <p:cNvSpPr txBox="1"/>
          <p:nvPr/>
        </p:nvSpPr>
        <p:spPr>
          <a:xfrm>
            <a:off x="4128876" y="456031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F1D79A-5572-E6BE-B428-C29FAF0D6A5E}"/>
              </a:ext>
            </a:extLst>
          </p:cNvPr>
          <p:cNvCxnSpPr>
            <a:cxnSpLocks/>
          </p:cNvCxnSpPr>
          <p:nvPr/>
        </p:nvCxnSpPr>
        <p:spPr>
          <a:xfrm>
            <a:off x="7774870" y="2895600"/>
            <a:ext cx="2147807" cy="20054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04BC5B-3D0A-D47D-4EA2-0EFD85D9637A}"/>
              </a:ext>
            </a:extLst>
          </p:cNvPr>
          <p:cNvSpPr txBox="1"/>
          <p:nvPr/>
        </p:nvSpPr>
        <p:spPr>
          <a:xfrm>
            <a:off x="10041597" y="466857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351157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Run: IS-MP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69" y="1793689"/>
            <a:ext cx="5103032" cy="4519207"/>
          </a:xfrm>
        </p:spPr>
        <p:txBody>
          <a:bodyPr>
            <a:normAutofit/>
          </a:bodyPr>
          <a:lstStyle/>
          <a:p>
            <a:r>
              <a:rPr lang="en-US" dirty="0"/>
              <a:t>Together, IS curve and MP curve determine output and the real interest rate</a:t>
            </a:r>
          </a:p>
          <a:p>
            <a:r>
              <a:rPr lang="en-US" dirty="0"/>
              <a:t>Central Bank can “choose” output gap by varying real interest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698319" y="3504309"/>
            <a:ext cx="3082925" cy="1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40562" y="5044966"/>
            <a:ext cx="3159316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56464" y="3563827"/>
            <a:ext cx="2971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6265865" y="1963627"/>
            <a:ext cx="9106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Real Interest Rate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0228265" y="3335227"/>
            <a:ext cx="525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MP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39061"/>
              </p:ext>
            </p:extLst>
          </p:nvPr>
        </p:nvGraphicFramePr>
        <p:xfrm>
          <a:off x="8856664" y="5098941"/>
          <a:ext cx="2746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241200" progId="Equation.3">
                  <p:embed/>
                </p:oleObj>
              </mc:Choice>
              <mc:Fallback>
                <p:oleObj name="Equation" r:id="rId3" imgW="152280" imgH="24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664" y="5098941"/>
                        <a:ext cx="27463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5464" y="3335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7675564" y="2382727"/>
            <a:ext cx="2438400" cy="2362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208964" y="4287727"/>
            <a:ext cx="14478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99664" y="516402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75464" y="3868627"/>
            <a:ext cx="4038600" cy="1652588"/>
            <a:chOff x="4800600" y="3810000"/>
            <a:chExt cx="4038600" cy="165258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181600" y="4038600"/>
              <a:ext cx="2971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8229600" y="381000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MP’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00600" y="3810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6858794" y="4495006"/>
              <a:ext cx="9144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155" name="Object 3"/>
            <p:cNvGraphicFramePr>
              <a:graphicFrameLocks noChangeAspect="1"/>
            </p:cNvGraphicFramePr>
            <p:nvPr/>
          </p:nvGraphicFramePr>
          <p:xfrm>
            <a:off x="7227888" y="5029200"/>
            <a:ext cx="296862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41200" progId="Equation.3">
                    <p:embed/>
                  </p:oleObj>
                </mc:Choice>
                <mc:Fallback>
                  <p:oleObj name="Equation" r:id="rId5" imgW="164880" imgH="241200" progId="Equation.3">
                    <p:embed/>
                    <p:pic>
                      <p:nvPicPr>
                        <p:cNvPr id="4915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7888" y="5029200"/>
                          <a:ext cx="296862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10075864" y="455442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25726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Full Modern Business Cycle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371600"/>
                <a:ext cx="5105400" cy="51816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/>
                  <a:t>The Equations:</a:t>
                </a:r>
              </a:p>
              <a:p>
                <a:r>
                  <a:rPr lang="en-US" dirty="0"/>
                  <a:t>Monetary Policy</a:t>
                </a:r>
              </a:p>
              <a:p>
                <a:pPr lvl="1"/>
                <a:r>
                  <a:rPr lang="en-US" dirty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 IS Curve: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Phillips Curve: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Okun’s Law: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371600"/>
                <a:ext cx="5105400" cy="5181600"/>
              </a:xfrm>
              <a:blipFill>
                <a:blip r:embed="rId3"/>
                <a:stretch>
                  <a:fillRect l="-2509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5029200" cy="5181600"/>
          </a:xfrm>
        </p:spPr>
        <p:txBody>
          <a:bodyPr/>
          <a:lstStyle/>
          <a:p>
            <a:pPr>
              <a:buNone/>
            </a:pPr>
            <a:r>
              <a:rPr lang="en-US" dirty="0"/>
              <a:t>The Logic: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90500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Bank sets real interest rate (MP curve)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6324601" y="2895600"/>
            <a:ext cx="2873031" cy="1056620"/>
            <a:chOff x="4800600" y="2895600"/>
            <a:chExt cx="2873031" cy="1056620"/>
          </a:xfrm>
        </p:grpSpPr>
        <p:sp>
          <p:nvSpPr>
            <p:cNvPr id="13" name="TextBox 12"/>
            <p:cNvSpPr txBox="1"/>
            <p:nvPr/>
          </p:nvSpPr>
          <p:spPr>
            <a:xfrm>
              <a:off x="5029200" y="2895600"/>
              <a:ext cx="615553" cy="451406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2800" dirty="0"/>
                <a:t>=&gt;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3429000"/>
              <a:ext cx="2873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Affects output gap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2895600"/>
              <a:ext cx="1087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(IS Curve)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6248401" y="4038600"/>
            <a:ext cx="2743200" cy="980420"/>
            <a:chOff x="4724401" y="4038600"/>
            <a:chExt cx="2743200" cy="980420"/>
          </a:xfrm>
        </p:grpSpPr>
        <p:sp>
          <p:nvSpPr>
            <p:cNvPr id="14" name="TextBox 13"/>
            <p:cNvSpPr txBox="1"/>
            <p:nvPr/>
          </p:nvSpPr>
          <p:spPr>
            <a:xfrm>
              <a:off x="5029200" y="4038600"/>
              <a:ext cx="615553" cy="451406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2800" dirty="0"/>
                <a:t>=&gt;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401" y="44958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Affects Inflation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4038600"/>
              <a:ext cx="1586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(Phillips Curve)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53200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(and shifts next period Phillips curve)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556260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Okun’s law just allows us to go back and forth between output and unemployment </a:t>
            </a:r>
          </a:p>
        </p:txBody>
      </p:sp>
    </p:spTree>
    <p:extLst>
      <p:ext uri="{BB962C8B-B14F-4D97-AF65-F5344CB8AC3E}">
        <p14:creationId xmlns:p14="http://schemas.microsoft.com/office/powerpoint/2010/main" val="29490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Business Cycle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665518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13318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828800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972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543800" y="2590800"/>
            <a:ext cx="2057400" cy="1905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18319" y="5028406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143794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1594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5401" y="5029200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3048000" y="2438400"/>
            <a:ext cx="2209800" cy="2209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590800" y="3505200"/>
            <a:ext cx="3124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44196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3528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25000" y="22860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Phillips curve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6400" y="1828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Interest Rate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2781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2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3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6200" y="1752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7200" y="18288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8801" y="5867400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FE: Full Employment</a:t>
            </a:r>
          </a:p>
        </p:txBody>
      </p:sp>
      <p:grpSp>
        <p:nvGrpSpPr>
          <p:cNvPr id="3" name="Group 70"/>
          <p:cNvGrpSpPr/>
          <p:nvPr/>
        </p:nvGrpSpPr>
        <p:grpSpPr>
          <a:xfrm>
            <a:off x="3581400" y="2438400"/>
            <a:ext cx="2286000" cy="2807732"/>
            <a:chOff x="2057400" y="2438400"/>
            <a:chExt cx="2286000" cy="2807732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2133600" y="2438400"/>
              <a:ext cx="2209800" cy="22098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057400" y="28194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05200" y="42672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553494" y="4228306"/>
              <a:ext cx="12954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048000" y="487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8686800" y="1295400"/>
            <a:ext cx="1371600" cy="914400"/>
            <a:chOff x="7162800" y="1295400"/>
            <a:chExt cx="1371600" cy="914400"/>
          </a:xfrm>
        </p:grpSpPr>
        <p:cxnSp>
          <p:nvCxnSpPr>
            <p:cNvPr id="75" name="Straight Arrow Connector 74"/>
            <p:cNvCxnSpPr/>
            <p:nvPr/>
          </p:nvCxnSpPr>
          <p:spPr>
            <a:xfrm rot="16200000" flipH="1">
              <a:off x="7505700" y="1866900"/>
              <a:ext cx="457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162800" y="12954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Next Period Phillips Curve</a:t>
              </a:r>
            </a:p>
          </p:txBody>
        </p:sp>
      </p:grpSp>
      <p:grpSp>
        <p:nvGrpSpPr>
          <p:cNvPr id="10" name="Group 50"/>
          <p:cNvGrpSpPr/>
          <p:nvPr/>
        </p:nvGrpSpPr>
        <p:grpSpPr>
          <a:xfrm>
            <a:off x="6781800" y="2209800"/>
            <a:ext cx="2125676" cy="3036332"/>
            <a:chOff x="5257800" y="2209800"/>
            <a:chExt cx="2125676" cy="3036332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5905500" y="3543300"/>
              <a:ext cx="266779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086600" y="487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>
              <a:off x="5638800" y="3352800"/>
              <a:ext cx="16002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257800" y="312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π</a:t>
              </a:r>
              <a:endParaRPr lang="en-US" dirty="0"/>
            </a:p>
          </p:txBody>
        </p:sp>
      </p:grpSp>
      <p:grpSp>
        <p:nvGrpSpPr>
          <p:cNvPr id="13" name="Group 51"/>
          <p:cNvGrpSpPr/>
          <p:nvPr/>
        </p:nvGrpSpPr>
        <p:grpSpPr>
          <a:xfrm>
            <a:off x="6705600" y="2133600"/>
            <a:ext cx="2895600" cy="2134394"/>
            <a:chOff x="5181600" y="2133600"/>
            <a:chExt cx="2895600" cy="2134394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5943600" y="2133600"/>
              <a:ext cx="2133600" cy="1981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6057900" y="4152900"/>
              <a:ext cx="228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7430294" y="2856706"/>
              <a:ext cx="228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5638800" y="2895600"/>
              <a:ext cx="16002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181600" y="2743200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π</a:t>
              </a:r>
              <a:r>
                <a:rPr lang="en-US" baseline="-25000" dirty="0"/>
                <a:t>+1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5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Views of Phillips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487194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934994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17676" y="1828800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946376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13076" y="2590800"/>
            <a:ext cx="2286000" cy="1981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39994" y="5028406"/>
            <a:ext cx="164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Unemployment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99076" y="41910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Phillips curve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51276" y="18288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1067594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514600" y="4876800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4765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945876" y="2590800"/>
            <a:ext cx="2057400" cy="1905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20395" y="5028406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7076" y="22860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Phillips curve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576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57600" y="19050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8191953" y="4953000"/>
          <a:ext cx="234463" cy="27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71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953" y="4953000"/>
                        <a:ext cx="234463" cy="277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524000" y="1905000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352800" y="6096001"/>
          <a:ext cx="21526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53800" progId="Equation.3">
                  <p:embed/>
                </p:oleObj>
              </mc:Choice>
              <mc:Fallback>
                <p:oleObj name="Equation" r:id="rId5" imgW="927000" imgH="253800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1"/>
                        <a:ext cx="21526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819401" y="5410200"/>
          <a:ext cx="2682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53800" progId="Equation.3">
                  <p:embed/>
                </p:oleObj>
              </mc:Choice>
              <mc:Fallback>
                <p:oleObj name="Equation" r:id="rId7" imgW="1117440" imgH="25380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410200"/>
                        <a:ext cx="26828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446839" y="5440364"/>
          <a:ext cx="36591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3880" imgH="228600" progId="Equation.3">
                  <p:embed/>
                </p:oleObj>
              </mc:Choice>
              <mc:Fallback>
                <p:oleObj name="Equation" r:id="rId9" imgW="1523880" imgH="2286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9" y="5440364"/>
                        <a:ext cx="36591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5638800" y="6096000"/>
            <a:ext cx="838200" cy="228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38800" y="5791200"/>
            <a:ext cx="762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4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430000" cy="4983162"/>
          </a:xfrm>
        </p:spPr>
        <p:txBody>
          <a:bodyPr>
            <a:normAutofit/>
          </a:bodyPr>
          <a:lstStyle/>
          <a:p>
            <a:r>
              <a:rPr lang="en-US" dirty="0"/>
              <a:t>Friedman’s View/Neo-Classical View:</a:t>
            </a:r>
          </a:p>
          <a:p>
            <a:pPr lvl="1"/>
            <a:r>
              <a:rPr lang="en-US" dirty="0"/>
              <a:t>Avoid destabilizing surprises</a:t>
            </a:r>
          </a:p>
          <a:p>
            <a:pPr lvl="1"/>
            <a:r>
              <a:rPr lang="en-US" dirty="0"/>
              <a:t>All monetary policy can hope to do is avoid creating inefficient instability</a:t>
            </a:r>
          </a:p>
          <a:p>
            <a:r>
              <a:rPr lang="en-US" dirty="0"/>
              <a:t>Keynesian view:</a:t>
            </a:r>
          </a:p>
          <a:p>
            <a:pPr lvl="1"/>
            <a:r>
              <a:rPr lang="en-US" dirty="0"/>
              <a:t>Monetary policy can do more!!</a:t>
            </a:r>
          </a:p>
          <a:p>
            <a:pPr lvl="1"/>
            <a:r>
              <a:rPr lang="en-US" dirty="0"/>
              <a:t>Monetary policy should actively “undo” other shocks</a:t>
            </a:r>
          </a:p>
          <a:p>
            <a:pPr lvl="2"/>
            <a:r>
              <a:rPr lang="en-US" dirty="0"/>
              <a:t>Money demand shocks, “aggregate demand shocks”, </a:t>
            </a:r>
            <a:br>
              <a:rPr lang="en-US" dirty="0"/>
            </a:br>
            <a:r>
              <a:rPr lang="en-US" dirty="0"/>
              <a:t>shocks to expectations about the future (animal spirits)</a:t>
            </a:r>
          </a:p>
          <a:p>
            <a:pPr lvl="1"/>
            <a:r>
              <a:rPr lang="en-US" dirty="0"/>
              <a:t>Monetary policy should aim to </a:t>
            </a:r>
            <a:r>
              <a:rPr lang="en-US" dirty="0">
                <a:solidFill>
                  <a:schemeClr val="accent2"/>
                </a:solidFill>
              </a:rPr>
              <a:t>stabilize</a:t>
            </a:r>
            <a:r>
              <a:rPr lang="en-US" dirty="0"/>
              <a:t>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of Demand Shock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665518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13318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828800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972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543800" y="2590800"/>
            <a:ext cx="2057400" cy="1905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18319" y="5028406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143794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1594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5401" y="5029200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3048000" y="2438400"/>
            <a:ext cx="2209800" cy="2209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590800" y="3505200"/>
            <a:ext cx="3124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44196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3528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25000" y="22860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Phillips curve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6400" y="1828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Interest Rate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2781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2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3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6200" y="1752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7200" y="18288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8801" y="5867400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FE: Full Employment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57801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response to demand shocks, monetary policy can (in principle) stabilize both output and inflation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86200" y="34290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grpSp>
        <p:nvGrpSpPr>
          <p:cNvPr id="3" name="Group 53"/>
          <p:cNvGrpSpPr/>
          <p:nvPr/>
        </p:nvGrpSpPr>
        <p:grpSpPr>
          <a:xfrm>
            <a:off x="3352800" y="2438400"/>
            <a:ext cx="2918878" cy="2350532"/>
            <a:chOff x="1828800" y="2438400"/>
            <a:chExt cx="2918878" cy="2350532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2133600" y="2438400"/>
              <a:ext cx="2209800" cy="22098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25908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05200" y="42672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343400" y="4419600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IS’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71800" y="342900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2590800" y="2743200"/>
            <a:ext cx="3840152" cy="686594"/>
            <a:chOff x="1066800" y="2743200"/>
            <a:chExt cx="3840152" cy="686594"/>
          </a:xfrm>
        </p:grpSpPr>
        <p:cxnSp>
          <p:nvCxnSpPr>
            <p:cNvPr id="48" name="Straight Connector 47"/>
            <p:cNvCxnSpPr/>
            <p:nvPr/>
          </p:nvCxnSpPr>
          <p:spPr>
            <a:xfrm rot="10800000">
              <a:off x="1066800" y="2895600"/>
              <a:ext cx="3124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43400" y="2743200"/>
              <a:ext cx="563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MP’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3467100" y="32385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1258094" y="3237706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362200" y="281940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5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of Supply Shock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665518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13318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828800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72009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543800" y="2590800"/>
            <a:ext cx="2057400" cy="1905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18319" y="5028406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143794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1594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5401" y="5029200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3048000" y="2438400"/>
            <a:ext cx="2209800" cy="2209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590800" y="3505200"/>
            <a:ext cx="3124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44196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3528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01200" y="2362200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6400" y="1828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Interest Rate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2781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2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6200" y="1752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05800" y="18288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1" y="5867400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FE: Full Employment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34001" y="5715000"/>
            <a:ext cx="487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response to supply shock, monetary policy faces a trade-off: Either high inflation (point A) or a recession (point B)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0" y="6172200"/>
            <a:ext cx="362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AS: Aggregate Supply (Phillips Curve)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862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7462151" y="1879068"/>
            <a:ext cx="2693718" cy="2362994"/>
            <a:chOff x="6019800" y="1828800"/>
            <a:chExt cx="2693718" cy="2362994"/>
          </a:xfrm>
        </p:grpSpPr>
        <p:sp>
          <p:nvSpPr>
            <p:cNvPr id="65" name="TextBox 64"/>
            <p:cNvSpPr txBox="1"/>
            <p:nvPr/>
          </p:nvSpPr>
          <p:spPr>
            <a:xfrm>
              <a:off x="6819141" y="269293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019800" y="2057400"/>
              <a:ext cx="2057400" cy="19050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077200" y="1828800"/>
              <a:ext cx="63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AS’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6096000" y="40386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7696994" y="2513806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0"/>
          <p:cNvGrpSpPr/>
          <p:nvPr/>
        </p:nvGrpSpPr>
        <p:grpSpPr>
          <a:xfrm>
            <a:off x="2590800" y="2590800"/>
            <a:ext cx="3840152" cy="838994"/>
            <a:chOff x="1066800" y="2590800"/>
            <a:chExt cx="3840152" cy="838994"/>
          </a:xfrm>
        </p:grpSpPr>
        <p:cxnSp>
          <p:nvCxnSpPr>
            <p:cNvPr id="48" name="Straight Connector 47"/>
            <p:cNvCxnSpPr/>
            <p:nvPr/>
          </p:nvCxnSpPr>
          <p:spPr>
            <a:xfrm rot="10800000">
              <a:off x="1066800" y="2895600"/>
              <a:ext cx="3124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43400" y="2743200"/>
              <a:ext cx="563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MP’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3467100" y="32385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1258094" y="3237706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905000" y="25908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24000" y="30480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33800" y="30480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7566028" y="1981200"/>
            <a:ext cx="785986" cy="3264932"/>
            <a:chOff x="6248400" y="1981200"/>
            <a:chExt cx="785986" cy="3264932"/>
          </a:xfrm>
        </p:grpSpPr>
        <p:cxnSp>
          <p:nvCxnSpPr>
            <p:cNvPr id="59" name="Straight Connector 58"/>
            <p:cNvCxnSpPr/>
            <p:nvPr/>
          </p:nvCxnSpPr>
          <p:spPr>
            <a:xfrm rot="5400000">
              <a:off x="5218906" y="3543300"/>
              <a:ext cx="266779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400800" y="487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48400" y="3276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0800000">
              <a:off x="6724231" y="4634944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6724230" y="2361406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740941" y="1981200"/>
              <a:ext cx="293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31689" y="425842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A616D2-3DFB-9DDA-CD44-57886E47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Optimal Stabilization Policy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852928-1178-07B4-00C5-BDD5FC5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5121275"/>
          </a:xfrm>
        </p:spPr>
        <p:txBody>
          <a:bodyPr>
            <a:normAutofit/>
          </a:bodyPr>
          <a:lstStyle/>
          <a:p>
            <a:r>
              <a:rPr lang="is-IS" dirty="0"/>
              <a:t>Demand shocks:</a:t>
            </a:r>
          </a:p>
          <a:p>
            <a:pPr lvl="1"/>
            <a:r>
              <a:rPr lang="is-IS" dirty="0"/>
              <a:t>Offset aggressively</a:t>
            </a:r>
          </a:p>
          <a:p>
            <a:pPr lvl="1"/>
            <a:r>
              <a:rPr lang="is-IS" dirty="0"/>
              <a:t>No trade-off between output and inflation stabilization</a:t>
            </a:r>
          </a:p>
          <a:p>
            <a:r>
              <a:rPr lang="is-IS" dirty="0"/>
              <a:t>Supply shocks:</a:t>
            </a:r>
          </a:p>
          <a:p>
            <a:pPr lvl="1"/>
            <a:r>
              <a:rPr lang="is-IS" dirty="0"/>
              <a:t>Less clear. May want to act less aggressively (</a:t>
            </a:r>
            <a:r>
              <a:rPr lang="en-US" dirty="0"/>
              <a:t>“look through”) (Why?)</a:t>
            </a:r>
          </a:p>
          <a:p>
            <a:pPr lvl="1"/>
            <a:r>
              <a:rPr lang="en-US" dirty="0"/>
              <a:t>Because there is a trade-off between output and inflation stabilization. </a:t>
            </a:r>
          </a:p>
          <a:p>
            <a:pPr lvl="1"/>
            <a:r>
              <a:rPr lang="en-US" dirty="0"/>
              <a:t>Optimal reaction depends on weight placed different objectives</a:t>
            </a:r>
          </a:p>
          <a:p>
            <a:pPr lvl="1"/>
            <a:r>
              <a:rPr lang="is-IS" dirty="0"/>
              <a:t>Optimal reaction also depends on degree of anchoring of inflation expectations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29638-2AF4-E884-A4B5-D481AC0D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Monetary Policy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medieval economy, monetary “shocks” create inefficient booms and busts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25% of time: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is-I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s-I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50% of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is-I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s-I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25% of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is-I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s-I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 people expect?</a:t>
                </a:r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is-I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s-I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What happens on average?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3"/>
                <a:stretch>
                  <a:fillRect l="-1278" t="-1576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Monetary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144964"/>
          </a:xfrm>
        </p:spPr>
        <p:txBody>
          <a:bodyPr/>
          <a:lstStyle/>
          <a:p>
            <a:r>
              <a:rPr lang="en-US" dirty="0"/>
              <a:t>U.S.: Dual mandate:</a:t>
            </a:r>
          </a:p>
          <a:p>
            <a:pPr lvl="1"/>
            <a:r>
              <a:rPr lang="en-US" dirty="0"/>
              <a:t>Maximum employment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Stable prices</a:t>
            </a:r>
          </a:p>
          <a:p>
            <a:r>
              <a:rPr lang="en-US" dirty="0"/>
              <a:t>ECB: Stable prices primary objective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63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Goals of Monetary Policy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11049000" cy="4965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400" u="sng" dirty="0"/>
              <a:t>U.S. Federal Reserve: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400" dirty="0"/>
              <a:t>	“(…) maintain long-run growth of the monetary and credit aggregates commensurate with the economy’s long-run potential to increase production, so as to promote effectively the goals of </a:t>
            </a:r>
            <a:r>
              <a:rPr lang="en-US" sz="2400" dirty="0">
                <a:solidFill>
                  <a:schemeClr val="accent2"/>
                </a:solidFill>
              </a:rPr>
              <a:t>maximum employment, stable prices </a:t>
            </a:r>
            <a:r>
              <a:rPr lang="en-US" sz="2400" dirty="0"/>
              <a:t>and moderate long term interest rates.”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400" dirty="0"/>
              <a:t>						Humphrey-Hawkins Act (1978)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400" u="sng" dirty="0"/>
              <a:t>European Central Bank: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400" dirty="0"/>
              <a:t>	“ ... the primary objective of the ESCB shall be to maintain </a:t>
            </a:r>
            <a:r>
              <a:rPr lang="en-US" sz="2400" dirty="0">
                <a:solidFill>
                  <a:schemeClr val="accent2"/>
                </a:solidFill>
              </a:rPr>
              <a:t>price stability</a:t>
            </a:r>
            <a:r>
              <a:rPr lang="en-US" sz="2400" dirty="0"/>
              <a:t> ...” </a:t>
            </a:r>
            <a:br>
              <a:rPr lang="en-US" sz="2400" dirty="0"/>
            </a:br>
            <a:r>
              <a:rPr lang="en-US" sz="2400" dirty="0"/>
              <a:t>(Year-on-year increase in the harmonized index of consumer prices of below 2% for the euro area as a whole)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400" dirty="0"/>
              <a:t>	“ Without prejudice to the objective of price stability, it shall support the general economic policies in the Community...”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60600" y="2336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54200" y="2311400"/>
            <a:ext cx="77724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104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Monetary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such an emphasis on stable prices?</a:t>
            </a:r>
          </a:p>
          <a:p>
            <a:r>
              <a:rPr lang="en-US" dirty="0"/>
              <a:t>What are the costs of inflation?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24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What Are the Costs of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11049000" cy="4953000"/>
          </a:xfrm>
        </p:spPr>
        <p:txBody>
          <a:bodyPr>
            <a:normAutofit/>
          </a:bodyPr>
          <a:lstStyle/>
          <a:p>
            <a:r>
              <a:rPr lang="en-US" dirty="0"/>
              <a:t>Typical Layman’s view:</a:t>
            </a:r>
          </a:p>
          <a:p>
            <a:pPr lvl="1"/>
            <a:r>
              <a:rPr lang="en-US" dirty="0"/>
              <a:t>“Rising prices mean that I can buy less and less stuff. … </a:t>
            </a:r>
            <a:br>
              <a:rPr lang="en-US" dirty="0"/>
            </a:br>
            <a:r>
              <a:rPr lang="en-US" dirty="0"/>
              <a:t>Inflation is making me poorer.”</a:t>
            </a:r>
          </a:p>
          <a:p>
            <a:pPr lvl="1"/>
            <a:r>
              <a:rPr lang="en-US" dirty="0"/>
              <a:t>What is wrong with this argument?</a:t>
            </a:r>
          </a:p>
          <a:p>
            <a:pPr lvl="1"/>
            <a:r>
              <a:rPr lang="en-US" dirty="0"/>
              <a:t>Wages also go up</a:t>
            </a:r>
          </a:p>
          <a:p>
            <a:pPr lvl="1"/>
            <a:r>
              <a:rPr lang="en-US" dirty="0"/>
              <a:t>“Every year I get a raise, but prices go up and that takes some of </a:t>
            </a:r>
            <a:br>
              <a:rPr lang="en-US" dirty="0"/>
            </a:br>
            <a:r>
              <a:rPr lang="en-US" dirty="0"/>
              <a:t>my raise away.”</a:t>
            </a:r>
          </a:p>
          <a:p>
            <a:pPr lvl="1"/>
            <a:r>
              <a:rPr lang="en-US" dirty="0"/>
              <a:t>Implicit assumption: Would get same raise even if there was no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Illusion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Money Illusion: </a:t>
            </a:r>
          </a:p>
          <a:p>
            <a:pPr lvl="1"/>
            <a:r>
              <a:rPr lang="en-US" dirty="0"/>
              <a:t>Tendency of individuals to pay primary attention to nominal prices rather than real prices </a:t>
            </a:r>
          </a:p>
          <a:p>
            <a:pPr lvl="1"/>
            <a:r>
              <a:rPr lang="en-US" dirty="0"/>
              <a:t>Notion that inflation affects real wages and real prices</a:t>
            </a:r>
          </a:p>
          <a:p>
            <a:r>
              <a:rPr lang="en-US" dirty="0"/>
              <a:t>Most people:</a:t>
            </a:r>
          </a:p>
          <a:p>
            <a:pPr lvl="1"/>
            <a:r>
              <a:rPr lang="en-US" dirty="0"/>
              <a:t>Sell very few goods. Acutely aware of price (wage).</a:t>
            </a:r>
          </a:p>
          <a:p>
            <a:pPr lvl="1"/>
            <a:r>
              <a:rPr lang="en-US" dirty="0"/>
              <a:t>Regard rise in them as just reward as opposed to part of general inflation of prices and wages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Costs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95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000" dirty="0"/>
              <a:t>Most people believe costs of inflation are large</a:t>
            </a:r>
          </a:p>
          <a:p>
            <a:pPr>
              <a:lnSpc>
                <a:spcPct val="115000"/>
              </a:lnSpc>
            </a:pPr>
            <a:r>
              <a:rPr lang="en-US" sz="3000" dirty="0"/>
              <a:t>Many economists believe costs of moderate inflation are small (although views differ quite a bit)</a:t>
            </a:r>
          </a:p>
          <a:p>
            <a:pPr>
              <a:lnSpc>
                <a:spcPct val="115000"/>
              </a:lnSpc>
              <a:buNone/>
            </a:pPr>
            <a:r>
              <a:rPr lang="en-US" sz="3000" dirty="0"/>
              <a:t>Shiller (1997) survey:</a:t>
            </a:r>
          </a:p>
          <a:p>
            <a:pPr>
              <a:lnSpc>
                <a:spcPct val="115000"/>
              </a:lnSpc>
            </a:pPr>
            <a:r>
              <a:rPr lang="en-US" sz="3000" dirty="0"/>
              <a:t>“biggest gripe about inflation” was “inflation hurts my real buying power, it makes me poorer”</a:t>
            </a:r>
          </a:p>
          <a:p>
            <a:pPr lvl="1">
              <a:lnSpc>
                <a:spcPct val="115000"/>
              </a:lnSpc>
            </a:pPr>
            <a:r>
              <a:rPr lang="en-US" sz="2600" dirty="0"/>
              <a:t>77% of public agrees</a:t>
            </a:r>
          </a:p>
          <a:p>
            <a:pPr lvl="1">
              <a:lnSpc>
                <a:spcPct val="115000"/>
              </a:lnSpc>
            </a:pPr>
            <a:r>
              <a:rPr lang="en-US" sz="2600" dirty="0"/>
              <a:t>12% of economists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None/>
            </a:pPr>
            <a:r>
              <a:rPr lang="en-US" sz="3000" dirty="0"/>
              <a:t>Shiller (1997) survey:</a:t>
            </a:r>
          </a:p>
          <a:p>
            <a:pPr>
              <a:lnSpc>
                <a:spcPct val="115000"/>
              </a:lnSpc>
            </a:pPr>
            <a:r>
              <a:rPr lang="en-US" sz="3000" dirty="0"/>
              <a:t>“Do you agree that preventing high inflation is an important national priority, as important as preventing drug abuse or preventing deterioration in the quality of our schools</a:t>
            </a:r>
          </a:p>
          <a:p>
            <a:pPr lvl="1">
              <a:lnSpc>
                <a:spcPct val="115000"/>
              </a:lnSpc>
            </a:pPr>
            <a:r>
              <a:rPr lang="en-US" sz="2600" dirty="0"/>
              <a:t>52% of public but 18% of economists agree fully</a:t>
            </a:r>
          </a:p>
          <a:p>
            <a:pPr>
              <a:lnSpc>
                <a:spcPct val="115000"/>
              </a:lnSpc>
            </a:pPr>
            <a:r>
              <a:rPr lang="en-US" sz="3000" dirty="0"/>
              <a:t>“I think that if my pay went up I would feel more satisfaction in my job, more sense of fulfillment, even if prices went up just as much.”</a:t>
            </a:r>
          </a:p>
          <a:p>
            <a:pPr lvl="1">
              <a:lnSpc>
                <a:spcPct val="115000"/>
              </a:lnSpc>
            </a:pPr>
            <a:r>
              <a:rPr lang="en-US" sz="2600" dirty="0"/>
              <a:t>49% of public but 8% of economists agree fully or partially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Expected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125200" cy="4724400"/>
          </a:xfrm>
        </p:spPr>
        <p:txBody>
          <a:bodyPr>
            <a:normAutofit/>
          </a:bodyPr>
          <a:lstStyle/>
          <a:p>
            <a:r>
              <a:rPr lang="en-US" dirty="0"/>
              <a:t>Say every year the price level rose by 10% (expected and stable)</a:t>
            </a:r>
          </a:p>
          <a:p>
            <a:r>
              <a:rPr lang="en-US" dirty="0"/>
              <a:t>People will incorporate expected inflation into contracts </a:t>
            </a:r>
            <a:br>
              <a:rPr lang="en-US" dirty="0"/>
            </a:br>
            <a:r>
              <a:rPr lang="en-US" dirty="0"/>
              <a:t>they right</a:t>
            </a:r>
          </a:p>
          <a:p>
            <a:r>
              <a:rPr lang="en-US" dirty="0"/>
              <a:t>Interest rates will reflect expected inflation</a:t>
            </a:r>
          </a:p>
          <a:p>
            <a:r>
              <a:rPr lang="en-US" dirty="0"/>
              <a:t>Wage contracts and wage negotiations will reflect expected inflation</a:t>
            </a:r>
          </a:p>
          <a:p>
            <a:r>
              <a:rPr lang="en-US" dirty="0"/>
              <a:t>So, perhaps this is just a wash?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E079-0FF4-4931-94B2-C5662D5E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Expected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635C-CE05-4EEE-AD78-3A306A01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the costs of steady expected inflation?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Real value of money falling. People economize on money holdings. </a:t>
            </a:r>
            <a:br>
              <a:rPr lang="en-US" dirty="0"/>
            </a:br>
            <a:r>
              <a:rPr lang="en-US" dirty="0"/>
              <a:t>Need to make more trips to the ATM (“Shoe leather costs”)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Firms must change their price tags and menus more often (Menu costs). Pay more attention to prices.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prices and wages are sticky, relative prices (and wages) get out of whack. Relative prices/wages fall between changes.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Many provisions of tax law ignore inflation.</a:t>
            </a:r>
            <a:br>
              <a:rPr lang="en-US" dirty="0"/>
            </a:br>
            <a:r>
              <a:rPr lang="en-US" dirty="0"/>
              <a:t>(e.g., capital gains tax and interest deductions)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Some people’s wages will fall (if they were “too high” to begin with, </a:t>
            </a:r>
            <a:br>
              <a:rPr lang="en-US" dirty="0"/>
            </a:br>
            <a:r>
              <a:rPr lang="en-US" dirty="0"/>
              <a:t>e.g., because their productivity or effort had fallen). </a:t>
            </a:r>
            <a:br>
              <a:rPr lang="en-US" dirty="0"/>
            </a:br>
            <a:r>
              <a:rPr lang="en-US" dirty="0"/>
              <a:t>(Individual cost, not societal cost)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BF7B6-E75A-4907-8DF3-2F2FC075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B36E-8354-492E-B7C4-0EDDA0C2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Expected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56F4-B554-4268-A49B-1F648C49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Many economists are skeptical that it is possible to have moderate inflation that is stable</a:t>
            </a:r>
          </a:p>
          <a:p>
            <a:r>
              <a:rPr lang="en-US" dirty="0"/>
              <a:t>Friedman: “Zero inflation is a politically feasible objective; </a:t>
            </a:r>
            <a:br>
              <a:rPr lang="en-US" dirty="0"/>
            </a:br>
            <a:r>
              <a:rPr lang="en-US" dirty="0"/>
              <a:t>10 percent inflation is not. That is the verdict of history.”</a:t>
            </a:r>
          </a:p>
          <a:p>
            <a:r>
              <a:rPr lang="en-US" dirty="0"/>
              <a:t>High inflation has tended to be volatile </a:t>
            </a:r>
          </a:p>
          <a:p>
            <a:r>
              <a:rPr lang="en-US" dirty="0"/>
              <a:t>But is this a law of nature or simply because high inflation periods have been associated with wars and bad economic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FFEA-9CA9-4618-B56F-6CF3E4E3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>
            <a:normAutofit/>
          </a:bodyPr>
          <a:lstStyle/>
          <a:p>
            <a:r>
              <a:rPr lang="en-US" dirty="0"/>
              <a:t>Monetary authority can’t systematically fool people </a:t>
            </a:r>
            <a:br>
              <a:rPr lang="en-US" dirty="0"/>
            </a:br>
            <a:r>
              <a:rPr lang="en-US" dirty="0"/>
              <a:t>=&gt; can’t systematically lower unemployment</a:t>
            </a:r>
          </a:p>
          <a:p>
            <a:r>
              <a:rPr lang="en-US" dirty="0"/>
              <a:t>Random variation in money reduces welfare</a:t>
            </a:r>
          </a:p>
          <a:p>
            <a:r>
              <a:rPr lang="en-US" dirty="0"/>
              <a:t>What is optimal monetary policy?</a:t>
            </a:r>
          </a:p>
          <a:p>
            <a:pPr lvl="1"/>
            <a:r>
              <a:rPr lang="en-US" dirty="0"/>
              <a:t>Can’t possibly be to create inefficient fluctuations</a:t>
            </a:r>
          </a:p>
          <a:p>
            <a:r>
              <a:rPr lang="en-US" dirty="0"/>
              <a:t>Milton Friedman: “Monetarism”</a:t>
            </a:r>
          </a:p>
          <a:p>
            <a:pPr lvl="1"/>
            <a:r>
              <a:rPr lang="en-US" dirty="0"/>
              <a:t>Fed should conduct policy such that money growth is constant </a:t>
            </a:r>
            <a:br>
              <a:rPr lang="en-US" dirty="0"/>
            </a:br>
            <a:r>
              <a:rPr lang="en-US" dirty="0"/>
              <a:t>(i.e. eliminate any monetary surprises)</a:t>
            </a:r>
          </a:p>
          <a:p>
            <a:pPr lvl="1"/>
            <a:r>
              <a:rPr lang="en-US" dirty="0"/>
              <a:t>Set money growth rate to be consistent with stable prices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Unexpected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Uncertainty makes financial planning difficult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Real value of nominal contracts becomes risky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Could write contracts in real terms (index the payments to inflation). This is costly.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People are </a:t>
            </a:r>
            <a:r>
              <a:rPr lang="en-US" dirty="0">
                <a:solidFill>
                  <a:schemeClr val="accent2"/>
                </a:solidFill>
              </a:rPr>
              <a:t>risk averse </a:t>
            </a:r>
            <a:r>
              <a:rPr lang="en-US" dirty="0"/>
              <a:t>and dislike 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Redistributes wealth arbitrarily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Wealth Redistribution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contracts specify nominal payments</a:t>
            </a:r>
          </a:p>
          <a:p>
            <a:r>
              <a:rPr lang="en-US" dirty="0"/>
              <a:t>Inflation affects real value of these payments</a:t>
            </a:r>
          </a:p>
          <a:p>
            <a:r>
              <a:rPr lang="en-US" dirty="0"/>
              <a:t>Bonds:</a:t>
            </a:r>
          </a:p>
          <a:p>
            <a:pPr lvl="1"/>
            <a:r>
              <a:rPr lang="en-US" dirty="0"/>
              <a:t>Promise to pay $1 in a year</a:t>
            </a:r>
          </a:p>
          <a:p>
            <a:pPr lvl="1"/>
            <a:r>
              <a:rPr lang="en-US" dirty="0"/>
              <a:t>How much is this worth in terms of “stuff”</a:t>
            </a:r>
          </a:p>
          <a:p>
            <a:r>
              <a:rPr lang="en-US" dirty="0"/>
              <a:t>Redistribution:</a:t>
            </a:r>
          </a:p>
          <a:p>
            <a:pPr lvl="1"/>
            <a:r>
              <a:rPr lang="en-US" dirty="0"/>
              <a:t>Those that own nominal assets (are “long” nominal assets) loose from inflation </a:t>
            </a:r>
          </a:p>
          <a:p>
            <a:pPr lvl="1"/>
            <a:r>
              <a:rPr lang="en-US" dirty="0"/>
              <a:t>Those that owe nominal assets (are “short” nominal assets) gain </a:t>
            </a:r>
            <a:br>
              <a:rPr lang="en-US" dirty="0"/>
            </a:br>
            <a:r>
              <a:rPr lang="en-US" dirty="0"/>
              <a:t>from inflation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epkeSchneider2006figu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304800"/>
            <a:ext cx="7010401" cy="60304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1" y="6211670"/>
            <a:ext cx="436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Doepke</a:t>
            </a:r>
            <a:r>
              <a:rPr lang="en-US" dirty="0"/>
              <a:t> and Schneider (2006):  Inflation and </a:t>
            </a:r>
          </a:p>
          <a:p>
            <a:r>
              <a:rPr lang="en-US" dirty="0"/>
              <a:t>the Redistribution of Nominal Wealth</a:t>
            </a:r>
          </a:p>
        </p:txBody>
      </p:sp>
    </p:spTree>
    <p:extLst>
      <p:ext uri="{BB962C8B-B14F-4D97-AF65-F5344CB8AC3E}">
        <p14:creationId xmlns:p14="http://schemas.microsoft.com/office/powerpoint/2010/main" val="1238786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epkeSchneider2006tabl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52400"/>
            <a:ext cx="6400800" cy="63589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1" y="6488668"/>
            <a:ext cx="30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Doepke</a:t>
            </a:r>
            <a:r>
              <a:rPr lang="en-US" dirty="0"/>
              <a:t> and Schneider (2006)</a:t>
            </a:r>
          </a:p>
        </p:txBody>
      </p:sp>
    </p:spTree>
    <p:extLst>
      <p:ext uri="{BB962C8B-B14F-4D97-AF65-F5344CB8AC3E}">
        <p14:creationId xmlns:p14="http://schemas.microsoft.com/office/powerpoint/2010/main" val="3076036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How should central banks go about attaining its goals?</a:t>
            </a:r>
          </a:p>
          <a:p>
            <a:r>
              <a:rPr lang="en-US" dirty="0"/>
              <a:t>Frameworks tried in the past:</a:t>
            </a:r>
          </a:p>
          <a:p>
            <a:pPr lvl="1"/>
            <a:r>
              <a:rPr lang="en-US" dirty="0"/>
              <a:t>Commodity standard (e.g., gold standard)</a:t>
            </a:r>
          </a:p>
          <a:p>
            <a:pPr lvl="1"/>
            <a:r>
              <a:rPr lang="en-US" dirty="0"/>
              <a:t>Fixed exchange rate</a:t>
            </a:r>
          </a:p>
          <a:p>
            <a:pPr lvl="1"/>
            <a:r>
              <a:rPr lang="en-US" dirty="0"/>
              <a:t>Monetarism</a:t>
            </a:r>
          </a:p>
          <a:p>
            <a:r>
              <a:rPr lang="en-US" dirty="0"/>
              <a:t>By late 80’s clear that all of these have significant downsides </a:t>
            </a:r>
          </a:p>
          <a:p>
            <a:r>
              <a:rPr lang="en-US" dirty="0"/>
              <a:t>New idea: Inflation targeting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Targeting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Key idea: Vary interest rates so as to bring inflation to a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pre-announced target level in the medium run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Early inflation targeting countries: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New Zealand, Australia, Canada, Sweden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Now many, many </a:t>
            </a:r>
            <a:r>
              <a:rPr lang="en-US">
                <a:cs typeface="Times New Roman" pitchFamily="18" charset="0"/>
              </a:rPr>
              <a:t>countries practice inflation targeting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Fed formally adopted a 2% inflation target in 2012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Goal to achieve stability (stable growth) of </a:t>
            </a:r>
            <a:r>
              <a:rPr lang="en-US" dirty="0">
                <a:solidFill>
                  <a:schemeClr val="accent2"/>
                </a:solidFill>
              </a:rPr>
              <a:t>overall level of prices </a:t>
            </a:r>
            <a:r>
              <a:rPr lang="en-US" dirty="0"/>
              <a:t>rather than one particular price </a:t>
            </a:r>
            <a:br>
              <a:rPr lang="en-US" dirty="0"/>
            </a:br>
            <a:r>
              <a:rPr lang="en-US" dirty="0"/>
              <a:t>(such as gold or foreign exchange)</a:t>
            </a:r>
          </a:p>
          <a:p>
            <a:r>
              <a:rPr lang="en-US" dirty="0"/>
              <a:t>More flexible than gold standard or fixed exchange rate</a:t>
            </a:r>
          </a:p>
          <a:p>
            <a:pPr lvl="1"/>
            <a:r>
              <a:rPr lang="en-US" dirty="0"/>
              <a:t>Only meant to be achieved over the medium term</a:t>
            </a:r>
          </a:p>
          <a:p>
            <a:pPr lvl="1"/>
            <a:r>
              <a:rPr lang="en-US" dirty="0"/>
              <a:t>So, after a supply shock central bank can balance competing objectives (unemployment and inflation)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Target 2%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inflation targeting countries target 2% inflation </a:t>
            </a:r>
            <a:br>
              <a:rPr lang="en-US" dirty="0"/>
            </a:br>
            <a:r>
              <a:rPr lang="en-US" dirty="0"/>
              <a:t>(or something close to that). Why?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Measures of inflation are likely biased upward by something like 2%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little inflation gives more room to bring about negative real rates if needed without hitting zero lower bound on nominal interest rates (more on this below)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little inflation may “grease the wheels of the labor market”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Inflation Greases the Wheels of </a:t>
            </a:r>
            <a:br>
              <a:rPr lang="en-US" dirty="0"/>
            </a:br>
            <a:r>
              <a:rPr lang="en-US" dirty="0"/>
              <a:t>the Labor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r>
              <a:rPr lang="en-US" dirty="0"/>
              <a:t>Suppose wages are downward rigid and inflation is zero</a:t>
            </a:r>
          </a:p>
          <a:p>
            <a:r>
              <a:rPr lang="en-US" dirty="0"/>
              <a:t>Suppose, furthermore, that firms are overly optimistic and set wages too high (or economy hit by bad shock that requires wages to fall)</a:t>
            </a:r>
          </a:p>
          <a:p>
            <a:r>
              <a:rPr lang="en-US" dirty="0"/>
              <a:t>Since wages can’t fall, result will be unemployment</a:t>
            </a:r>
          </a:p>
          <a:p>
            <a:r>
              <a:rPr lang="en-US" dirty="0"/>
              <a:t>Inflation would erode real wages and solve problem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in the U.S.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4" y="1219201"/>
            <a:ext cx="7748847" cy="55585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Starting point: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 we allow for changing velocity of money</a:t>
                </a:r>
              </a:p>
              <a:p>
                <a:r>
                  <a:rPr lang="en-US" dirty="0"/>
                  <a:t>Friedman argued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was close to constant</a:t>
                </a:r>
              </a:p>
              <a:p>
                <a:r>
                  <a:rPr lang="en-US" dirty="0"/>
                  <a:t>Suppose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(stable prices)</a:t>
                </a:r>
              </a:p>
              <a:p>
                <a:r>
                  <a:rPr lang="en-US" dirty="0"/>
                  <a:t>Good policy: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(actually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Bias of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>
            <a:normAutofit/>
          </a:bodyPr>
          <a:lstStyle/>
          <a:p>
            <a:r>
              <a:rPr lang="en-US" dirty="0"/>
              <a:t>Why was inflation high in the 1970s?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Mistaken belief that policy makers could exploit a permanent Phillips curve trade-off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Political pressure to create a short-term boom</a:t>
            </a:r>
          </a:p>
          <a:p>
            <a:pPr marL="1371600" lvl="2" indent="-514350"/>
            <a:r>
              <a:rPr lang="en-US" dirty="0"/>
              <a:t>Suppose central bank creates surprise boom</a:t>
            </a:r>
          </a:p>
          <a:p>
            <a:pPr marL="1371600" lvl="2" indent="-514350"/>
            <a:r>
              <a:rPr lang="en-US" dirty="0"/>
              <a:t>Short term gain: boom</a:t>
            </a:r>
          </a:p>
          <a:p>
            <a:pPr marL="1371600" lvl="2" indent="-514350"/>
            <a:r>
              <a:rPr lang="en-US" dirty="0"/>
              <a:t>Long term cost: Higher inflation forever</a:t>
            </a:r>
          </a:p>
          <a:p>
            <a:pPr marL="1371600" lvl="2" indent="-514350"/>
            <a:r>
              <a:rPr lang="en-US" dirty="0"/>
              <a:t>Very tempting for politicians facing reelection</a:t>
            </a:r>
          </a:p>
          <a:p>
            <a:pPr marL="1371600" lvl="2" indent="-514350"/>
            <a:r>
              <a:rPr lang="en-US" dirty="0"/>
              <a:t>Government may also want lower interest rates to reduce interest payments on government debt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Government’s Temptation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faces following temptation:</a:t>
            </a:r>
          </a:p>
          <a:p>
            <a:pPr lvl="1"/>
            <a:r>
              <a:rPr lang="en-US" dirty="0"/>
              <a:t>Create boom today (with loose monetary policy)</a:t>
            </a:r>
          </a:p>
          <a:p>
            <a:pPr lvl="1"/>
            <a:r>
              <a:rPr lang="en-US" dirty="0"/>
              <a:t>Promise to maintain low inflation in the future</a:t>
            </a:r>
          </a:p>
          <a:p>
            <a:r>
              <a:rPr lang="en-US" dirty="0"/>
              <a:t>If promise is believed</a:t>
            </a:r>
          </a:p>
          <a:p>
            <a:pPr lvl="1"/>
            <a:r>
              <a:rPr lang="en-US" dirty="0"/>
              <a:t>inflationary expectations will not change</a:t>
            </a:r>
          </a:p>
          <a:p>
            <a:pPr lvl="1"/>
            <a:r>
              <a:rPr lang="en-US" dirty="0"/>
              <a:t>Short term boom, but no shift in Phillips curve</a:t>
            </a:r>
          </a:p>
          <a:p>
            <a:r>
              <a:rPr lang="en-US" dirty="0"/>
              <a:t>But is promise credible?</a:t>
            </a:r>
          </a:p>
          <a:p>
            <a:pPr lvl="1"/>
            <a:r>
              <a:rPr lang="en-US" dirty="0"/>
              <a:t>No. Tomorrow, govt wants to do the same thing again</a:t>
            </a:r>
          </a:p>
          <a:p>
            <a:pPr lvl="1"/>
            <a:r>
              <a:rPr lang="en-US" dirty="0"/>
              <a:t>So, government faces a commitment problem </a:t>
            </a:r>
            <a:br>
              <a:rPr lang="en-US" dirty="0"/>
            </a:br>
            <a:r>
              <a:rPr lang="en-US" dirty="0"/>
              <a:t>(aka a “time inconsistency problem”)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Overcoming Inflation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How do we overcome Government’s commitment problem?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cs typeface="Times New Roman" pitchFamily="1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Policy “rules” to tie central bank’s hands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cs typeface="Times New Roman" pitchFamily="1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Central bank independence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Examples of constraints on policy:</a:t>
            </a:r>
          </a:p>
          <a:p>
            <a:pPr lvl="1"/>
            <a:r>
              <a:rPr lang="en-US" dirty="0">
                <a:cs typeface="Times New Roman" pitchFamily="18" charset="0"/>
              </a:rPr>
              <a:t>Fixed exchange rate</a:t>
            </a:r>
          </a:p>
          <a:p>
            <a:pPr lvl="1"/>
            <a:r>
              <a:rPr lang="en-US" dirty="0">
                <a:cs typeface="Times New Roman" pitchFamily="18" charset="0"/>
              </a:rPr>
              <a:t>“Taylor rule” (discussed below)</a:t>
            </a:r>
          </a:p>
          <a:p>
            <a:r>
              <a:rPr lang="en-US" dirty="0">
                <a:cs typeface="Times New Roman" pitchFamily="18" charset="0"/>
              </a:rPr>
              <a:t>Limiting policy discretion was also an important motivation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for inflation targeting</a:t>
            </a:r>
            <a:endParaRPr lang="en-US" dirty="0"/>
          </a:p>
          <a:p>
            <a:pPr lvl="1"/>
            <a:r>
              <a:rPr lang="en-US" dirty="0">
                <a:cs typeface="Times New Roman" pitchFamily="18" charset="0"/>
              </a:rPr>
              <a:t>Public target (embarrassing to miss it)</a:t>
            </a:r>
          </a:p>
          <a:p>
            <a:pPr lvl="1"/>
            <a:r>
              <a:rPr lang="en-US" dirty="0">
                <a:cs typeface="Times New Roman" pitchFamily="18" charset="0"/>
              </a:rPr>
              <a:t>Central bank must justify actions in terms of how they contribute to reaching target</a:t>
            </a:r>
          </a:p>
          <a:p>
            <a:pPr lvl="1"/>
            <a:r>
              <a:rPr lang="en-US" dirty="0">
                <a:cs typeface="Times New Roman" pitchFamily="18" charset="0"/>
              </a:rPr>
              <a:t>In some cases, if they miss, need to send report to Parliament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Central Bank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689600" cy="4756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Politicians are “too” myopic because of reelection risk (care too much about short run)</a:t>
            </a:r>
          </a:p>
          <a:p>
            <a:pPr>
              <a:lnSpc>
                <a:spcPct val="90000"/>
              </a:lnSpc>
            </a:pPr>
            <a:r>
              <a:rPr lang="en-US" dirty="0"/>
              <a:t>Role of the Fed: “Take the punch bowl away when the party is starting to heat up”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Easier if monetary policy is: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Isolated from political pressure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 the hands of technocrats that value good inflation outcomes (“conservative” central banker)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Content Placeholder 5" descr="AlesinaSummers1993figure1a.jpg">
            <a:extLst>
              <a:ext uri="{FF2B5EF4-FFF2-40B4-BE49-F238E27FC236}">
                <a16:creationId xmlns:a16="http://schemas.microsoft.com/office/drawing/2014/main" id="{C8B7145E-0783-E4C0-D2AC-2940EECF1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792872"/>
            <a:ext cx="5957892" cy="4140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178A26-4610-EC44-A2CB-6636BE75B34C}"/>
              </a:ext>
            </a:extLst>
          </p:cNvPr>
          <p:cNvSpPr txBox="1"/>
          <p:nvPr/>
        </p:nvSpPr>
        <p:spPr>
          <a:xfrm>
            <a:off x="7644490" y="5960255"/>
            <a:ext cx="286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Alesina and Summers (1993)</a:t>
            </a:r>
          </a:p>
        </p:txBody>
      </p:sp>
    </p:spTree>
    <p:extLst>
      <p:ext uri="{BB962C8B-B14F-4D97-AF65-F5344CB8AC3E}">
        <p14:creationId xmlns:p14="http://schemas.microsoft.com/office/powerpoint/2010/main" val="26729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2"/>
              <p:cNvSpPr>
                <a:spLocks noGrp="1" noChangeArrowheads="1"/>
              </p:cNvSpPr>
              <p:nvPr>
                <p:ph type="body" idx="4294967295"/>
                <p:custDataLst>
                  <p:tags r:id="rId2"/>
                </p:custDataLst>
              </p:nvPr>
            </p:nvSpPr>
            <p:spPr>
              <a:xfrm>
                <a:off x="457200" y="2066925"/>
                <a:ext cx="10668000" cy="4654550"/>
              </a:xfrm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Symbol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=2%+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−2%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buFont typeface="Symbol" pitchFamily="18" charset="2"/>
                  <a:buNone/>
                </a:pPr>
                <a:endParaRPr lang="en-US" sz="36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sz="3600" dirty="0"/>
              </a:p>
              <a:p>
                <a:pPr>
                  <a:lnSpc>
                    <a:spcPct val="90000"/>
                  </a:lnSpc>
                </a:pPr>
                <a:r>
                  <a:rPr lang="en-US" sz="2800" b="1" dirty="0"/>
                  <a:t>Example (Nov 2025):</a:t>
                </a:r>
                <a:r>
                  <a:rPr lang="en-US" sz="28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Inflation = 2.9% (Core PCE y-o-y%)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Output gap = -0.6%  (based on Okun’s law with u* = 4.0% and u = 4.3%)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Targeted interest rate:</a:t>
                </a:r>
                <a:br>
                  <a:rPr lang="en-US" sz="2400" dirty="0"/>
                </a:br>
                <a:r>
                  <a:rPr lang="en-US" dirty="0"/>
                  <a:t>i</a:t>
                </a:r>
                <a:r>
                  <a:rPr lang="en-US" sz="2400" dirty="0"/>
                  <a:t> = 2% + 2.9% + .5(0.9%) + .5(-0.6%) = 5.7%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Actual rate: 4.00% (upper limit of target range)</a:t>
                </a:r>
              </a:p>
            </p:txBody>
          </p:sp>
        </mc:Choice>
        <mc:Fallback xmlns="">
          <p:sp>
            <p:nvSpPr>
              <p:cNvPr id="2560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  <p:custDataLst>
                  <p:tags r:id="rId10"/>
                </p:custDataLst>
              </p:nvPr>
            </p:nvSpPr>
            <p:spPr>
              <a:xfrm>
                <a:off x="457200" y="2066925"/>
                <a:ext cx="10668000" cy="4654550"/>
              </a:xfrm>
              <a:blipFill>
                <a:blip r:embed="rId11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685800" y="249511"/>
            <a:ext cx="10668000" cy="1403350"/>
          </a:xfrm>
        </p:spPr>
        <p:txBody>
          <a:bodyPr>
            <a:normAutofit/>
          </a:bodyPr>
          <a:lstStyle/>
          <a:p>
            <a:r>
              <a:rPr lang="en-US" dirty="0"/>
              <a:t>The Taylor Rule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032500" y="2572637"/>
            <a:ext cx="2997200" cy="964287"/>
            <a:chOff x="4495800" y="2438400"/>
            <a:chExt cx="2997200" cy="964287"/>
          </a:xfrm>
        </p:grpSpPr>
        <p:sp>
          <p:nvSpPr>
            <p:cNvPr id="25605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95800" y="2971800"/>
              <a:ext cx="2997200" cy="43088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</a:rPr>
                <a:t>Target inflation rate: 2%</a:t>
              </a:r>
            </a:p>
          </p:txBody>
        </p:sp>
        <p:sp>
          <p:nvSpPr>
            <p:cNvPr id="25606" name="Freeform 5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486400" y="2438400"/>
              <a:ext cx="76200" cy="457200"/>
            </a:xfrm>
            <a:custGeom>
              <a:avLst/>
              <a:gdLst>
                <a:gd name="T0" fmla="*/ 2147483647 w 3"/>
                <a:gd name="T1" fmla="*/ 2147483647 h 182"/>
                <a:gd name="T2" fmla="*/ 0 w 3"/>
                <a:gd name="T3" fmla="*/ 0 h 182"/>
                <a:gd name="T4" fmla="*/ 0 60000 65536"/>
                <a:gd name="T5" fmla="*/ 0 60000 65536"/>
                <a:gd name="T6" fmla="*/ 0 w 3"/>
                <a:gd name="T7" fmla="*/ 0 h 182"/>
                <a:gd name="T8" fmla="*/ 3 w 3"/>
                <a:gd name="T9" fmla="*/ 182 h 1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82">
                  <a:moveTo>
                    <a:pt x="3" y="182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910950" y="2572637"/>
            <a:ext cx="3295650" cy="927776"/>
            <a:chOff x="438150" y="2514600"/>
            <a:chExt cx="3295650" cy="927776"/>
          </a:xfrm>
        </p:grpSpPr>
        <p:sp>
          <p:nvSpPr>
            <p:cNvPr id="25607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8150" y="3011489"/>
              <a:ext cx="3295650" cy="43088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</a:rPr>
                <a:t>Equil. real interest rate: 2%</a:t>
              </a:r>
            </a:p>
          </p:txBody>
        </p:sp>
        <p:sp>
          <p:nvSpPr>
            <p:cNvPr id="25608" name="Freeform 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900556" y="2514600"/>
              <a:ext cx="45719" cy="454025"/>
            </a:xfrm>
            <a:custGeom>
              <a:avLst/>
              <a:gdLst>
                <a:gd name="T0" fmla="*/ 2147483647 w 17"/>
                <a:gd name="T1" fmla="*/ 2147483647 h 328"/>
                <a:gd name="T2" fmla="*/ 0 w 17"/>
                <a:gd name="T3" fmla="*/ 2147483647 h 328"/>
                <a:gd name="T4" fmla="*/ 2147483647 w 17"/>
                <a:gd name="T5" fmla="*/ 0 h 328"/>
                <a:gd name="T6" fmla="*/ 0 60000 65536"/>
                <a:gd name="T7" fmla="*/ 0 60000 65536"/>
                <a:gd name="T8" fmla="*/ 0 60000 65536"/>
                <a:gd name="T9" fmla="*/ 0 w 17"/>
                <a:gd name="T10" fmla="*/ 0 h 328"/>
                <a:gd name="T11" fmla="*/ 17 w 17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28">
                  <a:moveTo>
                    <a:pt x="17" y="328"/>
                  </a:moveTo>
                  <a:lnTo>
                    <a:pt x="0" y="169"/>
                  </a:lnTo>
                  <a:lnTo>
                    <a:pt x="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1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0400" y="1457094"/>
            <a:ext cx="2579648" cy="443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840E38-5BCA-7819-777E-F96F01B7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Taylor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BAA5BAE-3810-BBF7-DC75-6C67C2323C0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563799"/>
                <a:ext cx="6172200" cy="468460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=2%+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+0.5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−2%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+0.5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John Taylor originally proposed this rule in a 1993 paper</a:t>
                </a:r>
              </a:p>
              <a:p>
                <a:r>
                  <a:rPr lang="en-US" dirty="0"/>
                  <a:t>Showed impressive fit to the data </a:t>
                </a:r>
                <a:br>
                  <a:rPr lang="en-US" dirty="0"/>
                </a:br>
                <a:r>
                  <a:rPr lang="en-US" dirty="0"/>
                  <a:t>over period 1987-1992</a:t>
                </a:r>
              </a:p>
              <a:p>
                <a:r>
                  <a:rPr lang="en-US" dirty="0"/>
                  <a:t>Considered period of good policy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BAA5BAE-3810-BBF7-DC75-6C67C2323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563799"/>
                <a:ext cx="6172200" cy="4684601"/>
              </a:xfrm>
              <a:blipFill>
                <a:blip r:embed="rId4"/>
                <a:stretch>
                  <a:fillRect l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 descr="A graph of a graph with numbers and a line&#10;&#10;AI-generated content may be incorrect.">
            <a:extLst>
              <a:ext uri="{FF2B5EF4-FFF2-40B4-BE49-F238E27FC236}">
                <a16:creationId xmlns:a16="http://schemas.microsoft.com/office/drawing/2014/main" id="{BBB628C7-58EF-F784-EDA3-B33FABCFE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57094"/>
            <a:ext cx="4495800" cy="4684601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39D25C-2173-ADAE-7101-E74BEC21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345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94673A-7FC1-1B81-0699-17A5FE5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Taylor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228C266-66CD-8423-0380-213B96A6B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=2%+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+0.5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−2%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+0.5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Key logic:</a:t>
                </a:r>
              </a:p>
              <a:p>
                <a:pPr lvl="1"/>
                <a:r>
                  <a:rPr lang="en-US" dirty="0"/>
                  <a:t>Raise nominal rate more than one-for-one with inflation</a:t>
                </a:r>
              </a:p>
              <a:p>
                <a:pPr lvl="1"/>
                <a:r>
                  <a:rPr lang="en-US" dirty="0"/>
                  <a:t>This raises the real rate when inflation rises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Need to raise the real rate to tighten policy</a:t>
                </a:r>
              </a:p>
              <a:p>
                <a:r>
                  <a:rPr lang="en-US" dirty="0"/>
                  <a:t>Also raises rates when output rises relative to potential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228C266-66CD-8423-0380-213B96A6B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CAE42-33E3-A982-B110-55283E7C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9B9FCA-5327-53D1-9DF9-946AA373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Taylor Rule</a:t>
            </a:r>
          </a:p>
        </p:txBody>
      </p:sp>
      <p:pic>
        <p:nvPicPr>
          <p:cNvPr id="9" name="Content Placeholder 8" descr="A graph showing the value of a stock market&#10;&#10;AI-generated content may be incorrect.">
            <a:extLst>
              <a:ext uri="{FF2B5EF4-FFF2-40B4-BE49-F238E27FC236}">
                <a16:creationId xmlns:a16="http://schemas.microsoft.com/office/drawing/2014/main" id="{F99B7F82-4C5A-AF68-7A46-D41768BB3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360492"/>
            <a:ext cx="10820401" cy="4953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2371A-7EBC-335F-8EFA-2EA1C182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52F0D-B504-9959-8773-97BAF6744463}"/>
              </a:ext>
            </a:extLst>
          </p:cNvPr>
          <p:cNvSpPr txBox="1"/>
          <p:nvPr/>
        </p:nvSpPr>
        <p:spPr>
          <a:xfrm>
            <a:off x="6705600" y="6378961"/>
            <a:ext cx="426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Nakamura, </a:t>
            </a:r>
            <a:r>
              <a:rPr lang="en-US" dirty="0" err="1"/>
              <a:t>Riblier</a:t>
            </a:r>
            <a:r>
              <a:rPr lang="en-US" dirty="0"/>
              <a:t>, Steinsson (2025)</a:t>
            </a:r>
          </a:p>
        </p:txBody>
      </p:sp>
    </p:spTree>
    <p:extLst>
      <p:ext uri="{BB962C8B-B14F-4D97-AF65-F5344CB8AC3E}">
        <p14:creationId xmlns:p14="http://schemas.microsoft.com/office/powerpoint/2010/main" val="2229292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0EE3-2502-F9C4-C7B1-FECBAA0B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the Huge Taylor Rule Deviation after Covid?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A567-5D35-4127-1538-F472FA9A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shift in demand from goods to services. </a:t>
            </a:r>
          </a:p>
          <a:p>
            <a:pPr lvl="1"/>
            <a:r>
              <a:rPr lang="en-US" dirty="0"/>
              <a:t>Acts like a shift in the Phillips curve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Fed “looked through” this supply shock</a:t>
            </a:r>
          </a:p>
          <a:p>
            <a:pPr>
              <a:spcAft>
                <a:spcPts val="600"/>
              </a:spcAft>
            </a:pPr>
            <a:r>
              <a:rPr lang="en-US" dirty="0"/>
              <a:t>Inflation expectations were quite well anchored</a:t>
            </a:r>
          </a:p>
          <a:p>
            <a:r>
              <a:rPr lang="en-US" dirty="0"/>
              <a:t>Fed behind the curve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78E48-DFAA-C3E9-8CAD-4C4742F1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Monetarism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8800" y="12192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1" y="3124200"/>
            <a:ext cx="2051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1960-1980:</a:t>
            </a:r>
          </a:p>
          <a:p>
            <a:r>
              <a:rPr lang="en-US" dirty="0"/>
              <a:t>Stable 3.5% growth </a:t>
            </a:r>
            <a:br>
              <a:rPr lang="en-US" dirty="0"/>
            </a:br>
            <a:r>
              <a:rPr lang="en-US" dirty="0"/>
              <a:t>in Velocity</a:t>
            </a:r>
          </a:p>
        </p:txBody>
      </p:sp>
      <p:sp>
        <p:nvSpPr>
          <p:cNvPr id="7" name="Straight Arrow Connector 6"/>
          <p:cNvSpPr/>
          <p:nvPr/>
        </p:nvSpPr>
        <p:spPr>
          <a:xfrm>
            <a:off x="3429000" y="4191000"/>
            <a:ext cx="457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2819401"/>
            <a:ext cx="2535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Monetarism is</a:t>
            </a:r>
          </a:p>
          <a:p>
            <a:r>
              <a:rPr lang="en-US" dirty="0"/>
              <a:t>a simple but good way of</a:t>
            </a:r>
          </a:p>
          <a:p>
            <a:r>
              <a:rPr lang="en-US" dirty="0"/>
              <a:t>conducting monetary </a:t>
            </a:r>
          </a:p>
          <a:p>
            <a:r>
              <a:rPr lang="en-US" dirty="0"/>
              <a:t>policy!!</a:t>
            </a:r>
          </a:p>
        </p:txBody>
      </p:sp>
    </p:spTree>
    <p:extLst>
      <p:ext uri="{BB962C8B-B14F-4D97-AF65-F5344CB8AC3E}">
        <p14:creationId xmlns:p14="http://schemas.microsoft.com/office/powerpoint/2010/main" val="33362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8229600" cy="62569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40931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Furman (2021)</a:t>
            </a:r>
          </a:p>
        </p:txBody>
      </p:sp>
    </p:spTree>
    <p:extLst>
      <p:ext uri="{BB962C8B-B14F-4D97-AF65-F5344CB8AC3E}">
        <p14:creationId xmlns:p14="http://schemas.microsoft.com/office/powerpoint/2010/main" val="1218989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B52C897A-C709-A4C4-E4EB-00DE24542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9454306" cy="5791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456F9-F18C-112D-F837-5BB591BF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8C5A3-F3B4-4C35-8925-465D9F83744C}"/>
              </a:ext>
            </a:extLst>
          </p:cNvPr>
          <p:cNvSpPr txBox="1"/>
          <p:nvPr/>
        </p:nvSpPr>
        <p:spPr>
          <a:xfrm>
            <a:off x="6705600" y="6378961"/>
            <a:ext cx="426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Nakamura, </a:t>
            </a:r>
            <a:r>
              <a:rPr lang="en-US" dirty="0" err="1"/>
              <a:t>Riblier</a:t>
            </a:r>
            <a:r>
              <a:rPr lang="en-US" dirty="0"/>
              <a:t>, Steinsson (2025)</a:t>
            </a:r>
          </a:p>
        </p:txBody>
      </p:sp>
    </p:spTree>
    <p:extLst>
      <p:ext uri="{BB962C8B-B14F-4D97-AF65-F5344CB8AC3E}">
        <p14:creationId xmlns:p14="http://schemas.microsoft.com/office/powerpoint/2010/main" val="28110415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The Taylor Rule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10896600" cy="4876800"/>
          </a:xfrm>
        </p:spPr>
        <p:txBody>
          <a:bodyPr>
            <a:normAutofit/>
          </a:bodyPr>
          <a:lstStyle/>
          <a:p>
            <a:r>
              <a:rPr lang="en-US" dirty="0"/>
              <a:t>Desirable properties</a:t>
            </a:r>
          </a:p>
          <a:p>
            <a:pPr lvl="1"/>
            <a:r>
              <a:rPr lang="en-US" dirty="0"/>
              <a:t>Stabilizes the economy</a:t>
            </a:r>
          </a:p>
          <a:p>
            <a:pPr lvl="1"/>
            <a:r>
              <a:rPr lang="en-US" dirty="0"/>
              <a:t>Balances inflation and unemployment costs</a:t>
            </a:r>
          </a:p>
          <a:p>
            <a:pPr lvl="1"/>
            <a:r>
              <a:rPr lang="en-US" dirty="0"/>
              <a:t>Simple / Transparent</a:t>
            </a:r>
          </a:p>
          <a:p>
            <a:r>
              <a:rPr lang="en-US" dirty="0"/>
              <a:t>But too rigid to be applied in practice?</a:t>
            </a:r>
          </a:p>
          <a:p>
            <a:pPr lvl="1"/>
            <a:r>
              <a:rPr lang="en-US" dirty="0"/>
              <a:t>Does not incorporate information about which shocks are </a:t>
            </a:r>
            <a:br>
              <a:rPr lang="en-US" dirty="0"/>
            </a:br>
            <a:r>
              <a:rPr lang="en-US" dirty="0"/>
              <a:t>hitting economy</a:t>
            </a:r>
          </a:p>
          <a:p>
            <a:pPr lvl="1"/>
            <a:r>
              <a:rPr lang="en-US" dirty="0"/>
              <a:t>Ignores problems at the zero lower bound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Zero</a:t>
            </a:r>
            <a:r>
              <a:rPr lang="fr-CA" dirty="0"/>
              <a:t> </a:t>
            </a:r>
            <a:r>
              <a:rPr lang="fr-CA" dirty="0" err="1"/>
              <a:t>Lower</a:t>
            </a:r>
            <a:r>
              <a:rPr lang="fr-CA" dirty="0"/>
              <a:t> </a:t>
            </a:r>
            <a:r>
              <a:rPr lang="fr-CA" dirty="0" err="1"/>
              <a:t>Bound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Standard monetary policy in a recession:  </a:t>
            </a:r>
          </a:p>
          <a:p>
            <a:pPr lvl="1"/>
            <a:r>
              <a:rPr lang="en-US" dirty="0"/>
              <a:t>Lower interest rates enough to bring about full employment</a:t>
            </a:r>
          </a:p>
          <a:p>
            <a:r>
              <a:rPr lang="en-US" dirty="0"/>
              <a:t>Fall of 2008: Serious financial crisis and output falling rapidly</a:t>
            </a:r>
          </a:p>
          <a:p>
            <a:pPr lvl="1"/>
            <a:r>
              <a:rPr lang="en-US" dirty="0"/>
              <a:t>On Dec. 16 2008, Fed lowered nominal interest rates to 0-0.25% (essentially zero)</a:t>
            </a:r>
          </a:p>
          <a:p>
            <a:r>
              <a:rPr lang="is-IS" dirty="0"/>
              <a:t>Similar situation in March of 2020 due to Covid</a:t>
            </a:r>
            <a:endParaRPr lang="en-US" dirty="0"/>
          </a:p>
          <a:p>
            <a:r>
              <a:rPr lang="en-US" dirty="0"/>
              <a:t>Nominal interest rates can’t go below zero (Why?)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Lower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Traditional argument:</a:t>
            </a:r>
          </a:p>
          <a:p>
            <a:pPr lvl="1"/>
            <a:r>
              <a:rPr lang="en-US" dirty="0"/>
              <a:t>Money pays zero interest</a:t>
            </a:r>
          </a:p>
          <a:p>
            <a:pPr lvl="1"/>
            <a:r>
              <a:rPr lang="en-US" dirty="0"/>
              <a:t>If interest rates are below zero, people will simply hold money (cash)</a:t>
            </a:r>
          </a:p>
          <a:p>
            <a:pPr lvl="1"/>
            <a:r>
              <a:rPr lang="en-US" dirty="0"/>
              <a:t>So, interest rates can’t go below zero</a:t>
            </a:r>
          </a:p>
          <a:p>
            <a:r>
              <a:rPr lang="en-US" dirty="0"/>
              <a:t>But it is inconvenient/costly to hold actual cash</a:t>
            </a:r>
          </a:p>
          <a:p>
            <a:pPr lvl="1"/>
            <a:r>
              <a:rPr lang="en-US" dirty="0"/>
              <a:t>Theft an important concern when amounts are large</a:t>
            </a:r>
          </a:p>
          <a:p>
            <a:pPr lvl="1"/>
            <a:r>
              <a:rPr lang="en-US" dirty="0"/>
              <a:t>Need warehouse, security, etc.</a:t>
            </a:r>
          </a:p>
          <a:p>
            <a:r>
              <a:rPr lang="en-US" dirty="0"/>
              <a:t>In practice, several European countries pushed rates </a:t>
            </a:r>
            <a:br>
              <a:rPr lang="en-US" dirty="0"/>
            </a:br>
            <a:r>
              <a:rPr lang="en-US" dirty="0"/>
              <a:t>below zero in 2010s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DEA0-DCE1-2DD2-2246-3F8BAE11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Rates in Europe/Japan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9D6952-ED36-F279-2310-8AC7CC0A8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572000" cy="4983161"/>
          </a:xfrm>
        </p:spPr>
        <p:txBody>
          <a:bodyPr>
            <a:normAutofit/>
          </a:bodyPr>
          <a:lstStyle/>
          <a:p>
            <a:r>
              <a:rPr lang="en-US" dirty="0"/>
              <a:t>Denmark, ECB, Switzerland, Sweden, and Japan lowered policy rate to negative territory for several years</a:t>
            </a:r>
          </a:p>
          <a:p>
            <a:r>
              <a:rPr lang="en-US" dirty="0"/>
              <a:t>Lowest rate: -0.75%</a:t>
            </a:r>
          </a:p>
          <a:p>
            <a:r>
              <a:rPr lang="en-US" dirty="0"/>
              <a:t>Perhaps there is an effective lower bound (ELB) at some rate</a:t>
            </a:r>
          </a:p>
          <a:p>
            <a:r>
              <a:rPr lang="en-US" dirty="0"/>
              <a:t>We don’t know how low rates can go</a:t>
            </a:r>
          </a:p>
        </p:txBody>
      </p:sp>
      <p:pic>
        <p:nvPicPr>
          <p:cNvPr id="8" name="Content Placeholder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C5037B1-3957-085D-A2E9-8CD2D7034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41087"/>
            <a:ext cx="6363308" cy="3962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6EBAF-3DD7-78E9-6A86-E8F4DDBD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0B4F5-3E86-2087-4512-487E92C14244}"/>
              </a:ext>
            </a:extLst>
          </p:cNvPr>
          <p:cNvSpPr txBox="1"/>
          <p:nvPr/>
        </p:nvSpPr>
        <p:spPr>
          <a:xfrm>
            <a:off x="6324600" y="609600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Ulate (2021)</a:t>
            </a:r>
          </a:p>
        </p:txBody>
      </p:sp>
    </p:spTree>
    <p:extLst>
      <p:ext uri="{BB962C8B-B14F-4D97-AF65-F5344CB8AC3E}">
        <p14:creationId xmlns:p14="http://schemas.microsoft.com/office/powerpoint/2010/main" val="2280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 Curve at Zero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for simplicity that interest rates can’t go below zero</a:t>
                </a:r>
              </a:p>
              <a:p>
                <a:r>
                  <a:rPr lang="en-US" dirty="0"/>
                  <a:t>Central bank can no longer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freely</a:t>
                </a:r>
              </a:p>
              <a:p>
                <a:pPr lvl="1"/>
                <a:r>
                  <a:rPr lang="en-US" dirty="0"/>
                  <a:t>Need to be able to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order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we have: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   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        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low is inflation, the higher is the real interest rate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 Curve at Zero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Phillips curve implies: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Real rate is decreasing in the output gap</a:t>
                </a:r>
              </a:p>
              <a:p>
                <a:r>
                  <a:rPr lang="en-US" dirty="0"/>
                  <a:t>The bigger the recession becomes, the larger the </a:t>
                </a:r>
                <a:br>
                  <a:rPr lang="en-US" dirty="0"/>
                </a:br>
                <a:r>
                  <a:rPr lang="en-US" dirty="0"/>
                  <a:t>real interest rate becomes!!</a:t>
                </a:r>
              </a:p>
              <a:p>
                <a:r>
                  <a:rPr lang="en-US" dirty="0"/>
                  <a:t>This is </a:t>
                </a:r>
                <a:r>
                  <a:rPr lang="en-US" dirty="0">
                    <a:solidFill>
                      <a:schemeClr val="accent2"/>
                    </a:solidFill>
                  </a:rPr>
                  <a:t>zero lower bound MP curve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 Curve at Zero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7245" y="1562100"/>
                <a:ext cx="4947550" cy="48768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IS Curve: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Zero Lower Bound MP Curve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Relative slope depends on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Problem: ZLB MP curve cannot be shifted down!</a:t>
                </a:r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7245" y="1562100"/>
                <a:ext cx="4947550" cy="4876800"/>
              </a:xfrm>
              <a:blipFill>
                <a:blip r:embed="rId3"/>
                <a:stretch>
                  <a:fillRect l="-221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2209800"/>
            <a:ext cx="4675367" cy="3645932"/>
            <a:chOff x="152400" y="1752600"/>
            <a:chExt cx="4675367" cy="3645932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-380206" y="3428206"/>
              <a:ext cx="2895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067594" y="4876006"/>
              <a:ext cx="3124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81400" y="5029200"/>
              <a:ext cx="12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 gap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182880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Real Interest Rate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257300" y="3543300"/>
              <a:ext cx="2667794" cy="794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38400" y="4876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1752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rot="16200000" flipH="1">
            <a:off x="7200899" y="2933700"/>
            <a:ext cx="2438400" cy="2362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7162799" y="3200400"/>
            <a:ext cx="297180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24999" y="4953000"/>
            <a:ext cx="3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0" y="42672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ZLB MP</a:t>
            </a:r>
          </a:p>
        </p:txBody>
      </p:sp>
    </p:spTree>
    <p:extLst>
      <p:ext uri="{BB962C8B-B14F-4D97-AF65-F5344CB8AC3E}">
        <p14:creationId xmlns:p14="http://schemas.microsoft.com/office/powerpoint/2010/main" val="37819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Options at Zero Lower Bound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Quantitative Easing</a:t>
            </a:r>
          </a:p>
          <a:p>
            <a:pPr marL="914400" lvl="1" indent="-514350"/>
            <a:r>
              <a:rPr lang="en-US" dirty="0"/>
              <a:t>Normally Fed targets short term safe interest rate</a:t>
            </a:r>
          </a:p>
          <a:p>
            <a:pPr marL="914400" lvl="1" indent="-514350"/>
            <a:r>
              <a:rPr lang="en-US" dirty="0"/>
              <a:t>In crisis interest rate spreads between safe and less safe bonds rose</a:t>
            </a:r>
          </a:p>
          <a:p>
            <a:pPr marL="914400" lvl="1" indent="-514350"/>
            <a:r>
              <a:rPr lang="en-US" dirty="0"/>
              <a:t>Fed responded by purchasing riskier bonds to lower interest rates on these bonds (e.g., mortgage backed securities)</a:t>
            </a:r>
          </a:p>
          <a:p>
            <a:pPr marL="914400" lvl="1" indent="-514350"/>
            <a:r>
              <a:rPr lang="en-US" dirty="0"/>
              <a:t>Lower interest rates on mortgage backed securities lower interest rates on mortgages and thereby stimulate spending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Monetarism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1143000"/>
          <a:ext cx="838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1" y="3048000"/>
            <a:ext cx="2051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1960-1980:</a:t>
            </a:r>
          </a:p>
          <a:p>
            <a:r>
              <a:rPr lang="en-US" dirty="0"/>
              <a:t>Stable 3.5% growth </a:t>
            </a:r>
            <a:br>
              <a:rPr lang="en-US" dirty="0"/>
            </a:br>
            <a:r>
              <a:rPr lang="en-US" dirty="0"/>
              <a:t>in Velocity</a:t>
            </a:r>
          </a:p>
        </p:txBody>
      </p:sp>
      <p:sp>
        <p:nvSpPr>
          <p:cNvPr id="7" name="Straight Arrow Connector 6"/>
          <p:cNvSpPr/>
          <p:nvPr/>
        </p:nvSpPr>
        <p:spPr>
          <a:xfrm flipH="1" flipV="1">
            <a:off x="7162800" y="4038600"/>
            <a:ext cx="381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4495800"/>
            <a:ext cx="1876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Post-1980: </a:t>
            </a:r>
          </a:p>
          <a:p>
            <a:r>
              <a:rPr lang="en-US" dirty="0"/>
              <a:t>Velocity becomes </a:t>
            </a:r>
          </a:p>
          <a:p>
            <a:r>
              <a:rPr lang="en-US" dirty="0"/>
              <a:t>highly unstable</a:t>
            </a:r>
          </a:p>
        </p:txBody>
      </p:sp>
      <p:sp>
        <p:nvSpPr>
          <p:cNvPr id="9" name="Straight Arrow Connector 8"/>
          <p:cNvSpPr/>
          <p:nvPr/>
        </p:nvSpPr>
        <p:spPr>
          <a:xfrm>
            <a:off x="3124200" y="4038600"/>
            <a:ext cx="457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25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457200"/>
          <a:ext cx="8229600" cy="589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688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Huge Increase in Monetary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Many people worried about inflation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Monetary base quadrupled, shouldn’t this lead to huge amounts of inflation?</a:t>
                </a:r>
              </a:p>
              <a:p>
                <a:r>
                  <a:rPr lang="en-US" dirty="0"/>
                  <a:t>Monetary economists were confident that this was </a:t>
                </a:r>
                <a:br>
                  <a:rPr lang="en-US" dirty="0"/>
                </a:br>
                <a:r>
                  <a:rPr lang="en-US" dirty="0"/>
                  <a:t>NOT the case!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93692" y="304800"/>
          <a:ext cx="8229600" cy="55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5715000"/>
            <a:ext cx="4788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Monetary base = currency + bank reserves at Fed</a:t>
            </a:r>
          </a:p>
          <a:p>
            <a:r>
              <a:rPr lang="en-US" dirty="0"/>
              <a:t>M1 = currency + deposits</a:t>
            </a:r>
          </a:p>
          <a:p>
            <a:r>
              <a:rPr lang="en-US" dirty="0"/>
              <a:t>M2 = M1 + savings accounts</a:t>
            </a:r>
          </a:p>
        </p:txBody>
      </p:sp>
    </p:spTree>
    <p:extLst>
      <p:ext uri="{BB962C8B-B14F-4D97-AF65-F5344CB8AC3E}">
        <p14:creationId xmlns:p14="http://schemas.microsoft.com/office/powerpoint/2010/main" val="37934137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the Great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Huge increase in monetary base reflection of Fed large scale asset purchases</a:t>
            </a:r>
          </a:p>
          <a:p>
            <a:r>
              <a:rPr lang="en-US" dirty="0"/>
              <a:t>Did not lead to increase in the money supply (M1, M2) (Why?)</a:t>
            </a:r>
          </a:p>
          <a:p>
            <a:pPr lvl="1"/>
            <a:r>
              <a:rPr lang="en-US" dirty="0"/>
              <a:t>Banks happy to hold extra reserves at Fed</a:t>
            </a:r>
          </a:p>
          <a:p>
            <a:pPr lvl="1"/>
            <a:r>
              <a:rPr lang="en-US" dirty="0"/>
              <a:t>Reserves very safe asset</a:t>
            </a:r>
          </a:p>
          <a:p>
            <a:pPr lvl="1"/>
            <a:r>
              <a:rPr lang="en-US" dirty="0"/>
              <a:t>Interest rates on other safe assets close to zero. So why not?</a:t>
            </a:r>
          </a:p>
          <a:p>
            <a:pPr lvl="1"/>
            <a:r>
              <a:rPr lang="en-US" dirty="0"/>
              <a:t>Reserves now pay interest (since 10/6/2008)</a:t>
            </a:r>
          </a:p>
          <a:p>
            <a:pPr lvl="1"/>
            <a:r>
              <a:rPr lang="en-US" dirty="0"/>
              <a:t>Reserves no longer return dominated asset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/>
          <a:lstStyle/>
          <a:p>
            <a:r>
              <a:rPr lang="en-US" dirty="0"/>
              <a:t>Huge increase in monetary base caused lots of confusion on the part of many people (lots of worries about high inflation)</a:t>
            </a:r>
          </a:p>
          <a:p>
            <a:r>
              <a:rPr lang="en-US" dirty="0"/>
              <a:t>Monetary economists (including Bernanke) saw through this an kept their cool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Options at Zero Lower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3038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Forward Guidance</a:t>
            </a:r>
          </a:p>
          <a:p>
            <a:pPr marL="914400" lvl="1" indent="-514350"/>
            <a:r>
              <a:rPr lang="en-US" dirty="0"/>
              <a:t>Statements about future path of policy</a:t>
            </a:r>
          </a:p>
          <a:p>
            <a:pPr marL="914400" lvl="1" indent="-514350"/>
            <a:r>
              <a:rPr lang="is-IS" dirty="0"/>
              <a:t>Intended to lower longer term </a:t>
            </a:r>
            <a:r>
              <a:rPr lang="is-IS" dirty="0" err="1"/>
              <a:t>interest</a:t>
            </a:r>
            <a:r>
              <a:rPr lang="is-IS" dirty="0"/>
              <a:t> </a:t>
            </a:r>
            <a:r>
              <a:rPr lang="is-IS" dirty="0" err="1"/>
              <a:t>rates</a:t>
            </a:r>
            <a:endParaRPr lang="is-IS" dirty="0"/>
          </a:p>
          <a:p>
            <a:pPr marL="914400" lvl="1" indent="-514350"/>
            <a:r>
              <a:rPr lang="en-US" dirty="0"/>
              <a:t>Lower long rates =&gt; lower mortgage rates =&gt; higher spending</a:t>
            </a:r>
          </a:p>
          <a:p>
            <a:pPr marL="914400" lvl="1" indent="-514350"/>
            <a:r>
              <a:rPr lang="is-IS" dirty="0"/>
              <a:t>Fed statement in August 2011: </a:t>
            </a:r>
            <a:r>
              <a:rPr lang="en-US" dirty="0"/>
              <a:t>Keep rates close to zero “at least through mid-2013”</a:t>
            </a:r>
          </a:p>
          <a:p>
            <a:pPr marL="914400" lvl="1" indent="-514350"/>
            <a:r>
              <a:rPr lang="en-US" dirty="0"/>
              <a:t>Fed statement in January 2012: Keep rates close to zero “at least through late 2014”</a:t>
            </a:r>
          </a:p>
          <a:p>
            <a:pPr marL="914400" lvl="1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40" y="762000"/>
            <a:ext cx="9069761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03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Policy Options at Zero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Raise inflation target</a:t>
                </a:r>
              </a:p>
              <a:p>
                <a:pPr marL="914400" lvl="1" indent="-514350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Promising higher inflation reduces real rates, which stimulates spending</a:t>
                </a:r>
              </a:p>
              <a:p>
                <a:pPr marL="914400" lvl="1" indent="-514350"/>
                <a:r>
                  <a:rPr lang="en-US" dirty="0"/>
                  <a:t>Are such promises credible?</a:t>
                </a:r>
              </a:p>
              <a:p>
                <a:pPr marL="914400" lvl="1" indent="-514350"/>
                <a:r>
                  <a:rPr lang="en-US" dirty="0"/>
                  <a:t>Not clear. When future comes, no longer optimal to carry through and have high inflation</a:t>
                </a:r>
              </a:p>
              <a:p>
                <a:pPr marL="914400" lvl="1" indent="-514350"/>
                <a:r>
                  <a:rPr lang="en-US" dirty="0"/>
                  <a:t>How can Fed go about convincing people that they are serious about this?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3"/>
                <a:stretch>
                  <a:fillRect l="-1444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Demand Shocks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920" y="1600201"/>
            <a:ext cx="5563288" cy="5121275"/>
          </a:xfrm>
        </p:spPr>
        <p:txBody>
          <a:bodyPr>
            <a:normAutofit/>
          </a:bodyPr>
          <a:lstStyle/>
          <a:p>
            <a:r>
              <a:rPr lang="en-US" dirty="0"/>
              <a:t>Suppose central bank fixes the money supply (or money growth)</a:t>
            </a:r>
          </a:p>
          <a:p>
            <a:r>
              <a:rPr lang="en-US" dirty="0"/>
              <a:t>Money demand shocks will affect output and inflation</a:t>
            </a:r>
          </a:p>
          <a:p>
            <a:r>
              <a:rPr lang="en-US" dirty="0"/>
              <a:t>Increase in money demand shifts LM curve back </a:t>
            </a:r>
          </a:p>
          <a:p>
            <a:r>
              <a:rPr lang="en-US" dirty="0"/>
              <a:t>Decrease in money demand shifts LM curve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33254" y="1948522"/>
            <a:ext cx="4268038" cy="3975484"/>
            <a:chOff x="303962" y="2150679"/>
            <a:chExt cx="4268038" cy="3975484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03962" y="2150679"/>
              <a:ext cx="4268038" cy="3975484"/>
              <a:chOff x="514620" y="2115576"/>
              <a:chExt cx="3904131" cy="361648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-686380" y="3733243"/>
                <a:ext cx="3201019" cy="173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914997" y="5334619"/>
                <a:ext cx="3503754" cy="16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992" y="5391592"/>
                    <a:ext cx="350041" cy="340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032992" y="5391592"/>
                    <a:ext cx="350041" cy="34047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4839" r="-952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/>
              <p:cNvCxnSpPr/>
              <p:nvPr/>
            </p:nvCxnSpPr>
            <p:spPr>
              <a:xfrm>
                <a:off x="1071799" y="2480195"/>
                <a:ext cx="2510517" cy="2548617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extBox 21"/>
              <p:cNvSpPr txBox="1">
                <a:spLocks noChangeArrowheads="1"/>
              </p:cNvSpPr>
              <p:nvPr/>
            </p:nvSpPr>
            <p:spPr bwMode="auto">
              <a:xfrm>
                <a:off x="3548923" y="4672930"/>
                <a:ext cx="318486" cy="335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IS</a:t>
                </a:r>
              </a:p>
            </p:txBody>
          </p:sp>
          <p:sp>
            <p:nvSpPr>
              <p:cNvPr id="15" name="TextBox 24"/>
              <p:cNvSpPr txBox="1">
                <a:spLocks noChangeArrowheads="1"/>
              </p:cNvSpPr>
              <p:nvPr/>
            </p:nvSpPr>
            <p:spPr bwMode="auto">
              <a:xfrm flipH="1">
                <a:off x="514620" y="2115576"/>
                <a:ext cx="320254" cy="587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 R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V="1">
              <a:off x="1486650" y="2792307"/>
              <a:ext cx="2737972" cy="25907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93139" y="245992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915036" y="361773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06829" y="1729053"/>
            <a:ext cx="2737972" cy="2822986"/>
            <a:chOff x="5072650" y="1734400"/>
            <a:chExt cx="2737972" cy="2822986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5072650" y="1966587"/>
              <a:ext cx="2737972" cy="25907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43211" y="173440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LM’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162800" y="2743200"/>
              <a:ext cx="360947" cy="368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5905194" y="3992409"/>
              <a:ext cx="360947" cy="368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25374" y="305840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2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Demand Shocks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r>
              <a:rPr lang="en-US" dirty="0"/>
              <a:t>Makes no sense to have money demand shocks affect </a:t>
            </a:r>
            <a:br>
              <a:rPr lang="en-US" dirty="0"/>
            </a:br>
            <a:r>
              <a:rPr lang="en-US" dirty="0"/>
              <a:t>output and inflation</a:t>
            </a:r>
          </a:p>
          <a:p>
            <a:r>
              <a:rPr lang="en-US" dirty="0"/>
              <a:t>Good monetary policy should </a:t>
            </a:r>
          </a:p>
          <a:p>
            <a:pPr lvl="1"/>
            <a:r>
              <a:rPr lang="en-US" dirty="0"/>
              <a:t>“Accommodate” money demand shocks </a:t>
            </a:r>
          </a:p>
          <a:p>
            <a:pPr lvl="1"/>
            <a:r>
              <a:rPr lang="en-US" dirty="0"/>
              <a:t>Vary money supply to completely offset changes in money demand</a:t>
            </a:r>
          </a:p>
          <a:p>
            <a:r>
              <a:rPr lang="en-US" dirty="0"/>
              <a:t>Doing this will insulate economy from money demand shocks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4227</Words>
  <Application>Microsoft Office PowerPoint</Application>
  <PresentationFormat>Widescreen</PresentationFormat>
  <Paragraphs>672</Paragraphs>
  <Slides>77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Lecture 17: Monetary Policy Macroeconomics (Quantitative) Economics 101B</vt:lpstr>
      <vt:lpstr>Where Do We Stand?</vt:lpstr>
      <vt:lpstr>Monetary Policy</vt:lpstr>
      <vt:lpstr>Optimal Monetary Policy</vt:lpstr>
      <vt:lpstr>Monetarism</vt:lpstr>
      <vt:lpstr>Monetarism in Practice</vt:lpstr>
      <vt:lpstr>Monetarism in Practice</vt:lpstr>
      <vt:lpstr>Money Demand Shocks</vt:lpstr>
      <vt:lpstr>Money Demand Shocks</vt:lpstr>
      <vt:lpstr>Money Demand Shocks</vt:lpstr>
      <vt:lpstr>Monetary Policy</vt:lpstr>
      <vt:lpstr>Monetary Policy</vt:lpstr>
      <vt:lpstr>Federal Funds Rate Target</vt:lpstr>
      <vt:lpstr>FOMC</vt:lpstr>
      <vt:lpstr>Open Market Operations</vt:lpstr>
      <vt:lpstr>Interest on Reserves</vt:lpstr>
      <vt:lpstr>Determination of Interest Rates</vt:lpstr>
      <vt:lpstr>Monetary Policy</vt:lpstr>
      <vt:lpstr>The MP Curve</vt:lpstr>
      <vt:lpstr>The MP Curve</vt:lpstr>
      <vt:lpstr>Two Ways to Think about Monetary Policy</vt:lpstr>
      <vt:lpstr>Short Run: IS-MP Diagram</vt:lpstr>
      <vt:lpstr>The Full Modern Business Cycle Model</vt:lpstr>
      <vt:lpstr>Modern Business Cycle Model</vt:lpstr>
      <vt:lpstr>Two Views of Phillips Curve</vt:lpstr>
      <vt:lpstr>Optimal Monetary Policy</vt:lpstr>
      <vt:lpstr>Stabilization of Demand Shock</vt:lpstr>
      <vt:lpstr>Stabilization of Supply Shock</vt:lpstr>
      <vt:lpstr>Optimal Stabilization Policy</vt:lpstr>
      <vt:lpstr>Goals of Monetary Policy</vt:lpstr>
      <vt:lpstr>Goals of Monetary Policy</vt:lpstr>
      <vt:lpstr>Goals of Monetary Policy</vt:lpstr>
      <vt:lpstr>What Are the Costs of Inflation?</vt:lpstr>
      <vt:lpstr>Money Illusion</vt:lpstr>
      <vt:lpstr>Costs of Inflation</vt:lpstr>
      <vt:lpstr>Costs of Inflation</vt:lpstr>
      <vt:lpstr>Cost of Expected Inflation</vt:lpstr>
      <vt:lpstr>Cost of Expected Inflation</vt:lpstr>
      <vt:lpstr>Cost of Expected Inflation</vt:lpstr>
      <vt:lpstr>Costs of Unexpected Inflation</vt:lpstr>
      <vt:lpstr>Inflation and Wealth Redistribution</vt:lpstr>
      <vt:lpstr>PowerPoint Presentation</vt:lpstr>
      <vt:lpstr>PowerPoint Presentation</vt:lpstr>
      <vt:lpstr>Monetary Framework</vt:lpstr>
      <vt:lpstr>Inflation Targeting</vt:lpstr>
      <vt:lpstr>Inflation Targeting</vt:lpstr>
      <vt:lpstr>Why Target 2% Inflation?</vt:lpstr>
      <vt:lpstr>Inflation Greases the Wheels of  the Labor Market</vt:lpstr>
      <vt:lpstr>Inflation in the U.S.</vt:lpstr>
      <vt:lpstr>Inflation Bias of Monetary Policy</vt:lpstr>
      <vt:lpstr>Government’s Temptation</vt:lpstr>
      <vt:lpstr>Overcoming Inflation Bias</vt:lpstr>
      <vt:lpstr>Policy Rules</vt:lpstr>
      <vt:lpstr>Central Bank Independence</vt:lpstr>
      <vt:lpstr>The Taylor Rule</vt:lpstr>
      <vt:lpstr>The Taylor Rule</vt:lpstr>
      <vt:lpstr>The Taylor Rule</vt:lpstr>
      <vt:lpstr>The Taylor Rule</vt:lpstr>
      <vt:lpstr>Why the Huge Taylor Rule Deviation after Covid?</vt:lpstr>
      <vt:lpstr>PowerPoint Presentation</vt:lpstr>
      <vt:lpstr>PowerPoint Presentation</vt:lpstr>
      <vt:lpstr>The Taylor Rule</vt:lpstr>
      <vt:lpstr>Zero Lower Bound</vt:lpstr>
      <vt:lpstr>Zero Lower Bound</vt:lpstr>
      <vt:lpstr>Negative Rates in Europe/Japan</vt:lpstr>
      <vt:lpstr>MP Curve at Zero Lower Bound</vt:lpstr>
      <vt:lpstr>MP Curve at Zero Lower Bound</vt:lpstr>
      <vt:lpstr>MP Curve at Zero Lower Bound</vt:lpstr>
      <vt:lpstr>Policy Options at Zero Lower Bound</vt:lpstr>
      <vt:lpstr>PowerPoint Presentation</vt:lpstr>
      <vt:lpstr>Huge Increase in Monetary Base</vt:lpstr>
      <vt:lpstr>PowerPoint Presentation</vt:lpstr>
      <vt:lpstr>Money in the Great Recession</vt:lpstr>
      <vt:lpstr>Value of Theory</vt:lpstr>
      <vt:lpstr>Policy Options at Zero Lower Bound</vt:lpstr>
      <vt:lpstr>PowerPoint Presentation</vt:lpstr>
      <vt:lpstr>Policy Options at Zero Lower Bound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</dc:title>
  <dc:creator> Jon Steinsson</dc:creator>
  <cp:lastModifiedBy>Jon Steinsson</cp:lastModifiedBy>
  <cp:revision>292</cp:revision>
  <cp:lastPrinted>2022-11-07T06:35:08Z</cp:lastPrinted>
  <dcterms:created xsi:type="dcterms:W3CDTF">2009-04-17T19:57:49Z</dcterms:created>
  <dcterms:modified xsi:type="dcterms:W3CDTF">2025-12-04T16:55:40Z</dcterms:modified>
</cp:coreProperties>
</file>