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57" r:id="rId2"/>
    <p:sldId id="722" r:id="rId3"/>
    <p:sldId id="609" r:id="rId4"/>
    <p:sldId id="610" r:id="rId5"/>
    <p:sldId id="611" r:id="rId6"/>
    <p:sldId id="612" r:id="rId7"/>
    <p:sldId id="613" r:id="rId8"/>
    <p:sldId id="614" r:id="rId9"/>
    <p:sldId id="615" r:id="rId10"/>
    <p:sldId id="616" r:id="rId11"/>
    <p:sldId id="669" r:id="rId12"/>
    <p:sldId id="670" r:id="rId13"/>
    <p:sldId id="671" r:id="rId14"/>
    <p:sldId id="673" r:id="rId15"/>
    <p:sldId id="674" r:id="rId16"/>
    <p:sldId id="675" r:id="rId17"/>
    <p:sldId id="676" r:id="rId18"/>
    <p:sldId id="677" r:id="rId19"/>
    <p:sldId id="678" r:id="rId20"/>
    <p:sldId id="679" r:id="rId21"/>
    <p:sldId id="680" r:id="rId22"/>
    <p:sldId id="681" r:id="rId23"/>
    <p:sldId id="696" r:id="rId24"/>
    <p:sldId id="682" r:id="rId25"/>
    <p:sldId id="683" r:id="rId26"/>
    <p:sldId id="684" r:id="rId27"/>
    <p:sldId id="525" r:id="rId28"/>
    <p:sldId id="526" r:id="rId29"/>
    <p:sldId id="531" r:id="rId30"/>
    <p:sldId id="527" r:id="rId31"/>
    <p:sldId id="528" r:id="rId32"/>
    <p:sldId id="529" r:id="rId33"/>
    <p:sldId id="456" r:id="rId34"/>
    <p:sldId id="364" r:id="rId35"/>
    <p:sldId id="337" r:id="rId36"/>
    <p:sldId id="419" r:id="rId37"/>
    <p:sldId id="421" r:id="rId38"/>
    <p:sldId id="423" r:id="rId39"/>
    <p:sldId id="436" r:id="rId40"/>
    <p:sldId id="457" r:id="rId41"/>
    <p:sldId id="437" r:id="rId42"/>
    <p:sldId id="462" r:id="rId43"/>
    <p:sldId id="425" r:id="rId44"/>
    <p:sldId id="426" r:id="rId45"/>
    <p:sldId id="427" r:id="rId46"/>
    <p:sldId id="428" r:id="rId47"/>
    <p:sldId id="429" r:id="rId48"/>
    <p:sldId id="430" r:id="rId49"/>
    <p:sldId id="432" r:id="rId50"/>
    <p:sldId id="444" r:id="rId51"/>
    <p:sldId id="439" r:id="rId52"/>
    <p:sldId id="441" r:id="rId53"/>
    <p:sldId id="442" r:id="rId54"/>
    <p:sldId id="443"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41" autoAdjust="0"/>
    <p:restoredTop sz="86535" autoAdjust="0"/>
  </p:normalViewPr>
  <p:slideViewPr>
    <p:cSldViewPr>
      <p:cViewPr varScale="1">
        <p:scale>
          <a:sx n="72" d="100"/>
          <a:sy n="72" d="100"/>
        </p:scale>
        <p:origin x="56" y="1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Documents\teaching\Undergraduate\2009%20Intermediate%20Macro\Lectures\Lecture23%20Monetary%20Policy\Phillips%20Curve_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y%20Documents\teaching\Undergraduate\2010%20Intermediate%20Macro\Lectures\Lecture22%20The%20Phillips%20Curve\ShortRunDynamic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My%20Documents\teaching\Undergraduate\2009%20Intermediate%20Macro\Lectures\Lecture23%20Monetary%20Policy\Phillips%20Curve_2.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My%20Documents\teaching\Undergraduate\2009%20Intermediate%20Macro\Lectures\Lecture23%20Monetary%20Policy\Phillips%20Curve_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ydocs\teaching\Undergraduate\2009%20Intermediate%20Macro\Data\Phillips%20Curve_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42257217847771"/>
          <c:y val="6.5705128205128471E-2"/>
          <c:w val="0.78837555886735988"/>
          <c:h val="0.73317307692308098"/>
        </c:manualLayout>
      </c:layout>
      <c:scatterChart>
        <c:scatterStyle val="lineMarker"/>
        <c:varyColors val="0"/>
        <c:ser>
          <c:idx val="0"/>
          <c:order val="0"/>
          <c:tx>
            <c:v>1960-1969</c:v>
          </c:tx>
          <c:xVal>
            <c:numRef>
              <c:f>Sheet1!$B$2:$B$11</c:f>
              <c:numCache>
                <c:formatCode>0.00</c:formatCode>
                <c:ptCount val="10"/>
                <c:pt idx="0">
                  <c:v>6.6</c:v>
                </c:pt>
                <c:pt idx="1">
                  <c:v>6</c:v>
                </c:pt>
                <c:pt idx="2">
                  <c:v>5.5</c:v>
                </c:pt>
                <c:pt idx="3">
                  <c:v>5.5</c:v>
                </c:pt>
                <c:pt idx="4">
                  <c:v>5</c:v>
                </c:pt>
                <c:pt idx="5">
                  <c:v>4</c:v>
                </c:pt>
                <c:pt idx="6">
                  <c:v>3.8</c:v>
                </c:pt>
                <c:pt idx="7">
                  <c:v>3.8</c:v>
                </c:pt>
                <c:pt idx="8">
                  <c:v>3.4</c:v>
                </c:pt>
                <c:pt idx="9">
                  <c:v>3.5</c:v>
                </c:pt>
              </c:numCache>
            </c:numRef>
          </c:xVal>
          <c:yVal>
            <c:numRef>
              <c:f>Sheet1!$C$2:$C$11</c:f>
              <c:numCache>
                <c:formatCode>0.00</c:formatCode>
                <c:ptCount val="10"/>
                <c:pt idx="0">
                  <c:v>1.4922813036020399</c:v>
                </c:pt>
                <c:pt idx="1">
                  <c:v>1.07036223311474</c:v>
                </c:pt>
                <c:pt idx="2">
                  <c:v>1.176077141740137</c:v>
                </c:pt>
                <c:pt idx="3">
                  <c:v>1.2560599382988049</c:v>
                </c:pt>
                <c:pt idx="4">
                  <c:v>1.32208922742112</c:v>
                </c:pt>
                <c:pt idx="5">
                  <c:v>1.5786930140149398</c:v>
                </c:pt>
                <c:pt idx="6">
                  <c:v>2.9893746365703202</c:v>
                </c:pt>
                <c:pt idx="7">
                  <c:v>2.784550237393598</c:v>
                </c:pt>
                <c:pt idx="8">
                  <c:v>4.24469413233557</c:v>
                </c:pt>
                <c:pt idx="9">
                  <c:v>5.4371257485010096</c:v>
                </c:pt>
              </c:numCache>
            </c:numRef>
          </c:yVal>
          <c:smooth val="0"/>
          <c:extLst>
            <c:ext xmlns:c16="http://schemas.microsoft.com/office/drawing/2014/chart" uri="{C3380CC4-5D6E-409C-BE32-E72D297353CC}">
              <c16:uniqueId val="{00000000-AD00-463F-B008-182624F34F00}"/>
            </c:ext>
          </c:extLst>
        </c:ser>
        <c:dLbls>
          <c:showLegendKey val="0"/>
          <c:showVal val="0"/>
          <c:showCatName val="0"/>
          <c:showSerName val="0"/>
          <c:showPercent val="0"/>
          <c:showBubbleSize val="0"/>
        </c:dLbls>
        <c:axId val="145848952"/>
        <c:axId val="145850128"/>
      </c:scatterChart>
      <c:valAx>
        <c:axId val="145848952"/>
        <c:scaling>
          <c:orientation val="minMax"/>
          <c:max val="12"/>
          <c:min val="2"/>
        </c:scaling>
        <c:delete val="0"/>
        <c:axPos val="b"/>
        <c:title>
          <c:tx>
            <c:rich>
              <a:bodyPr/>
              <a:lstStyle/>
              <a:p>
                <a:pPr>
                  <a:defRPr sz="1400" b="1" i="0" u="none" strike="noStrike" baseline="0">
                    <a:solidFill>
                      <a:srgbClr val="000000"/>
                    </a:solidFill>
                    <a:latin typeface="Calibri"/>
                    <a:ea typeface="Calibri"/>
                    <a:cs typeface="Calibri"/>
                  </a:defRPr>
                </a:pPr>
                <a:r>
                  <a:rPr lang="en-US"/>
                  <a:t>Unemployment Rate</a:t>
                </a:r>
              </a:p>
            </c:rich>
          </c:tx>
          <c:overlay val="0"/>
          <c:spPr>
            <a:noFill/>
            <a:ln w="25400">
              <a:noFill/>
            </a:ln>
          </c:spPr>
        </c:title>
        <c:numFmt formatCode="0.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45850128"/>
        <c:crosses val="autoZero"/>
        <c:crossBetween val="midCat"/>
      </c:valAx>
      <c:valAx>
        <c:axId val="145850128"/>
        <c:scaling>
          <c:orientation val="minMax"/>
          <c:max val="16"/>
        </c:scaling>
        <c:delete val="0"/>
        <c:axPos val="l"/>
        <c:title>
          <c:tx>
            <c:rich>
              <a:bodyPr/>
              <a:lstStyle/>
              <a:p>
                <a:pPr>
                  <a:defRPr sz="1400" b="1" i="0" u="none" strike="noStrike" baseline="0">
                    <a:solidFill>
                      <a:srgbClr val="000000"/>
                    </a:solidFill>
                    <a:latin typeface="Calibri"/>
                    <a:ea typeface="Calibri"/>
                    <a:cs typeface="Calibri"/>
                  </a:defRPr>
                </a:pPr>
                <a:r>
                  <a:rPr lang="en-US"/>
                  <a:t>Inflation Rate</a:t>
                </a:r>
              </a:p>
            </c:rich>
          </c:tx>
          <c:overlay val="0"/>
          <c:spPr>
            <a:noFill/>
            <a:ln w="25400">
              <a:noFill/>
            </a:ln>
          </c:spPr>
        </c:title>
        <c:numFmt formatCode="0.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4584895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8573928258995"/>
          <c:y val="5.1400554097404488E-2"/>
          <c:w val="0.80387248468941463"/>
          <c:h val="0.79822506561679785"/>
        </c:manualLayout>
      </c:layout>
      <c:lineChart>
        <c:grouping val="standard"/>
        <c:varyColors val="0"/>
        <c:ser>
          <c:idx val="0"/>
          <c:order val="0"/>
          <c:tx>
            <c:v>Change Log Money</c:v>
          </c:tx>
          <c:spPr>
            <a:ln w="38100"/>
          </c:spPr>
          <c:marker>
            <c:symbol val="none"/>
          </c:marker>
          <c:val>
            <c:numRef>
              <c:f>US1960s!$B$4:$B$19</c:f>
              <c:numCache>
                <c:formatCode>General</c:formatCode>
                <c:ptCount val="16"/>
                <c:pt idx="0">
                  <c:v>2.0000000000000011E-2</c:v>
                </c:pt>
                <c:pt idx="1">
                  <c:v>2.0000000000000011E-2</c:v>
                </c:pt>
                <c:pt idx="2">
                  <c:v>2.0000000000000011E-2</c:v>
                </c:pt>
                <c:pt idx="3">
                  <c:v>2.0000000000000011E-2</c:v>
                </c:pt>
                <c:pt idx="4">
                  <c:v>3.0000000000000002E-2</c:v>
                </c:pt>
                <c:pt idx="5">
                  <c:v>4.0000000000000022E-2</c:v>
                </c:pt>
                <c:pt idx="6">
                  <c:v>0.05</c:v>
                </c:pt>
                <c:pt idx="7">
                  <c:v>6.0000000000000032E-2</c:v>
                </c:pt>
                <c:pt idx="8">
                  <c:v>7.0000000000000021E-2</c:v>
                </c:pt>
                <c:pt idx="9">
                  <c:v>7.0000000000000021E-2</c:v>
                </c:pt>
                <c:pt idx="10">
                  <c:v>7.0000000000000021E-2</c:v>
                </c:pt>
                <c:pt idx="11">
                  <c:v>7.0000000000000021E-2</c:v>
                </c:pt>
                <c:pt idx="12">
                  <c:v>7.0000000000000021E-2</c:v>
                </c:pt>
                <c:pt idx="13">
                  <c:v>7.0000000000000021E-2</c:v>
                </c:pt>
                <c:pt idx="14">
                  <c:v>7.0000000000000021E-2</c:v>
                </c:pt>
                <c:pt idx="15">
                  <c:v>7.0000000000000021E-2</c:v>
                </c:pt>
              </c:numCache>
            </c:numRef>
          </c:val>
          <c:smooth val="0"/>
          <c:extLst>
            <c:ext xmlns:c16="http://schemas.microsoft.com/office/drawing/2014/chart" uri="{C3380CC4-5D6E-409C-BE32-E72D297353CC}">
              <c16:uniqueId val="{00000000-DA18-4713-9778-43737D6E95B7}"/>
            </c:ext>
          </c:extLst>
        </c:ser>
        <c:ser>
          <c:idx val="1"/>
          <c:order val="1"/>
          <c:tx>
            <c:v>Output Gap</c:v>
          </c:tx>
          <c:spPr>
            <a:ln w="38100"/>
          </c:spPr>
          <c:marker>
            <c:symbol val="none"/>
          </c:marker>
          <c:val>
            <c:numRef>
              <c:f>US1960s!$C$4:$C$19</c:f>
              <c:numCache>
                <c:formatCode>General</c:formatCode>
                <c:ptCount val="16"/>
                <c:pt idx="0">
                  <c:v>4.0000000000000022E-2</c:v>
                </c:pt>
                <c:pt idx="1">
                  <c:v>4.0000000000000022E-2</c:v>
                </c:pt>
                <c:pt idx="2">
                  <c:v>4.0000000000000022E-2</c:v>
                </c:pt>
                <c:pt idx="3">
                  <c:v>4.0000000000000022E-2</c:v>
                </c:pt>
                <c:pt idx="4">
                  <c:v>0.05</c:v>
                </c:pt>
                <c:pt idx="5">
                  <c:v>6.5000000000000002E-2</c:v>
                </c:pt>
                <c:pt idx="6">
                  <c:v>8.2500000000000004E-2</c:v>
                </c:pt>
                <c:pt idx="7">
                  <c:v>0.10125000000000002</c:v>
                </c:pt>
                <c:pt idx="8">
                  <c:v>0.12062500000000018</c:v>
                </c:pt>
                <c:pt idx="9">
                  <c:v>0.1303125</c:v>
                </c:pt>
                <c:pt idx="10">
                  <c:v>0.13515625000000001</c:v>
                </c:pt>
                <c:pt idx="11">
                  <c:v>0.137578125</c:v>
                </c:pt>
                <c:pt idx="12">
                  <c:v>0.13878906250000025</c:v>
                </c:pt>
                <c:pt idx="13">
                  <c:v>0.13939453125000001</c:v>
                </c:pt>
                <c:pt idx="14">
                  <c:v>0.13969726562500001</c:v>
                </c:pt>
                <c:pt idx="15">
                  <c:v>0.13984863281250029</c:v>
                </c:pt>
              </c:numCache>
            </c:numRef>
          </c:val>
          <c:smooth val="0"/>
          <c:extLst>
            <c:ext xmlns:c16="http://schemas.microsoft.com/office/drawing/2014/chart" uri="{C3380CC4-5D6E-409C-BE32-E72D297353CC}">
              <c16:uniqueId val="{00000001-DA18-4713-9778-43737D6E95B7}"/>
            </c:ext>
          </c:extLst>
        </c:ser>
        <c:ser>
          <c:idx val="2"/>
          <c:order val="2"/>
          <c:tx>
            <c:v>Inflation</c:v>
          </c:tx>
          <c:spPr>
            <a:ln w="38100"/>
          </c:spPr>
          <c:marker>
            <c:symbol val="none"/>
          </c:marker>
          <c:val>
            <c:numRef>
              <c:f>US1960s!$D$4:$D$19</c:f>
              <c:numCache>
                <c:formatCode>General</c:formatCode>
                <c:ptCount val="16"/>
                <c:pt idx="0">
                  <c:v>2.0000000000000011E-2</c:v>
                </c:pt>
                <c:pt idx="1">
                  <c:v>2.0000000000000011E-2</c:v>
                </c:pt>
                <c:pt idx="2">
                  <c:v>2.0000000000000011E-2</c:v>
                </c:pt>
                <c:pt idx="3">
                  <c:v>2.0000000000000011E-2</c:v>
                </c:pt>
                <c:pt idx="4">
                  <c:v>2.0000000000000011E-2</c:v>
                </c:pt>
                <c:pt idx="5">
                  <c:v>2.5000000000000001E-2</c:v>
                </c:pt>
                <c:pt idx="6">
                  <c:v>3.2500000000000001E-2</c:v>
                </c:pt>
                <c:pt idx="7">
                  <c:v>4.1249999999999939E-2</c:v>
                </c:pt>
                <c:pt idx="8">
                  <c:v>5.0624999999999996E-2</c:v>
                </c:pt>
                <c:pt idx="9">
                  <c:v>6.0312500000000116E-2</c:v>
                </c:pt>
                <c:pt idx="10">
                  <c:v>6.5156249999999999E-2</c:v>
                </c:pt>
                <c:pt idx="11">
                  <c:v>6.7578125000000003E-2</c:v>
                </c:pt>
                <c:pt idx="12">
                  <c:v>6.878906249999997E-2</c:v>
                </c:pt>
                <c:pt idx="13">
                  <c:v>6.9394531250000183E-2</c:v>
                </c:pt>
                <c:pt idx="14">
                  <c:v>6.9697265625000004E-2</c:v>
                </c:pt>
                <c:pt idx="15">
                  <c:v>6.984863281250013E-2</c:v>
                </c:pt>
              </c:numCache>
            </c:numRef>
          </c:val>
          <c:smooth val="0"/>
          <c:extLst>
            <c:ext xmlns:c16="http://schemas.microsoft.com/office/drawing/2014/chart" uri="{C3380CC4-5D6E-409C-BE32-E72D297353CC}">
              <c16:uniqueId val="{00000002-DA18-4713-9778-43737D6E95B7}"/>
            </c:ext>
          </c:extLst>
        </c:ser>
        <c:dLbls>
          <c:showLegendKey val="0"/>
          <c:showVal val="0"/>
          <c:showCatName val="0"/>
          <c:showSerName val="0"/>
          <c:showPercent val="0"/>
          <c:showBubbleSize val="0"/>
        </c:dLbls>
        <c:smooth val="0"/>
        <c:axId val="145849736"/>
        <c:axId val="123375080"/>
      </c:lineChart>
      <c:catAx>
        <c:axId val="145849736"/>
        <c:scaling>
          <c:orientation val="minMax"/>
        </c:scaling>
        <c:delete val="0"/>
        <c:axPos val="b"/>
        <c:majorTickMark val="out"/>
        <c:minorTickMark val="none"/>
        <c:tickLblPos val="nextTo"/>
        <c:crossAx val="123375080"/>
        <c:crosses val="autoZero"/>
        <c:auto val="1"/>
        <c:lblAlgn val="ctr"/>
        <c:lblOffset val="100"/>
        <c:noMultiLvlLbl val="0"/>
      </c:catAx>
      <c:valAx>
        <c:axId val="123375080"/>
        <c:scaling>
          <c:orientation val="minMax"/>
        </c:scaling>
        <c:delete val="0"/>
        <c:axPos val="l"/>
        <c:numFmt formatCode="General" sourceLinked="1"/>
        <c:majorTickMark val="out"/>
        <c:minorTickMark val="none"/>
        <c:tickLblPos val="nextTo"/>
        <c:crossAx val="145849736"/>
        <c:crosses val="autoZero"/>
        <c:crossBetween val="between"/>
      </c:valAx>
    </c:plotArea>
    <c:legend>
      <c:legendPos val="r"/>
      <c:layout>
        <c:manualLayout>
          <c:xMode val="edge"/>
          <c:yMode val="edge"/>
          <c:x val="0.54311834182491758"/>
          <c:y val="0.60375206006225957"/>
          <c:w val="0.38465937162266556"/>
          <c:h val="0.2162677775743150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3862156119424"/>
          <c:y val="7.5961639410458484E-2"/>
          <c:w val="0.78837555886735988"/>
          <c:h val="0.73317307692308098"/>
        </c:manualLayout>
      </c:layout>
      <c:scatterChart>
        <c:scatterStyle val="lineMarker"/>
        <c:varyColors val="0"/>
        <c:ser>
          <c:idx val="0"/>
          <c:order val="0"/>
          <c:tx>
            <c:v>1960-1969</c:v>
          </c:tx>
          <c:xVal>
            <c:numRef>
              <c:f>Sheet1!$B$2:$B$11</c:f>
              <c:numCache>
                <c:formatCode>0.00</c:formatCode>
                <c:ptCount val="10"/>
                <c:pt idx="0">
                  <c:v>6.6</c:v>
                </c:pt>
                <c:pt idx="1">
                  <c:v>6</c:v>
                </c:pt>
                <c:pt idx="2">
                  <c:v>5.5</c:v>
                </c:pt>
                <c:pt idx="3">
                  <c:v>5.5</c:v>
                </c:pt>
                <c:pt idx="4">
                  <c:v>5</c:v>
                </c:pt>
                <c:pt idx="5">
                  <c:v>4</c:v>
                </c:pt>
                <c:pt idx="6">
                  <c:v>3.8</c:v>
                </c:pt>
                <c:pt idx="7">
                  <c:v>3.8</c:v>
                </c:pt>
                <c:pt idx="8">
                  <c:v>3.4</c:v>
                </c:pt>
                <c:pt idx="9">
                  <c:v>3.5</c:v>
                </c:pt>
              </c:numCache>
            </c:numRef>
          </c:xVal>
          <c:yVal>
            <c:numRef>
              <c:f>Sheet1!$C$2:$C$11</c:f>
              <c:numCache>
                <c:formatCode>0.00</c:formatCode>
                <c:ptCount val="10"/>
                <c:pt idx="0">
                  <c:v>1.4922813036020399</c:v>
                </c:pt>
                <c:pt idx="1">
                  <c:v>1.07036223311474</c:v>
                </c:pt>
                <c:pt idx="2">
                  <c:v>1.176077141740137</c:v>
                </c:pt>
                <c:pt idx="3">
                  <c:v>1.2560599382988049</c:v>
                </c:pt>
                <c:pt idx="4">
                  <c:v>1.32208922742112</c:v>
                </c:pt>
                <c:pt idx="5">
                  <c:v>1.5786930140149398</c:v>
                </c:pt>
                <c:pt idx="6">
                  <c:v>2.9893746365703202</c:v>
                </c:pt>
                <c:pt idx="7">
                  <c:v>2.784550237393598</c:v>
                </c:pt>
                <c:pt idx="8">
                  <c:v>4.24469413233557</c:v>
                </c:pt>
                <c:pt idx="9">
                  <c:v>5.4371257485010096</c:v>
                </c:pt>
              </c:numCache>
            </c:numRef>
          </c:yVal>
          <c:smooth val="0"/>
          <c:extLst>
            <c:ext xmlns:c16="http://schemas.microsoft.com/office/drawing/2014/chart" uri="{C3380CC4-5D6E-409C-BE32-E72D297353CC}">
              <c16:uniqueId val="{00000000-76FD-423C-BDB9-B70E8D5B1BA6}"/>
            </c:ext>
          </c:extLst>
        </c:ser>
        <c:dLbls>
          <c:showLegendKey val="0"/>
          <c:showVal val="0"/>
          <c:showCatName val="0"/>
          <c:showSerName val="0"/>
          <c:showPercent val="0"/>
          <c:showBubbleSize val="0"/>
        </c:dLbls>
        <c:axId val="200787248"/>
        <c:axId val="200790384"/>
      </c:scatterChart>
      <c:valAx>
        <c:axId val="200787248"/>
        <c:scaling>
          <c:orientation val="minMax"/>
          <c:max val="12"/>
          <c:min val="2"/>
        </c:scaling>
        <c:delete val="0"/>
        <c:axPos val="b"/>
        <c:title>
          <c:tx>
            <c:rich>
              <a:bodyPr/>
              <a:lstStyle/>
              <a:p>
                <a:pPr>
                  <a:defRPr sz="1400" b="1" i="0" u="none" strike="noStrike" baseline="0">
                    <a:solidFill>
                      <a:srgbClr val="000000"/>
                    </a:solidFill>
                    <a:latin typeface="Calibri"/>
                    <a:ea typeface="Calibri"/>
                    <a:cs typeface="Calibri"/>
                  </a:defRPr>
                </a:pPr>
                <a:r>
                  <a:rPr lang="en-US"/>
                  <a:t>Unemployment Rate</a:t>
                </a:r>
              </a:p>
            </c:rich>
          </c:tx>
          <c:overlay val="0"/>
          <c:spPr>
            <a:noFill/>
            <a:ln w="25400">
              <a:noFill/>
            </a:ln>
          </c:spPr>
        </c:title>
        <c:numFmt formatCode="0.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00790384"/>
        <c:crosses val="autoZero"/>
        <c:crossBetween val="midCat"/>
      </c:valAx>
      <c:valAx>
        <c:axId val="200790384"/>
        <c:scaling>
          <c:orientation val="minMax"/>
          <c:max val="16"/>
        </c:scaling>
        <c:delete val="0"/>
        <c:axPos val="l"/>
        <c:title>
          <c:tx>
            <c:rich>
              <a:bodyPr/>
              <a:lstStyle/>
              <a:p>
                <a:pPr>
                  <a:defRPr sz="1400" b="1" i="0" u="none" strike="noStrike" baseline="0">
                    <a:solidFill>
                      <a:srgbClr val="000000"/>
                    </a:solidFill>
                    <a:latin typeface="Calibri"/>
                    <a:ea typeface="Calibri"/>
                    <a:cs typeface="Calibri"/>
                  </a:defRPr>
                </a:pPr>
                <a:r>
                  <a:rPr lang="en-US"/>
                  <a:t>Inflation Rate</a:t>
                </a:r>
              </a:p>
            </c:rich>
          </c:tx>
          <c:overlay val="0"/>
          <c:spPr>
            <a:noFill/>
            <a:ln w="25400">
              <a:noFill/>
            </a:ln>
          </c:spPr>
        </c:title>
        <c:numFmt formatCode="0.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0078724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71687914010824"/>
          <c:y val="4.3309226634440513E-2"/>
          <c:w val="0.78382780277465314"/>
          <c:h val="0.74192412998734858"/>
        </c:manualLayout>
      </c:layout>
      <c:scatterChart>
        <c:scatterStyle val="lineMarker"/>
        <c:varyColors val="0"/>
        <c:ser>
          <c:idx val="0"/>
          <c:order val="0"/>
          <c:tx>
            <c:v>1960-1969</c:v>
          </c:tx>
          <c:xVal>
            <c:numRef>
              <c:f>Sheet1!$B$2:$B$11</c:f>
              <c:numCache>
                <c:formatCode>0.00</c:formatCode>
                <c:ptCount val="10"/>
                <c:pt idx="0">
                  <c:v>6.6</c:v>
                </c:pt>
                <c:pt idx="1">
                  <c:v>6</c:v>
                </c:pt>
                <c:pt idx="2">
                  <c:v>5.5</c:v>
                </c:pt>
                <c:pt idx="3">
                  <c:v>5.5</c:v>
                </c:pt>
                <c:pt idx="4">
                  <c:v>5</c:v>
                </c:pt>
                <c:pt idx="5">
                  <c:v>4</c:v>
                </c:pt>
                <c:pt idx="6">
                  <c:v>3.8</c:v>
                </c:pt>
                <c:pt idx="7">
                  <c:v>3.8</c:v>
                </c:pt>
                <c:pt idx="8">
                  <c:v>3.4</c:v>
                </c:pt>
                <c:pt idx="9">
                  <c:v>3.5</c:v>
                </c:pt>
              </c:numCache>
            </c:numRef>
          </c:xVal>
          <c:yVal>
            <c:numRef>
              <c:f>Sheet1!$C$2:$C$11</c:f>
              <c:numCache>
                <c:formatCode>0.00</c:formatCode>
                <c:ptCount val="10"/>
                <c:pt idx="0">
                  <c:v>1.4922813036020399</c:v>
                </c:pt>
                <c:pt idx="1">
                  <c:v>1.07036223311474</c:v>
                </c:pt>
                <c:pt idx="2">
                  <c:v>1.176077141740137</c:v>
                </c:pt>
                <c:pt idx="3">
                  <c:v>1.2560599382988049</c:v>
                </c:pt>
                <c:pt idx="4">
                  <c:v>1.32208922742112</c:v>
                </c:pt>
                <c:pt idx="5">
                  <c:v>1.5786930140149398</c:v>
                </c:pt>
                <c:pt idx="6">
                  <c:v>2.9893746365703202</c:v>
                </c:pt>
                <c:pt idx="7">
                  <c:v>2.784550237393598</c:v>
                </c:pt>
                <c:pt idx="8">
                  <c:v>4.24469413233557</c:v>
                </c:pt>
                <c:pt idx="9">
                  <c:v>5.4371257485010096</c:v>
                </c:pt>
              </c:numCache>
            </c:numRef>
          </c:yVal>
          <c:smooth val="0"/>
          <c:extLst>
            <c:ext xmlns:c16="http://schemas.microsoft.com/office/drawing/2014/chart" uri="{C3380CC4-5D6E-409C-BE32-E72D297353CC}">
              <c16:uniqueId val="{00000000-2BDC-4F89-9EDC-0B7D4BD8A206}"/>
            </c:ext>
          </c:extLst>
        </c:ser>
        <c:ser>
          <c:idx val="1"/>
          <c:order val="1"/>
          <c:tx>
            <c:v>1969-1980</c:v>
          </c:tx>
          <c:xVal>
            <c:numRef>
              <c:f>Sheet1!$B$11:$B$22</c:f>
              <c:numCache>
                <c:formatCode>0.00</c:formatCode>
                <c:ptCount val="12"/>
                <c:pt idx="0">
                  <c:v>3.5</c:v>
                </c:pt>
                <c:pt idx="1">
                  <c:v>6.1</c:v>
                </c:pt>
                <c:pt idx="2">
                  <c:v>6</c:v>
                </c:pt>
                <c:pt idx="3">
                  <c:v>5.2</c:v>
                </c:pt>
                <c:pt idx="4">
                  <c:v>4.9000000000000004</c:v>
                </c:pt>
                <c:pt idx="5">
                  <c:v>7.2</c:v>
                </c:pt>
                <c:pt idx="6">
                  <c:v>8.2000000000000011</c:v>
                </c:pt>
                <c:pt idx="7">
                  <c:v>7.8</c:v>
                </c:pt>
                <c:pt idx="8">
                  <c:v>6.4</c:v>
                </c:pt>
                <c:pt idx="9">
                  <c:v>6</c:v>
                </c:pt>
                <c:pt idx="10">
                  <c:v>6</c:v>
                </c:pt>
                <c:pt idx="11">
                  <c:v>7.2</c:v>
                </c:pt>
              </c:numCache>
            </c:numRef>
          </c:xVal>
          <c:yVal>
            <c:numRef>
              <c:f>Sheet1!$C$11:$C$22</c:f>
              <c:numCache>
                <c:formatCode>0.00</c:formatCode>
                <c:ptCount val="12"/>
                <c:pt idx="0">
                  <c:v>5.4371257485010096</c:v>
                </c:pt>
                <c:pt idx="1">
                  <c:v>5.8836892321690604</c:v>
                </c:pt>
                <c:pt idx="2">
                  <c:v>4.2265608238557855</c:v>
                </c:pt>
                <c:pt idx="3">
                  <c:v>3.27295183202967</c:v>
                </c:pt>
                <c:pt idx="4">
                  <c:v>6.2587203508081002</c:v>
                </c:pt>
                <c:pt idx="5">
                  <c:v>11.011067341962898</c:v>
                </c:pt>
                <c:pt idx="6">
                  <c:v>9.1416018925304989</c:v>
                </c:pt>
                <c:pt idx="7">
                  <c:v>5.7748877535216003</c:v>
                </c:pt>
                <c:pt idx="8">
                  <c:v>6.46955503513</c:v>
                </c:pt>
                <c:pt idx="9">
                  <c:v>7.6299147649160703</c:v>
                </c:pt>
                <c:pt idx="10">
                  <c:v>11.2530335930504</c:v>
                </c:pt>
                <c:pt idx="11">
                  <c:v>13.5017221584386</c:v>
                </c:pt>
              </c:numCache>
            </c:numRef>
          </c:yVal>
          <c:smooth val="0"/>
          <c:extLst>
            <c:ext xmlns:c16="http://schemas.microsoft.com/office/drawing/2014/chart" uri="{C3380CC4-5D6E-409C-BE32-E72D297353CC}">
              <c16:uniqueId val="{00000001-2BDC-4F89-9EDC-0B7D4BD8A206}"/>
            </c:ext>
          </c:extLst>
        </c:ser>
        <c:dLbls>
          <c:showLegendKey val="0"/>
          <c:showVal val="0"/>
          <c:showCatName val="0"/>
          <c:showSerName val="0"/>
          <c:showPercent val="0"/>
          <c:showBubbleSize val="0"/>
        </c:dLbls>
        <c:axId val="200779408"/>
        <c:axId val="200782936"/>
      </c:scatterChart>
      <c:valAx>
        <c:axId val="200779408"/>
        <c:scaling>
          <c:orientation val="minMax"/>
          <c:max val="12"/>
          <c:min val="2"/>
        </c:scaling>
        <c:delete val="0"/>
        <c:axPos val="b"/>
        <c:title>
          <c:tx>
            <c:rich>
              <a:bodyPr/>
              <a:lstStyle/>
              <a:p>
                <a:pPr>
                  <a:defRPr sz="1400" b="1" i="0" u="none" strike="noStrike" baseline="0">
                    <a:solidFill>
                      <a:srgbClr val="000000"/>
                    </a:solidFill>
                    <a:latin typeface="Calibri"/>
                    <a:ea typeface="Calibri"/>
                    <a:cs typeface="Calibri"/>
                  </a:defRPr>
                </a:pPr>
                <a:r>
                  <a:rPr lang="en-US"/>
                  <a:t>Unemployment Rate</a:t>
                </a:r>
              </a:p>
            </c:rich>
          </c:tx>
          <c:overlay val="0"/>
          <c:spPr>
            <a:noFill/>
            <a:ln w="25400">
              <a:noFill/>
            </a:ln>
          </c:spPr>
        </c:title>
        <c:numFmt formatCode="0.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00782936"/>
        <c:crosses val="autoZero"/>
        <c:crossBetween val="midCat"/>
      </c:valAx>
      <c:valAx>
        <c:axId val="200782936"/>
        <c:scaling>
          <c:orientation val="minMax"/>
        </c:scaling>
        <c:delete val="0"/>
        <c:axPos val="l"/>
        <c:title>
          <c:tx>
            <c:rich>
              <a:bodyPr/>
              <a:lstStyle/>
              <a:p>
                <a:pPr>
                  <a:defRPr sz="1400" b="1" i="0" u="none" strike="noStrike" baseline="0">
                    <a:solidFill>
                      <a:srgbClr val="000000"/>
                    </a:solidFill>
                    <a:latin typeface="Calibri"/>
                    <a:ea typeface="Calibri"/>
                    <a:cs typeface="Calibri"/>
                  </a:defRPr>
                </a:pPr>
                <a:r>
                  <a:rPr lang="en-US"/>
                  <a:t>Inflation Rate</a:t>
                </a:r>
              </a:p>
            </c:rich>
          </c:tx>
          <c:overlay val="0"/>
          <c:spPr>
            <a:noFill/>
            <a:ln w="25400">
              <a:noFill/>
            </a:ln>
          </c:spPr>
        </c:title>
        <c:numFmt formatCode="0.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00779408"/>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22324292796734E-2"/>
          <c:y val="4.6116384984587207E-2"/>
          <c:w val="0.91097200349956253"/>
          <c:h val="0.89753716501880387"/>
        </c:manualLayout>
      </c:layout>
      <c:lineChart>
        <c:grouping val="standard"/>
        <c:varyColors val="0"/>
        <c:ser>
          <c:idx val="0"/>
          <c:order val="0"/>
          <c:tx>
            <c:v>Unemployment</c:v>
          </c:tx>
          <c:spPr>
            <a:ln w="50800"/>
          </c:spPr>
          <c:marker>
            <c:symbol val="none"/>
          </c:marker>
          <c:cat>
            <c:numRef>
              <c:f>'Time Series'!$A$2:$A$22</c:f>
              <c:numCache>
                <c:formatCode>yyyy</c:formatCode>
                <c:ptCount val="21"/>
                <c:pt idx="0">
                  <c:v>21916</c:v>
                </c:pt>
                <c:pt idx="1">
                  <c:v>22282</c:v>
                </c:pt>
                <c:pt idx="2">
                  <c:v>22647</c:v>
                </c:pt>
                <c:pt idx="3">
                  <c:v>23012</c:v>
                </c:pt>
                <c:pt idx="4">
                  <c:v>23377</c:v>
                </c:pt>
                <c:pt idx="5">
                  <c:v>23743</c:v>
                </c:pt>
                <c:pt idx="6">
                  <c:v>24108</c:v>
                </c:pt>
                <c:pt idx="7">
                  <c:v>24473</c:v>
                </c:pt>
                <c:pt idx="8">
                  <c:v>24838</c:v>
                </c:pt>
                <c:pt idx="9">
                  <c:v>25204</c:v>
                </c:pt>
                <c:pt idx="10">
                  <c:v>25569</c:v>
                </c:pt>
                <c:pt idx="11">
                  <c:v>25934</c:v>
                </c:pt>
                <c:pt idx="12">
                  <c:v>26299</c:v>
                </c:pt>
                <c:pt idx="13">
                  <c:v>26665</c:v>
                </c:pt>
                <c:pt idx="14">
                  <c:v>27030</c:v>
                </c:pt>
                <c:pt idx="15">
                  <c:v>27395</c:v>
                </c:pt>
                <c:pt idx="16">
                  <c:v>27760</c:v>
                </c:pt>
                <c:pt idx="17">
                  <c:v>28126</c:v>
                </c:pt>
                <c:pt idx="18">
                  <c:v>28491</c:v>
                </c:pt>
                <c:pt idx="19">
                  <c:v>28856</c:v>
                </c:pt>
                <c:pt idx="20">
                  <c:v>29221</c:v>
                </c:pt>
              </c:numCache>
            </c:numRef>
          </c:cat>
          <c:val>
            <c:numRef>
              <c:f>'Time Series'!$B$2:$B$22</c:f>
              <c:numCache>
                <c:formatCode>0.00</c:formatCode>
                <c:ptCount val="21"/>
                <c:pt idx="0">
                  <c:v>6.6</c:v>
                </c:pt>
                <c:pt idx="1">
                  <c:v>6</c:v>
                </c:pt>
                <c:pt idx="2">
                  <c:v>5.5</c:v>
                </c:pt>
                <c:pt idx="3">
                  <c:v>5.5</c:v>
                </c:pt>
                <c:pt idx="4">
                  <c:v>5</c:v>
                </c:pt>
                <c:pt idx="5">
                  <c:v>4</c:v>
                </c:pt>
                <c:pt idx="6">
                  <c:v>3.8</c:v>
                </c:pt>
                <c:pt idx="7">
                  <c:v>3.8</c:v>
                </c:pt>
                <c:pt idx="8">
                  <c:v>3.4</c:v>
                </c:pt>
                <c:pt idx="9">
                  <c:v>3.5</c:v>
                </c:pt>
                <c:pt idx="10">
                  <c:v>6.1</c:v>
                </c:pt>
                <c:pt idx="11">
                  <c:v>6</c:v>
                </c:pt>
                <c:pt idx="12">
                  <c:v>5.2</c:v>
                </c:pt>
                <c:pt idx="13">
                  <c:v>4.9000000000000004</c:v>
                </c:pt>
                <c:pt idx="14">
                  <c:v>7.2</c:v>
                </c:pt>
                <c:pt idx="15">
                  <c:v>8.1999999999999993</c:v>
                </c:pt>
                <c:pt idx="16">
                  <c:v>7.8</c:v>
                </c:pt>
                <c:pt idx="17">
                  <c:v>6.4</c:v>
                </c:pt>
                <c:pt idx="18">
                  <c:v>6</c:v>
                </c:pt>
                <c:pt idx="19">
                  <c:v>6</c:v>
                </c:pt>
                <c:pt idx="20">
                  <c:v>7.2</c:v>
                </c:pt>
              </c:numCache>
            </c:numRef>
          </c:val>
          <c:smooth val="0"/>
          <c:extLst>
            <c:ext xmlns:c16="http://schemas.microsoft.com/office/drawing/2014/chart" uri="{C3380CC4-5D6E-409C-BE32-E72D297353CC}">
              <c16:uniqueId val="{00000000-07DA-4AAC-90B2-15FD4DB3A9A2}"/>
            </c:ext>
          </c:extLst>
        </c:ser>
        <c:ser>
          <c:idx val="1"/>
          <c:order val="1"/>
          <c:tx>
            <c:v>Inflation</c:v>
          </c:tx>
          <c:spPr>
            <a:ln w="50800"/>
          </c:spPr>
          <c:marker>
            <c:symbol val="none"/>
          </c:marker>
          <c:cat>
            <c:numRef>
              <c:f>'Time Series'!$A$2:$A$22</c:f>
              <c:numCache>
                <c:formatCode>yyyy</c:formatCode>
                <c:ptCount val="21"/>
                <c:pt idx="0">
                  <c:v>21916</c:v>
                </c:pt>
                <c:pt idx="1">
                  <c:v>22282</c:v>
                </c:pt>
                <c:pt idx="2">
                  <c:v>22647</c:v>
                </c:pt>
                <c:pt idx="3">
                  <c:v>23012</c:v>
                </c:pt>
                <c:pt idx="4">
                  <c:v>23377</c:v>
                </c:pt>
                <c:pt idx="5">
                  <c:v>23743</c:v>
                </c:pt>
                <c:pt idx="6">
                  <c:v>24108</c:v>
                </c:pt>
                <c:pt idx="7">
                  <c:v>24473</c:v>
                </c:pt>
                <c:pt idx="8">
                  <c:v>24838</c:v>
                </c:pt>
                <c:pt idx="9">
                  <c:v>25204</c:v>
                </c:pt>
                <c:pt idx="10">
                  <c:v>25569</c:v>
                </c:pt>
                <c:pt idx="11">
                  <c:v>25934</c:v>
                </c:pt>
                <c:pt idx="12">
                  <c:v>26299</c:v>
                </c:pt>
                <c:pt idx="13">
                  <c:v>26665</c:v>
                </c:pt>
                <c:pt idx="14">
                  <c:v>27030</c:v>
                </c:pt>
                <c:pt idx="15">
                  <c:v>27395</c:v>
                </c:pt>
                <c:pt idx="16">
                  <c:v>27760</c:v>
                </c:pt>
                <c:pt idx="17">
                  <c:v>28126</c:v>
                </c:pt>
                <c:pt idx="18">
                  <c:v>28491</c:v>
                </c:pt>
                <c:pt idx="19">
                  <c:v>28856</c:v>
                </c:pt>
                <c:pt idx="20">
                  <c:v>29221</c:v>
                </c:pt>
              </c:numCache>
            </c:numRef>
          </c:cat>
          <c:val>
            <c:numRef>
              <c:f>'Time Series'!$C$2:$C$22</c:f>
              <c:numCache>
                <c:formatCode>0.00</c:formatCode>
                <c:ptCount val="21"/>
                <c:pt idx="0">
                  <c:v>1.4922813036020399</c:v>
                </c:pt>
                <c:pt idx="1">
                  <c:v>1.07036223311474</c:v>
                </c:pt>
                <c:pt idx="2">
                  <c:v>1.1760771417401299</c:v>
                </c:pt>
                <c:pt idx="3">
                  <c:v>1.2560599382988</c:v>
                </c:pt>
                <c:pt idx="4">
                  <c:v>1.32208922742112</c:v>
                </c:pt>
                <c:pt idx="5">
                  <c:v>1.57869301401494</c:v>
                </c:pt>
                <c:pt idx="6">
                  <c:v>2.9893746365703202</c:v>
                </c:pt>
                <c:pt idx="7">
                  <c:v>2.78455023739359</c:v>
                </c:pt>
                <c:pt idx="8">
                  <c:v>4.24469413233557</c:v>
                </c:pt>
                <c:pt idx="9">
                  <c:v>5.4371257485010096</c:v>
                </c:pt>
                <c:pt idx="10">
                  <c:v>5.8836892321690604</c:v>
                </c:pt>
                <c:pt idx="11">
                  <c:v>4.2265608238557997</c:v>
                </c:pt>
                <c:pt idx="12">
                  <c:v>3.27295183202967</c:v>
                </c:pt>
                <c:pt idx="13">
                  <c:v>6.2587203508081002</c:v>
                </c:pt>
                <c:pt idx="14">
                  <c:v>11.011067341962899</c:v>
                </c:pt>
                <c:pt idx="15">
                  <c:v>9.1416018925305291</c:v>
                </c:pt>
                <c:pt idx="16">
                  <c:v>5.7748877535216003</c:v>
                </c:pt>
                <c:pt idx="17">
                  <c:v>6.46955503513</c:v>
                </c:pt>
                <c:pt idx="18">
                  <c:v>7.6299147649160997</c:v>
                </c:pt>
                <c:pt idx="19">
                  <c:v>11.2530335930504</c:v>
                </c:pt>
                <c:pt idx="20">
                  <c:v>13.5017221584386</c:v>
                </c:pt>
              </c:numCache>
            </c:numRef>
          </c:val>
          <c:smooth val="0"/>
          <c:extLst>
            <c:ext xmlns:c16="http://schemas.microsoft.com/office/drawing/2014/chart" uri="{C3380CC4-5D6E-409C-BE32-E72D297353CC}">
              <c16:uniqueId val="{00000001-07DA-4AAC-90B2-15FD4DB3A9A2}"/>
            </c:ext>
          </c:extLst>
        </c:ser>
        <c:dLbls>
          <c:showLegendKey val="0"/>
          <c:showVal val="0"/>
          <c:showCatName val="0"/>
          <c:showSerName val="0"/>
          <c:showPercent val="0"/>
          <c:showBubbleSize val="0"/>
        </c:dLbls>
        <c:smooth val="0"/>
        <c:axId val="142751536"/>
        <c:axId val="142751144"/>
      </c:lineChart>
      <c:dateAx>
        <c:axId val="142751536"/>
        <c:scaling>
          <c:orientation val="minMax"/>
        </c:scaling>
        <c:delete val="0"/>
        <c:axPos val="b"/>
        <c:numFmt formatCode="yyyy" sourceLinked="0"/>
        <c:majorTickMark val="out"/>
        <c:minorTickMark val="none"/>
        <c:tickLblPos val="nextTo"/>
        <c:crossAx val="142751144"/>
        <c:crosses val="autoZero"/>
        <c:auto val="1"/>
        <c:lblOffset val="100"/>
        <c:baseTimeUnit val="years"/>
        <c:majorUnit val="2"/>
        <c:majorTimeUnit val="years"/>
      </c:dateAx>
      <c:valAx>
        <c:axId val="142751144"/>
        <c:scaling>
          <c:orientation val="minMax"/>
        </c:scaling>
        <c:delete val="0"/>
        <c:axPos val="l"/>
        <c:numFmt formatCode="0" sourceLinked="0"/>
        <c:majorTickMark val="out"/>
        <c:minorTickMark val="none"/>
        <c:tickLblPos val="nextTo"/>
        <c:crossAx val="142751536"/>
        <c:crosses val="autoZero"/>
        <c:crossBetween val="between"/>
      </c:valAx>
    </c:plotArea>
    <c:legend>
      <c:legendPos val="r"/>
      <c:layout>
        <c:manualLayout>
          <c:xMode val="edge"/>
          <c:yMode val="edge"/>
          <c:x val="0.14484561620808634"/>
          <c:y val="0.11676012375708772"/>
          <c:w val="0.31605488218467082"/>
          <c:h val="0.12945307070261075"/>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0.50514</cdr:x>
      <cdr:y>0.68029</cdr:y>
    </cdr:from>
    <cdr:to>
      <cdr:x>0.58904</cdr:x>
      <cdr:y>0.74038</cdr:y>
    </cdr:to>
    <cdr:sp macro="" textlink="">
      <cdr:nvSpPr>
        <cdr:cNvPr id="2" name="TextBox 1"/>
        <cdr:cNvSpPr txBox="1"/>
      </cdr:nvSpPr>
      <cdr:spPr>
        <a:xfrm xmlns:a="http://schemas.openxmlformats.org/drawingml/2006/main">
          <a:off x="2809874" y="2695574"/>
          <a:ext cx="466725" cy="2381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1960</a:t>
          </a:r>
        </a:p>
      </cdr:txBody>
    </cdr:sp>
  </cdr:relSizeAnchor>
  <cdr:relSizeAnchor xmlns:cdr="http://schemas.openxmlformats.org/drawingml/2006/chartDrawing">
    <cdr:from>
      <cdr:x>0.22603</cdr:x>
      <cdr:y>0.6899</cdr:y>
    </cdr:from>
    <cdr:to>
      <cdr:x>0.31164</cdr:x>
      <cdr:y>0.75962</cdr:y>
    </cdr:to>
    <cdr:sp macro="" textlink="">
      <cdr:nvSpPr>
        <cdr:cNvPr id="3" name="TextBox 2"/>
        <cdr:cNvSpPr txBox="1"/>
      </cdr:nvSpPr>
      <cdr:spPr>
        <a:xfrm xmlns:a="http://schemas.openxmlformats.org/drawingml/2006/main">
          <a:off x="1257299" y="2733675"/>
          <a:ext cx="476250" cy="2762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1965</a:t>
          </a:r>
        </a:p>
      </cdr:txBody>
    </cdr:sp>
  </cdr:relSizeAnchor>
  <cdr:relSizeAnchor xmlns:cdr="http://schemas.openxmlformats.org/drawingml/2006/chartDrawing">
    <cdr:from>
      <cdr:x>0.22089</cdr:x>
      <cdr:y>0.48317</cdr:y>
    </cdr:from>
    <cdr:to>
      <cdr:x>0.30651</cdr:x>
      <cdr:y>0.54567</cdr:y>
    </cdr:to>
    <cdr:sp macro="" textlink="">
      <cdr:nvSpPr>
        <cdr:cNvPr id="4" name="TextBox 3"/>
        <cdr:cNvSpPr txBox="1"/>
      </cdr:nvSpPr>
      <cdr:spPr>
        <a:xfrm xmlns:a="http://schemas.openxmlformats.org/drawingml/2006/main">
          <a:off x="1228724" y="1914524"/>
          <a:ext cx="476250" cy="24765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1969</a:t>
          </a:r>
        </a:p>
      </cdr:txBody>
    </cdr:sp>
  </cdr:relSizeAnchor>
</c:userShapes>
</file>

<file path=ppt/drawings/drawing2.xml><?xml version="1.0" encoding="utf-8"?>
<c:userShapes xmlns:c="http://schemas.openxmlformats.org/drawingml/2006/chart">
  <cdr:relSizeAnchor xmlns:cdr="http://schemas.openxmlformats.org/drawingml/2006/chartDrawing">
    <cdr:from>
      <cdr:x>0.50514</cdr:x>
      <cdr:y>0.68029</cdr:y>
    </cdr:from>
    <cdr:to>
      <cdr:x>0.58904</cdr:x>
      <cdr:y>0.74038</cdr:y>
    </cdr:to>
    <cdr:sp macro="" textlink="">
      <cdr:nvSpPr>
        <cdr:cNvPr id="2" name="TextBox 1"/>
        <cdr:cNvSpPr txBox="1"/>
      </cdr:nvSpPr>
      <cdr:spPr>
        <a:xfrm xmlns:a="http://schemas.openxmlformats.org/drawingml/2006/main">
          <a:off x="2809874" y="2695574"/>
          <a:ext cx="466725" cy="2381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1960</a:t>
          </a:r>
        </a:p>
      </cdr:txBody>
    </cdr:sp>
  </cdr:relSizeAnchor>
  <cdr:relSizeAnchor xmlns:cdr="http://schemas.openxmlformats.org/drawingml/2006/chartDrawing">
    <cdr:from>
      <cdr:x>0.22603</cdr:x>
      <cdr:y>0.6899</cdr:y>
    </cdr:from>
    <cdr:to>
      <cdr:x>0.31164</cdr:x>
      <cdr:y>0.75962</cdr:y>
    </cdr:to>
    <cdr:sp macro="" textlink="">
      <cdr:nvSpPr>
        <cdr:cNvPr id="3" name="TextBox 2"/>
        <cdr:cNvSpPr txBox="1"/>
      </cdr:nvSpPr>
      <cdr:spPr>
        <a:xfrm xmlns:a="http://schemas.openxmlformats.org/drawingml/2006/main">
          <a:off x="1257299" y="2733675"/>
          <a:ext cx="476250" cy="2762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1965</a:t>
          </a:r>
        </a:p>
      </cdr:txBody>
    </cdr:sp>
  </cdr:relSizeAnchor>
  <cdr:relSizeAnchor xmlns:cdr="http://schemas.openxmlformats.org/drawingml/2006/chartDrawing">
    <cdr:from>
      <cdr:x>0.22089</cdr:x>
      <cdr:y>0.48317</cdr:y>
    </cdr:from>
    <cdr:to>
      <cdr:x>0.30651</cdr:x>
      <cdr:y>0.54567</cdr:y>
    </cdr:to>
    <cdr:sp macro="" textlink="">
      <cdr:nvSpPr>
        <cdr:cNvPr id="4" name="TextBox 3"/>
        <cdr:cNvSpPr txBox="1"/>
      </cdr:nvSpPr>
      <cdr:spPr>
        <a:xfrm xmlns:a="http://schemas.openxmlformats.org/drawingml/2006/main">
          <a:off x="1228724" y="1914524"/>
          <a:ext cx="476250" cy="24765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1969</a:t>
          </a:r>
        </a:p>
      </cdr:txBody>
    </cdr:sp>
  </cdr:relSizeAnchor>
</c:userShapes>
</file>

<file path=ppt/drawings/drawing3.xml><?xml version="1.0" encoding="utf-8"?>
<c:userShapes xmlns:c="http://schemas.openxmlformats.org/drawingml/2006/chart">
  <cdr:relSizeAnchor xmlns:cdr="http://schemas.openxmlformats.org/drawingml/2006/chartDrawing">
    <cdr:from>
      <cdr:x>0.51488</cdr:x>
      <cdr:y>0.67386</cdr:y>
    </cdr:from>
    <cdr:to>
      <cdr:x>0.58482</cdr:x>
      <cdr:y>0.73621</cdr:y>
    </cdr:to>
    <cdr:sp macro="" textlink="">
      <cdr:nvSpPr>
        <cdr:cNvPr id="2" name="TextBox 1"/>
        <cdr:cNvSpPr txBox="1"/>
      </cdr:nvSpPr>
      <cdr:spPr>
        <a:xfrm xmlns:a="http://schemas.openxmlformats.org/drawingml/2006/main">
          <a:off x="3295651" y="2676526"/>
          <a:ext cx="447674"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1960</a:t>
          </a:r>
        </a:p>
      </cdr:txBody>
    </cdr:sp>
  </cdr:relSizeAnchor>
  <cdr:relSizeAnchor xmlns:cdr="http://schemas.openxmlformats.org/drawingml/2006/chartDrawing">
    <cdr:from>
      <cdr:x>0.24554</cdr:x>
      <cdr:y>0.69305</cdr:y>
    </cdr:from>
    <cdr:to>
      <cdr:x>0.3244</cdr:x>
      <cdr:y>0.76259</cdr:y>
    </cdr:to>
    <cdr:sp macro="" textlink="">
      <cdr:nvSpPr>
        <cdr:cNvPr id="3" name="TextBox 2"/>
        <cdr:cNvSpPr txBox="1"/>
      </cdr:nvSpPr>
      <cdr:spPr>
        <a:xfrm xmlns:a="http://schemas.openxmlformats.org/drawingml/2006/main">
          <a:off x="1571625" y="2752725"/>
          <a:ext cx="504826" cy="2762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1965</a:t>
          </a:r>
        </a:p>
      </cdr:txBody>
    </cdr:sp>
  </cdr:relSizeAnchor>
  <cdr:relSizeAnchor xmlns:cdr="http://schemas.openxmlformats.org/drawingml/2006/chartDrawing">
    <cdr:from>
      <cdr:x>0.20685</cdr:x>
      <cdr:y>0.49401</cdr:y>
    </cdr:from>
    <cdr:to>
      <cdr:x>0.2753</cdr:x>
      <cdr:y>0.56115</cdr:y>
    </cdr:to>
    <cdr:sp macro="" textlink="">
      <cdr:nvSpPr>
        <cdr:cNvPr id="4" name="TextBox 3"/>
        <cdr:cNvSpPr txBox="1"/>
      </cdr:nvSpPr>
      <cdr:spPr>
        <a:xfrm xmlns:a="http://schemas.openxmlformats.org/drawingml/2006/main">
          <a:off x="1323976" y="1962151"/>
          <a:ext cx="438149" cy="2667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1969</a:t>
          </a:r>
        </a:p>
      </cdr:txBody>
    </cdr:sp>
  </cdr:relSizeAnchor>
  <cdr:relSizeAnchor xmlns:cdr="http://schemas.openxmlformats.org/drawingml/2006/chartDrawing">
    <cdr:from>
      <cdr:x>0.49107</cdr:x>
      <cdr:y>0.10552</cdr:y>
    </cdr:from>
    <cdr:to>
      <cdr:x>0.55655</cdr:x>
      <cdr:y>0.17266</cdr:y>
    </cdr:to>
    <cdr:sp macro="" textlink="">
      <cdr:nvSpPr>
        <cdr:cNvPr id="5" name="TextBox 4"/>
        <cdr:cNvSpPr txBox="1"/>
      </cdr:nvSpPr>
      <cdr:spPr>
        <a:xfrm xmlns:a="http://schemas.openxmlformats.org/drawingml/2006/main">
          <a:off x="3143250" y="419101"/>
          <a:ext cx="419100" cy="2666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1980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8" tIns="48324" rIns="96648" bIns="48324" rtlCol="0"/>
          <a:lstStyle>
            <a:lvl1pPr algn="r">
              <a:defRPr sz="1200"/>
            </a:lvl1pPr>
          </a:lstStyle>
          <a:p>
            <a:fld id="{FBDF9836-8BAB-4A51-A893-D7D56D4DDE4A}" type="datetimeFigureOut">
              <a:rPr lang="en-US" smtClean="0"/>
              <a:pPr/>
              <a:t>11/23/2025</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48" tIns="48324" rIns="96648" bIns="48324"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8" tIns="48324" rIns="96648" bIns="48324" rtlCol="0" anchor="b"/>
          <a:lstStyle>
            <a:lvl1pPr algn="r">
              <a:defRPr sz="1200"/>
            </a:lvl1pPr>
          </a:lstStyle>
          <a:p>
            <a:fld id="{17A42EF7-A196-4386-9E33-38737B0C2898}" type="slidenum">
              <a:rPr lang="en-US" smtClean="0"/>
              <a:pPr/>
              <a:t>‹#›</a:t>
            </a:fld>
            <a:endParaRPr lang="en-US"/>
          </a:p>
        </p:txBody>
      </p:sp>
    </p:spTree>
    <p:extLst>
      <p:ext uri="{BB962C8B-B14F-4D97-AF65-F5344CB8AC3E}">
        <p14:creationId xmlns:p14="http://schemas.microsoft.com/office/powerpoint/2010/main" val="4009133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8" tIns="48324" rIns="96648" bIns="48324" rtlCol="0"/>
          <a:lstStyle>
            <a:lvl1pPr algn="r">
              <a:defRPr sz="1200"/>
            </a:lvl1pPr>
          </a:lstStyle>
          <a:p>
            <a:fld id="{1702256C-C956-4C53-A3C5-499E3491123A}" type="datetimeFigureOut">
              <a:rPr lang="en-US" smtClean="0"/>
              <a:pPr/>
              <a:t>11/23/2025</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648" tIns="48324" rIns="96648"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4" rIns="96648"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8" tIns="48324" rIns="96648"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8" tIns="48324" rIns="96648" bIns="48324" rtlCol="0" anchor="b"/>
          <a:lstStyle>
            <a:lvl1pPr algn="r">
              <a:defRPr sz="1200"/>
            </a:lvl1pPr>
          </a:lstStyle>
          <a:p>
            <a:fld id="{38C81B81-F266-43F7-BBFF-24E9DF9873A7}" type="slidenum">
              <a:rPr lang="en-US" smtClean="0"/>
              <a:pPr/>
              <a:t>‹#›</a:t>
            </a:fld>
            <a:endParaRPr lang="en-US" dirty="0"/>
          </a:p>
        </p:txBody>
      </p:sp>
    </p:spTree>
    <p:extLst>
      <p:ext uri="{BB962C8B-B14F-4D97-AF65-F5344CB8AC3E}">
        <p14:creationId xmlns:p14="http://schemas.microsoft.com/office/powerpoint/2010/main" val="273532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A1ED9-3D08-4E8F-A333-AC80F87524EA}" type="slidenum">
              <a:rPr lang="en-US" smtClean="0"/>
              <a:pPr/>
              <a:t>1</a:t>
            </a:fld>
            <a:endParaRPr lang="en-US" dirty="0"/>
          </a:p>
        </p:txBody>
      </p:sp>
    </p:spTree>
    <p:extLst>
      <p:ext uri="{BB962C8B-B14F-4D97-AF65-F5344CB8AC3E}">
        <p14:creationId xmlns:p14="http://schemas.microsoft.com/office/powerpoint/2010/main" val="14472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10</a:t>
            </a:fld>
            <a:endParaRPr lang="en-US"/>
          </a:p>
        </p:txBody>
      </p:sp>
    </p:spTree>
    <p:extLst>
      <p:ext uri="{BB962C8B-B14F-4D97-AF65-F5344CB8AC3E}">
        <p14:creationId xmlns:p14="http://schemas.microsoft.com/office/powerpoint/2010/main" val="4286916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11</a:t>
            </a:fld>
            <a:endParaRPr lang="en-US"/>
          </a:p>
        </p:txBody>
      </p:sp>
    </p:spTree>
    <p:extLst>
      <p:ext uri="{BB962C8B-B14F-4D97-AF65-F5344CB8AC3E}">
        <p14:creationId xmlns:p14="http://schemas.microsoft.com/office/powerpoint/2010/main" val="141759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12</a:t>
            </a:fld>
            <a:endParaRPr lang="en-US"/>
          </a:p>
        </p:txBody>
      </p:sp>
    </p:spTree>
    <p:extLst>
      <p:ext uri="{BB962C8B-B14F-4D97-AF65-F5344CB8AC3E}">
        <p14:creationId xmlns:p14="http://schemas.microsoft.com/office/powerpoint/2010/main" val="82005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13</a:t>
            </a:fld>
            <a:endParaRPr lang="en-US"/>
          </a:p>
        </p:txBody>
      </p:sp>
    </p:spTree>
    <p:extLst>
      <p:ext uri="{BB962C8B-B14F-4D97-AF65-F5344CB8AC3E}">
        <p14:creationId xmlns:p14="http://schemas.microsoft.com/office/powerpoint/2010/main" val="3885126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14</a:t>
            </a:fld>
            <a:endParaRPr lang="en-US"/>
          </a:p>
        </p:txBody>
      </p:sp>
    </p:spTree>
    <p:extLst>
      <p:ext uri="{BB962C8B-B14F-4D97-AF65-F5344CB8AC3E}">
        <p14:creationId xmlns:p14="http://schemas.microsoft.com/office/powerpoint/2010/main" val="56123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15</a:t>
            </a:fld>
            <a:endParaRPr lang="en-US"/>
          </a:p>
        </p:txBody>
      </p:sp>
    </p:spTree>
    <p:extLst>
      <p:ext uri="{BB962C8B-B14F-4D97-AF65-F5344CB8AC3E}">
        <p14:creationId xmlns:p14="http://schemas.microsoft.com/office/powerpoint/2010/main" val="134700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16</a:t>
            </a:fld>
            <a:endParaRPr lang="en-US"/>
          </a:p>
        </p:txBody>
      </p:sp>
    </p:spTree>
    <p:extLst>
      <p:ext uri="{BB962C8B-B14F-4D97-AF65-F5344CB8AC3E}">
        <p14:creationId xmlns:p14="http://schemas.microsoft.com/office/powerpoint/2010/main" val="153201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2EAA8-8E5C-48B3-B84E-1C9772ABE1E9}" type="slidenum">
              <a:rPr lang="en-US" smtClean="0"/>
              <a:pPr/>
              <a:t>17</a:t>
            </a:fld>
            <a:endParaRPr lang="en-US"/>
          </a:p>
        </p:txBody>
      </p:sp>
    </p:spTree>
    <p:extLst>
      <p:ext uri="{BB962C8B-B14F-4D97-AF65-F5344CB8AC3E}">
        <p14:creationId xmlns:p14="http://schemas.microsoft.com/office/powerpoint/2010/main" val="77312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18</a:t>
            </a:fld>
            <a:endParaRPr lang="en-US"/>
          </a:p>
        </p:txBody>
      </p:sp>
    </p:spTree>
    <p:extLst>
      <p:ext uri="{BB962C8B-B14F-4D97-AF65-F5344CB8AC3E}">
        <p14:creationId xmlns:p14="http://schemas.microsoft.com/office/powerpoint/2010/main" val="678055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19</a:t>
            </a:fld>
            <a:endParaRPr lang="en-US"/>
          </a:p>
        </p:txBody>
      </p:sp>
    </p:spTree>
    <p:extLst>
      <p:ext uri="{BB962C8B-B14F-4D97-AF65-F5344CB8AC3E}">
        <p14:creationId xmlns:p14="http://schemas.microsoft.com/office/powerpoint/2010/main" val="60557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3E4E65-4971-49A8-AD20-CBEFD73C7B9A}" type="slidenum">
              <a:rPr lang="en-US" smtClean="0"/>
              <a:pPr>
                <a:defRPr/>
              </a:pPr>
              <a:t>2</a:t>
            </a:fld>
            <a:endParaRPr lang="en-US" dirty="0"/>
          </a:p>
        </p:txBody>
      </p:sp>
    </p:spTree>
    <p:extLst>
      <p:ext uri="{BB962C8B-B14F-4D97-AF65-F5344CB8AC3E}">
        <p14:creationId xmlns:p14="http://schemas.microsoft.com/office/powerpoint/2010/main" val="322079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20</a:t>
            </a:fld>
            <a:endParaRPr lang="en-US"/>
          </a:p>
        </p:txBody>
      </p:sp>
    </p:spTree>
    <p:extLst>
      <p:ext uri="{BB962C8B-B14F-4D97-AF65-F5344CB8AC3E}">
        <p14:creationId xmlns:p14="http://schemas.microsoft.com/office/powerpoint/2010/main" val="3577862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21</a:t>
            </a:fld>
            <a:endParaRPr lang="en-US"/>
          </a:p>
        </p:txBody>
      </p:sp>
    </p:spTree>
    <p:extLst>
      <p:ext uri="{BB962C8B-B14F-4D97-AF65-F5344CB8AC3E}">
        <p14:creationId xmlns:p14="http://schemas.microsoft.com/office/powerpoint/2010/main" val="294785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2EAA8-8E5C-48B3-B84E-1C9772ABE1E9}" type="slidenum">
              <a:rPr lang="en-US" smtClean="0"/>
              <a:pPr/>
              <a:t>22</a:t>
            </a:fld>
            <a:endParaRPr lang="en-US"/>
          </a:p>
        </p:txBody>
      </p:sp>
    </p:spTree>
    <p:extLst>
      <p:ext uri="{BB962C8B-B14F-4D97-AF65-F5344CB8AC3E}">
        <p14:creationId xmlns:p14="http://schemas.microsoft.com/office/powerpoint/2010/main" val="359371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24</a:t>
            </a:fld>
            <a:endParaRPr lang="en-US"/>
          </a:p>
        </p:txBody>
      </p:sp>
    </p:spTree>
    <p:extLst>
      <p:ext uri="{BB962C8B-B14F-4D97-AF65-F5344CB8AC3E}">
        <p14:creationId xmlns:p14="http://schemas.microsoft.com/office/powerpoint/2010/main" val="48717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25</a:t>
            </a:fld>
            <a:endParaRPr lang="en-US"/>
          </a:p>
        </p:txBody>
      </p:sp>
    </p:spTree>
    <p:extLst>
      <p:ext uri="{BB962C8B-B14F-4D97-AF65-F5344CB8AC3E}">
        <p14:creationId xmlns:p14="http://schemas.microsoft.com/office/powerpoint/2010/main" val="105987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27</a:t>
            </a:fld>
            <a:endParaRPr lang="en-US"/>
          </a:p>
        </p:txBody>
      </p:sp>
    </p:spTree>
    <p:extLst>
      <p:ext uri="{BB962C8B-B14F-4D97-AF65-F5344CB8AC3E}">
        <p14:creationId xmlns:p14="http://schemas.microsoft.com/office/powerpoint/2010/main" val="101004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28</a:t>
            </a:fld>
            <a:endParaRPr lang="en-US"/>
          </a:p>
        </p:txBody>
      </p:sp>
    </p:spTree>
    <p:extLst>
      <p:ext uri="{BB962C8B-B14F-4D97-AF65-F5344CB8AC3E}">
        <p14:creationId xmlns:p14="http://schemas.microsoft.com/office/powerpoint/2010/main" val="1647596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C81B81-F266-43F7-BBFF-24E9DF9873A7}" type="slidenum">
              <a:rPr lang="en-US" smtClean="0"/>
              <a:pPr/>
              <a:t>30</a:t>
            </a:fld>
            <a:endParaRPr lang="en-US" dirty="0"/>
          </a:p>
        </p:txBody>
      </p:sp>
    </p:spTree>
    <p:extLst>
      <p:ext uri="{BB962C8B-B14F-4D97-AF65-F5344CB8AC3E}">
        <p14:creationId xmlns:p14="http://schemas.microsoft.com/office/powerpoint/2010/main" val="179233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31</a:t>
            </a:fld>
            <a:endParaRPr lang="en-US"/>
          </a:p>
        </p:txBody>
      </p:sp>
    </p:spTree>
    <p:extLst>
      <p:ext uri="{BB962C8B-B14F-4D97-AF65-F5344CB8AC3E}">
        <p14:creationId xmlns:p14="http://schemas.microsoft.com/office/powerpoint/2010/main" val="3646794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32</a:t>
            </a:fld>
            <a:endParaRPr lang="en-US"/>
          </a:p>
        </p:txBody>
      </p:sp>
    </p:spTree>
    <p:extLst>
      <p:ext uri="{BB962C8B-B14F-4D97-AF65-F5344CB8AC3E}">
        <p14:creationId xmlns:p14="http://schemas.microsoft.com/office/powerpoint/2010/main" val="147065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3</a:t>
            </a:fld>
            <a:endParaRPr lang="en-US"/>
          </a:p>
        </p:txBody>
      </p:sp>
    </p:spTree>
    <p:extLst>
      <p:ext uri="{BB962C8B-B14F-4D97-AF65-F5344CB8AC3E}">
        <p14:creationId xmlns:p14="http://schemas.microsoft.com/office/powerpoint/2010/main" val="1297600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81B81-F266-43F7-BBFF-24E9DF9873A7}" type="slidenum">
              <a:rPr lang="en-US" smtClean="0"/>
              <a:pPr/>
              <a:t>34</a:t>
            </a:fld>
            <a:endParaRPr lang="en-US" dirty="0"/>
          </a:p>
        </p:txBody>
      </p:sp>
    </p:spTree>
    <p:extLst>
      <p:ext uri="{BB962C8B-B14F-4D97-AF65-F5344CB8AC3E}">
        <p14:creationId xmlns:p14="http://schemas.microsoft.com/office/powerpoint/2010/main" val="2876059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81B81-F266-43F7-BBFF-24E9DF9873A7}" type="slidenum">
              <a:rPr lang="en-US" smtClean="0"/>
              <a:pPr/>
              <a:t>35</a:t>
            </a:fld>
            <a:endParaRPr lang="en-US" dirty="0"/>
          </a:p>
        </p:txBody>
      </p:sp>
    </p:spTree>
    <p:extLst>
      <p:ext uri="{BB962C8B-B14F-4D97-AF65-F5344CB8AC3E}">
        <p14:creationId xmlns:p14="http://schemas.microsoft.com/office/powerpoint/2010/main" val="484632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4146551" y="9121776"/>
            <a:ext cx="3168650" cy="479425"/>
          </a:xfrm>
          <a:prstGeom prst="rect">
            <a:avLst/>
          </a:prstGeom>
          <a:noFill/>
          <a:ln w="9525">
            <a:noFill/>
            <a:miter lim="800000"/>
            <a:headEnd/>
            <a:tailEnd/>
          </a:ln>
        </p:spPr>
        <p:txBody>
          <a:bodyPr lIns="96575" tIns="48286" rIns="96575" bIns="48286" anchor="b"/>
          <a:lstStyle/>
          <a:p>
            <a:pPr algn="r" defTabSz="966702">
              <a:spcBef>
                <a:spcPct val="0"/>
              </a:spcBef>
            </a:pPr>
            <a:fld id="{B3B5BCFF-1B8A-413D-85BA-4200BCEA5FAF}" type="slidenum">
              <a:rPr lang="en-US" sz="1200"/>
              <a:pPr algn="r" defTabSz="966702">
                <a:spcBef>
                  <a:spcPct val="0"/>
                </a:spcBef>
              </a:pPr>
              <a:t>36</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lIns="96575" tIns="48286" rIns="96575" bIns="48286"/>
          <a:lstStyle/>
          <a:p>
            <a:endParaRPr lang="en-US" dirty="0"/>
          </a:p>
        </p:txBody>
      </p:sp>
    </p:spTree>
    <p:extLst>
      <p:ext uri="{BB962C8B-B14F-4D97-AF65-F5344CB8AC3E}">
        <p14:creationId xmlns:p14="http://schemas.microsoft.com/office/powerpoint/2010/main" val="899444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6552" y="9121777"/>
            <a:ext cx="3168650" cy="479425"/>
          </a:xfrm>
          <a:prstGeom prst="rect">
            <a:avLst/>
          </a:prstGeom>
          <a:noFill/>
          <a:ln w="9525">
            <a:noFill/>
            <a:miter lim="800000"/>
            <a:headEnd/>
            <a:tailEnd/>
          </a:ln>
        </p:spPr>
        <p:txBody>
          <a:bodyPr lIns="96562" tIns="48279" rIns="96562" bIns="48279" anchor="b"/>
          <a:lstStyle/>
          <a:p>
            <a:pPr algn="r" defTabSz="966571">
              <a:spcBef>
                <a:spcPct val="0"/>
              </a:spcBef>
            </a:pPr>
            <a:fld id="{91845CC6-01EF-4761-B028-BC26035313EC}" type="slidenum">
              <a:rPr lang="en-US" sz="1200"/>
              <a:pPr algn="r" defTabSz="966571">
                <a:spcBef>
                  <a:spcPct val="0"/>
                </a:spcBef>
              </a:pPr>
              <a:t>43</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lIns="96562" tIns="48279" rIns="96562" bIns="48279"/>
          <a:lstStyle/>
          <a:p>
            <a:endParaRPr lang="en-US" dirty="0"/>
          </a:p>
        </p:txBody>
      </p:sp>
    </p:spTree>
    <p:extLst>
      <p:ext uri="{BB962C8B-B14F-4D97-AF65-F5344CB8AC3E}">
        <p14:creationId xmlns:p14="http://schemas.microsoft.com/office/powerpoint/2010/main" val="2798385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1B8F2E-3BCE-4817-9648-D099B0E3C5BC}" type="slidenum">
              <a:rPr lang="en-US" smtClean="0"/>
              <a:pPr/>
              <a:t>44</a:t>
            </a:fld>
            <a:endParaRPr lang="en-US"/>
          </a:p>
        </p:txBody>
      </p:sp>
    </p:spTree>
    <p:extLst>
      <p:ext uri="{BB962C8B-B14F-4D97-AF65-F5344CB8AC3E}">
        <p14:creationId xmlns:p14="http://schemas.microsoft.com/office/powerpoint/2010/main" val="2646362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1A3D23-EB03-41C1-84C0-51C4E8CA52EC}" type="slidenum">
              <a:rPr lang="en-US" smtClean="0"/>
              <a:pPr/>
              <a:t>45</a:t>
            </a:fld>
            <a:endParaRPr lang="en-US" dirty="0"/>
          </a:p>
        </p:txBody>
      </p:sp>
    </p:spTree>
    <p:extLst>
      <p:ext uri="{BB962C8B-B14F-4D97-AF65-F5344CB8AC3E}">
        <p14:creationId xmlns:p14="http://schemas.microsoft.com/office/powerpoint/2010/main" val="1629052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1A3D23-EB03-41C1-84C0-51C4E8CA52EC}" type="slidenum">
              <a:rPr lang="en-US" smtClean="0"/>
              <a:pPr/>
              <a:t>47</a:t>
            </a:fld>
            <a:endParaRPr lang="en-US"/>
          </a:p>
        </p:txBody>
      </p:sp>
    </p:spTree>
    <p:extLst>
      <p:ext uri="{BB962C8B-B14F-4D97-AF65-F5344CB8AC3E}">
        <p14:creationId xmlns:p14="http://schemas.microsoft.com/office/powerpoint/2010/main" val="318975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C81B81-F266-43F7-BBFF-24E9DF9873A7}" type="slidenum">
              <a:rPr lang="en-US" smtClean="0"/>
              <a:pPr/>
              <a:t>51</a:t>
            </a:fld>
            <a:endParaRPr lang="en-US" dirty="0"/>
          </a:p>
        </p:txBody>
      </p:sp>
    </p:spTree>
    <p:extLst>
      <p:ext uri="{BB962C8B-B14F-4D97-AF65-F5344CB8AC3E}">
        <p14:creationId xmlns:p14="http://schemas.microsoft.com/office/powerpoint/2010/main" val="2951014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C81B81-F266-43F7-BBFF-24E9DF9873A7}" type="slidenum">
              <a:rPr lang="en-US" smtClean="0"/>
              <a:pPr/>
              <a:t>52</a:t>
            </a:fld>
            <a:endParaRPr lang="en-US" dirty="0"/>
          </a:p>
        </p:txBody>
      </p:sp>
    </p:spTree>
    <p:extLst>
      <p:ext uri="{BB962C8B-B14F-4D97-AF65-F5344CB8AC3E}">
        <p14:creationId xmlns:p14="http://schemas.microsoft.com/office/powerpoint/2010/main" val="1303074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C81B81-F266-43F7-BBFF-24E9DF9873A7}" type="slidenum">
              <a:rPr lang="en-US" smtClean="0"/>
              <a:pPr/>
              <a:t>53</a:t>
            </a:fld>
            <a:endParaRPr lang="en-US" dirty="0"/>
          </a:p>
        </p:txBody>
      </p:sp>
    </p:spTree>
    <p:extLst>
      <p:ext uri="{BB962C8B-B14F-4D97-AF65-F5344CB8AC3E}">
        <p14:creationId xmlns:p14="http://schemas.microsoft.com/office/powerpoint/2010/main" val="373990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4</a:t>
            </a:fld>
            <a:endParaRPr lang="en-US"/>
          </a:p>
        </p:txBody>
      </p:sp>
    </p:spTree>
    <p:extLst>
      <p:ext uri="{BB962C8B-B14F-4D97-AF65-F5344CB8AC3E}">
        <p14:creationId xmlns:p14="http://schemas.microsoft.com/office/powerpoint/2010/main" val="2440491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C81B81-F266-43F7-BBFF-24E9DF9873A7}" type="slidenum">
              <a:rPr lang="en-US" smtClean="0"/>
              <a:pPr/>
              <a:t>54</a:t>
            </a:fld>
            <a:endParaRPr lang="en-US" dirty="0"/>
          </a:p>
        </p:txBody>
      </p:sp>
    </p:spTree>
    <p:extLst>
      <p:ext uri="{BB962C8B-B14F-4D97-AF65-F5344CB8AC3E}">
        <p14:creationId xmlns:p14="http://schemas.microsoft.com/office/powerpoint/2010/main" val="123195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5</a:t>
            </a:fld>
            <a:endParaRPr lang="en-US"/>
          </a:p>
        </p:txBody>
      </p:sp>
    </p:spTree>
    <p:extLst>
      <p:ext uri="{BB962C8B-B14F-4D97-AF65-F5344CB8AC3E}">
        <p14:creationId xmlns:p14="http://schemas.microsoft.com/office/powerpoint/2010/main" val="121140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6</a:t>
            </a:fld>
            <a:endParaRPr lang="en-US"/>
          </a:p>
        </p:txBody>
      </p:sp>
    </p:spTree>
    <p:extLst>
      <p:ext uri="{BB962C8B-B14F-4D97-AF65-F5344CB8AC3E}">
        <p14:creationId xmlns:p14="http://schemas.microsoft.com/office/powerpoint/2010/main" val="118783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7</a:t>
            </a:fld>
            <a:endParaRPr lang="en-US"/>
          </a:p>
        </p:txBody>
      </p:sp>
    </p:spTree>
    <p:extLst>
      <p:ext uri="{BB962C8B-B14F-4D97-AF65-F5344CB8AC3E}">
        <p14:creationId xmlns:p14="http://schemas.microsoft.com/office/powerpoint/2010/main" val="373616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8</a:t>
            </a:fld>
            <a:endParaRPr lang="en-US"/>
          </a:p>
        </p:txBody>
      </p:sp>
    </p:spTree>
    <p:extLst>
      <p:ext uri="{BB962C8B-B14F-4D97-AF65-F5344CB8AC3E}">
        <p14:creationId xmlns:p14="http://schemas.microsoft.com/office/powerpoint/2010/main" val="232558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2EAA8-8E5C-48B3-B84E-1C9772ABE1E9}" type="slidenum">
              <a:rPr lang="en-US" smtClean="0"/>
              <a:pPr/>
              <a:t>9</a:t>
            </a:fld>
            <a:endParaRPr lang="en-US"/>
          </a:p>
        </p:txBody>
      </p:sp>
    </p:spTree>
    <p:extLst>
      <p:ext uri="{BB962C8B-B14F-4D97-AF65-F5344CB8AC3E}">
        <p14:creationId xmlns:p14="http://schemas.microsoft.com/office/powerpoint/2010/main" val="317931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116613-D117-4B26-8716-A79E5DF21F9D}" type="datetime1">
              <a:rPr lang="en-US" smtClean="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92B18-7484-4826-ACD0-DBE1F7E0A9E7}" type="datetime1">
              <a:rPr lang="en-US" smtClean="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CD63A4-F03F-451C-A7A7-135C5E49F01A}" type="datetime1">
              <a:rPr lang="en-US" smtClean="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DE2B59-D736-4086-94C8-80A1D7DE9550}" type="datetime1">
              <a:rPr lang="en-US" smtClean="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BF689-6857-46E2-BACD-C2204C0370F2}" type="datetime1">
              <a:rPr lang="en-US" smtClean="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8C386-5CA8-418B-B72C-00E8278FF0A1}" type="datetime1">
              <a:rPr lang="en-US" smtClean="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A8236F-5AB6-4687-9A54-EFB78614D5F0}" type="datetime1">
              <a:rPr lang="en-US" smtClean="0"/>
              <a:pPr/>
              <a:t>11/23/2025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9184B9-FBF0-4E35-99CE-76417C9E91A7}" type="datetime1">
              <a:rPr lang="en-US" smtClean="0"/>
              <a:pPr/>
              <a:t>11/23/2025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91169-DA89-40FD-8F16-B8F5E2062F2F}" type="datetime1">
              <a:rPr lang="en-US" smtClean="0"/>
              <a:pPr/>
              <a:t>11/23/2025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50637C-FFC0-40FE-8E96-0A2E712387D9}" type="datetime1">
              <a:rPr lang="en-US" smtClean="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A6762-23A5-4C17-A786-A464CEB04628}" type="datetime1">
              <a:rPr lang="en-US" smtClean="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442DEE-2235-41B4-99BD-23420315949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F5EF4-C28D-489C-BE85-C8807AA9012C}" type="datetime1">
              <a:rPr lang="en-US" smtClean="0"/>
              <a:pPr/>
              <a:t>11/23/2025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42DEE-2235-41B4-99BD-2342031594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2.png"/><Relationship Id="rId7"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wmf"/><Relationship Id="rId11" Type="http://schemas.openxmlformats.org/officeDocument/2006/relationships/image" Target="../media/image24.png"/><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23.png"/><Relationship Id="rId9"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1600200"/>
            <a:ext cx="9829800" cy="1470025"/>
          </a:xfrm>
        </p:spPr>
        <p:txBody>
          <a:bodyPr>
            <a:normAutofit fontScale="90000"/>
          </a:bodyPr>
          <a:lstStyle/>
          <a:p>
            <a:r>
              <a:rPr lang="en-US" dirty="0"/>
              <a:t>Lecture 16:</a:t>
            </a:r>
            <a:br>
              <a:rPr lang="en-US" dirty="0"/>
            </a:br>
            <a:r>
              <a:rPr lang="en-US" dirty="0"/>
              <a:t>The Phillips Curve and the Great Inflation</a:t>
            </a:r>
            <a:br>
              <a:rPr lang="en-US" dirty="0"/>
            </a:br>
            <a:r>
              <a:rPr lang="en-US" sz="2700" dirty="0"/>
              <a:t>Macroeconomics (Quantitative)</a:t>
            </a:r>
            <a:r>
              <a:rPr lang="en-US" dirty="0"/>
              <a:t> </a:t>
            </a:r>
            <a:br>
              <a:rPr lang="en-US" dirty="0"/>
            </a:br>
            <a:r>
              <a:rPr lang="en-US" sz="2800" dirty="0"/>
              <a:t>Economics 101B</a:t>
            </a:r>
            <a:endParaRPr lang="en-US" dirty="0"/>
          </a:p>
        </p:txBody>
      </p:sp>
      <p:sp>
        <p:nvSpPr>
          <p:cNvPr id="3" name="Subtitle 2"/>
          <p:cNvSpPr>
            <a:spLocks noGrp="1"/>
          </p:cNvSpPr>
          <p:nvPr>
            <p:ph type="subTitle" idx="1"/>
          </p:nvPr>
        </p:nvSpPr>
        <p:spPr>
          <a:xfrm>
            <a:off x="1828800" y="3870279"/>
            <a:ext cx="8534400" cy="1752600"/>
          </a:xfrm>
        </p:spPr>
        <p:txBody>
          <a:bodyPr>
            <a:normAutofit/>
          </a:bodyPr>
          <a:lstStyle/>
          <a:p>
            <a:r>
              <a:rPr lang="en-US" dirty="0"/>
              <a:t>J</a:t>
            </a:r>
            <a:r>
              <a:rPr lang="is-IS" dirty="0"/>
              <a:t>ón Steinsson</a:t>
            </a:r>
          </a:p>
          <a:p>
            <a:r>
              <a:rPr lang="is-IS" dirty="0"/>
              <a:t>University of California, Berkeley</a:t>
            </a:r>
            <a:endParaRPr lang="en-US" dirty="0"/>
          </a:p>
        </p:txBody>
      </p:sp>
      <p:sp>
        <p:nvSpPr>
          <p:cNvPr id="4" name="Slide Number Placeholder 3"/>
          <p:cNvSpPr>
            <a:spLocks noGrp="1"/>
          </p:cNvSpPr>
          <p:nvPr>
            <p:ph type="sldNum" sz="quarter" idx="12"/>
          </p:nvPr>
        </p:nvSpPr>
        <p:spPr/>
        <p:txBody>
          <a:bodyPr/>
          <a:lstStyle/>
          <a:p>
            <a:fld id="{3BD831AE-7228-459E-930D-280FCF4EE67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in the 1960’s</a:t>
            </a:r>
          </a:p>
        </p:txBody>
      </p:sp>
      <p:sp>
        <p:nvSpPr>
          <p:cNvPr id="4" name="Slide Number Placeholder 3"/>
          <p:cNvSpPr>
            <a:spLocks noGrp="1"/>
          </p:cNvSpPr>
          <p:nvPr>
            <p:ph type="sldNum" sz="quarter" idx="12"/>
          </p:nvPr>
        </p:nvSpPr>
        <p:spPr/>
        <p:txBody>
          <a:bodyPr/>
          <a:lstStyle/>
          <a:p>
            <a:fld id="{32B9084E-9F93-48B8-859D-F8BB0DEC3FE8}" type="slidenum">
              <a:rPr lang="en-US" smtClean="0"/>
              <a:pPr/>
              <a:t>10</a:t>
            </a:fld>
            <a:endParaRPr lang="en-US"/>
          </a:p>
        </p:txBody>
      </p:sp>
      <p:graphicFrame>
        <p:nvGraphicFramePr>
          <p:cNvPr id="5" name="Content Placeholder 4"/>
          <p:cNvGraphicFramePr>
            <a:graphicFrameLocks noGrp="1"/>
          </p:cNvGraphicFramePr>
          <p:nvPr>
            <p:ph idx="1"/>
          </p:nvPr>
        </p:nvGraphicFramePr>
        <p:xfrm>
          <a:off x="1981200" y="1600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47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1960’s through the Lens of Medieval Economy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876800"/>
              </a:xfrm>
            </p:spPr>
            <p:txBody>
              <a:bodyPr/>
              <a:lstStyle/>
              <a:p>
                <a:r>
                  <a:rPr lang="en-US" dirty="0"/>
                  <a:t>Start with steady state with low </a:t>
                </a:r>
                <a14:m>
                  <m:oMath xmlns:m="http://schemas.openxmlformats.org/officeDocument/2006/math">
                    <m:r>
                      <a:rPr lang="en-US" i="1" smtClean="0">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is-IS" b="0" i="1" smtClean="0">
                            <a:latin typeface="Cambria Math" panose="02040503050406030204" pitchFamily="18" charset="0"/>
                            <a:ea typeface="Cambria Math" panose="02040503050406030204" pitchFamily="18" charset="0"/>
                          </a:rPr>
                          <m:t>𝑀</m:t>
                        </m:r>
                      </m:e>
                    </m:func>
                  </m:oMath>
                </a14:m>
                <a:endParaRPr lang="en-US" dirty="0"/>
              </a:p>
              <a:p>
                <a:r>
                  <a:rPr lang="en-US" dirty="0"/>
                  <a:t>Raise money growth: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func>
                      <m:funcPr>
                        <m:ctrlPr>
                          <a:rPr lang="en-US" i="1" dirty="0" smtClean="0">
                            <a:latin typeface="Cambria Math" panose="02040503050406030204" pitchFamily="18" charset="0"/>
                            <a:ea typeface="Cambria Math" panose="02040503050406030204" pitchFamily="18" charset="0"/>
                          </a:rPr>
                        </m:ctrlPr>
                      </m:funcPr>
                      <m:fName>
                        <m:r>
                          <m:rPr>
                            <m:sty m:val="p"/>
                          </m:rPr>
                          <a:rPr lang="en-US" i="0" dirty="0" smtClean="0">
                            <a:latin typeface="Cambria Math" panose="02040503050406030204" pitchFamily="18" charset="0"/>
                            <a:ea typeface="Cambria Math" panose="02040503050406030204" pitchFamily="18" charset="0"/>
                          </a:rPr>
                          <m:t>log</m:t>
                        </m:r>
                      </m:fName>
                      <m:e>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𝑀</m:t>
                            </m:r>
                          </m:e>
                          <m:sup>
                            <m:r>
                              <a:rPr lang="en-US" b="0" i="1" dirty="0" smtClean="0">
                                <a:latin typeface="Cambria Math" panose="02040503050406030204" pitchFamily="18" charset="0"/>
                                <a:ea typeface="Cambria Math" panose="02040503050406030204" pitchFamily="18" charset="0"/>
                              </a:rPr>
                              <m:t>′</m:t>
                            </m:r>
                          </m:sup>
                        </m:sSup>
                      </m:e>
                    </m:func>
                    <m:r>
                      <a:rPr lang="en-US" dirty="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is-IS" i="1">
                            <a:latin typeface="Cambria Math" panose="02040503050406030204" pitchFamily="18" charset="0"/>
                            <a:ea typeface="Cambria Math" panose="02040503050406030204" pitchFamily="18" charset="0"/>
                          </a:rPr>
                          <m:t>𝑀</m:t>
                        </m:r>
                      </m:e>
                    </m:func>
                  </m:oMath>
                </a14:m>
                <a:endParaRPr lang="en-US" dirty="0"/>
              </a:p>
              <a:p>
                <a:r>
                  <a:rPr lang="en-US" dirty="0"/>
                  <a:t>Response of economy: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876800"/>
              </a:xfrm>
              <a:blipFill>
                <a:blip r:embed="rId3"/>
                <a:stretch>
                  <a:fillRect l="-1278" t="-1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11</a:t>
            </a:fld>
            <a:endParaRPr lang="en-US"/>
          </a:p>
        </p:txBody>
      </p:sp>
      <p:graphicFrame>
        <p:nvGraphicFramePr>
          <p:cNvPr id="7" name="Chart 6"/>
          <p:cNvGraphicFramePr/>
          <p:nvPr>
            <p:extLst>
              <p:ext uri="{D42A27DB-BD31-4B8C-83A1-F6EECF244321}">
                <p14:modId xmlns:p14="http://schemas.microsoft.com/office/powerpoint/2010/main" val="3379984073"/>
              </p:ext>
            </p:extLst>
          </p:nvPr>
        </p:nvGraphicFramePr>
        <p:xfrm>
          <a:off x="1308538" y="3429000"/>
          <a:ext cx="51816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858000" y="3124201"/>
            <a:ext cx="1470274" cy="461665"/>
          </a:xfrm>
          <a:prstGeom prst="rect">
            <a:avLst/>
          </a:prstGeom>
          <a:noFill/>
        </p:spPr>
        <p:txBody>
          <a:bodyPr wrap="none" rtlCol="0">
            <a:spAutoFit/>
          </a:bodyPr>
          <a:lstStyle/>
          <a:p>
            <a:r>
              <a:rPr lang="en-US" sz="2400" u="sng" dirty="0"/>
              <a:t>Dynamics:</a:t>
            </a:r>
          </a:p>
        </p:txBody>
      </p:sp>
      <p:sp>
        <p:nvSpPr>
          <p:cNvPr id="13" name="TextBox 12"/>
          <p:cNvSpPr txBox="1"/>
          <p:nvPr/>
        </p:nvSpPr>
        <p:spPr>
          <a:xfrm>
            <a:off x="7010400" y="4953001"/>
            <a:ext cx="1816010" cy="461665"/>
          </a:xfrm>
          <a:prstGeom prst="rect">
            <a:avLst/>
          </a:prstGeom>
          <a:noFill/>
        </p:spPr>
        <p:txBody>
          <a:bodyPr wrap="none" rtlCol="0">
            <a:spAutoFit/>
          </a:bodyPr>
          <a:lstStyle/>
          <a:p>
            <a:r>
              <a:rPr lang="en-US" sz="2400" u="sng" dirty="0"/>
              <a:t>Steady State:</a:t>
            </a:r>
          </a:p>
        </p:txBody>
      </p:sp>
      <mc:AlternateContent xmlns:mc="http://schemas.openxmlformats.org/markup-compatibility/2006" xmlns:a14="http://schemas.microsoft.com/office/drawing/2010/main">
        <mc:Choice Requires="a14">
          <p:sp>
            <p:nvSpPr>
              <p:cNvPr id="6" name="Rectangle 5"/>
              <p:cNvSpPr/>
              <p:nvPr/>
            </p:nvSpPr>
            <p:spPr>
              <a:xfrm>
                <a:off x="6677398" y="3620763"/>
                <a:ext cx="3533403"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𝑡</m:t>
                              </m:r>
                            </m:sub>
                          </m:sSub>
                        </m:e>
                      </m:func>
                      <m:r>
                        <a:rPr lang="en-US" sz="2400" i="1">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𝜋</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a:latin typeface="Cambria Math" panose="02040503050406030204" pitchFamily="18" charset="0"/>
                            </a:rPr>
                            <m:t>𝑡</m:t>
                          </m:r>
                          <m:r>
                            <a:rPr lang="en-US" sz="2400" i="1">
                              <a:latin typeface="Cambria Math" panose="02040503050406030204" pitchFamily="18" charset="0"/>
                            </a:rPr>
                            <m:t>−1</m:t>
                          </m:r>
                        </m:sub>
                      </m:sSub>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6677398" y="3620763"/>
                <a:ext cx="3533403" cy="468270"/>
              </a:xfrm>
              <a:prstGeom prst="rect">
                <a:avLst/>
              </a:prstGeom>
              <a:blipFill>
                <a:blip r:embed="rId5"/>
                <a:stretch>
                  <a:fillRect t="-9091"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602169" y="4156925"/>
                <a:ext cx="1683859"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𝜋</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𝜃</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𝑌</m:t>
                              </m:r>
                            </m:e>
                          </m:acc>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7602169" y="4156925"/>
                <a:ext cx="1683859" cy="468270"/>
              </a:xfrm>
              <a:prstGeom prst="rect">
                <a:avLst/>
              </a:prstGeom>
              <a:blipFill>
                <a:blip r:embed="rId6"/>
                <a:stretch>
                  <a:fillRect t="-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074252" y="5512384"/>
                <a:ext cx="161172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𝑀</m:t>
                          </m:r>
                        </m:e>
                      </m:func>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8074252" y="5512384"/>
                <a:ext cx="1611723" cy="369332"/>
              </a:xfrm>
              <a:prstGeom prst="rect">
                <a:avLst/>
              </a:prstGeom>
              <a:blipFill>
                <a:blip r:embed="rId7"/>
                <a:stretch>
                  <a:fillRect l="-2273" r="-3788"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363079" y="5926113"/>
                <a:ext cx="1034066" cy="4250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𝜃</m:t>
                      </m:r>
                      <m:acc>
                        <m:accPr>
                          <m:chr m:val="̅"/>
                          <m:ctrlPr>
                            <a:rPr lang="en-US" sz="2400" i="1">
                              <a:latin typeface="Cambria Math" panose="02040503050406030204" pitchFamily="18" charset="0"/>
                              <a:ea typeface="Cambria Math" panose="02040503050406030204" pitchFamily="18" charset="0"/>
                            </a:rPr>
                          </m:ctrlPr>
                        </m:acc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𝑌</m:t>
                              </m:r>
                            </m:e>
                          </m:acc>
                        </m:e>
                      </m:acc>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63079" y="5926113"/>
                <a:ext cx="1034066" cy="42505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457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3"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Phillips Curve in Medieval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1049000" cy="4800600"/>
              </a:xfrm>
            </p:spPr>
            <p:txBody>
              <a:bodyPr/>
              <a:lstStyle/>
              <a:p>
                <a:r>
                  <a:rPr lang="en-US" dirty="0"/>
                  <a:t>Short run:</a:t>
                </a:r>
                <a:endParaRPr lang="en-US" sz="120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𝜋</m:t>
                          </m:r>
                        </m:e>
                        <m:sub>
                          <m:r>
                            <a:rPr lang="en-US">
                              <a:latin typeface="Cambria Math" panose="02040503050406030204" pitchFamily="18" charset="0"/>
                            </a:rPr>
                            <m:t>𝑡</m:t>
                          </m:r>
                        </m:sub>
                      </m:sSub>
                      <m:r>
                        <a:rPr lang="en-US">
                          <a:latin typeface="Cambria Math" panose="02040503050406030204" pitchFamily="18" charset="0"/>
                        </a:rPr>
                        <m:t>=</m:t>
                      </m:r>
                      <m:r>
                        <a:rPr lang="en-US">
                          <a:latin typeface="Cambria Math" panose="02040503050406030204" pitchFamily="18" charset="0"/>
                        </a:rPr>
                        <m:t>𝜃</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a:latin typeface="Cambria Math" panose="02040503050406030204" pitchFamily="18" charset="0"/>
                                </a:rPr>
                                <m:t>𝑌</m:t>
                              </m:r>
                            </m:e>
                          </m:acc>
                        </m:e>
                        <m:sub>
                          <m:r>
                            <a:rPr lang="en-US">
                              <a:latin typeface="Cambria Math" panose="02040503050406030204" pitchFamily="18" charset="0"/>
                            </a:rPr>
                            <m:t>𝑡</m:t>
                          </m:r>
                          <m:r>
                            <a:rPr lang="en-US">
                              <a:latin typeface="Cambria Math" panose="02040503050406030204" pitchFamily="18" charset="0"/>
                            </a:rPr>
                            <m:t>−1</m:t>
                          </m:r>
                        </m:sub>
                      </m:sSub>
                    </m:oMath>
                  </m:oMathPara>
                </a14:m>
                <a:endParaRPr lang="en-US" dirty="0"/>
              </a:p>
              <a:p>
                <a:r>
                  <a:rPr lang="en-US" dirty="0"/>
                  <a:t>Long run (steady state):</a:t>
                </a:r>
              </a:p>
              <a:p>
                <a:pPr marL="0" indent="0">
                  <a:lnSpc>
                    <a:spcPct val="150000"/>
                  </a:lnSpc>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acc>
                        <m:accPr>
                          <m:chr m:val="̅"/>
                          <m:ctrlPr>
                            <a:rPr lang="en-US" i="1">
                              <a:latin typeface="Cambria Math" panose="02040503050406030204" pitchFamily="18" charset="0"/>
                              <a:ea typeface="Cambria Math" panose="02040503050406030204" pitchFamily="18" charset="0"/>
                            </a:rPr>
                          </m:ctrlPr>
                        </m:acc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𝑌</m:t>
                              </m:r>
                            </m:e>
                          </m:acc>
                        </m:e>
                      </m:acc>
                    </m:oMath>
                  </m:oMathPara>
                </a14:m>
                <a:endParaRPr lang="en-US" dirty="0"/>
              </a:p>
              <a:p>
                <a:r>
                  <a:rPr lang="en-US" dirty="0"/>
                  <a:t>And combined with </a:t>
                </a:r>
                <a:r>
                  <a:rPr lang="en-US" dirty="0" err="1"/>
                  <a:t>Okun’s</a:t>
                </a:r>
                <a:r>
                  <a:rPr lang="en-US" dirty="0"/>
                  <a:t> law:</a:t>
                </a:r>
              </a:p>
              <a:p>
                <a:pPr marL="0" indent="0">
                  <a:lnSpc>
                    <a:spcPct val="150000"/>
                  </a:lnSpc>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𝜋</m:t>
                          </m:r>
                        </m:e>
                      </m:acc>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𝜃</m:t>
                      </m:r>
                      <m:d>
                        <m:dPr>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𝑢</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𝑛</m:t>
                              </m:r>
                            </m:sup>
                          </m:sSup>
                        </m:e>
                      </m:d>
                    </m:oMath>
                  </m:oMathPara>
                </a14:m>
                <a:endParaRPr lang="en-US" dirty="0"/>
              </a:p>
              <a:p>
                <a:pP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1049000" cy="4800600"/>
              </a:xfrm>
              <a:blipFill>
                <a:blip r:embed="rId3"/>
                <a:stretch>
                  <a:fillRect l="-1269" t="-16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12</a:t>
            </a:fld>
            <a:endParaRPr lang="en-US" dirty="0"/>
          </a:p>
        </p:txBody>
      </p:sp>
    </p:spTree>
    <p:extLst>
      <p:ext uri="{BB962C8B-B14F-4D97-AF65-F5344CB8AC3E}">
        <p14:creationId xmlns:p14="http://schemas.microsoft.com/office/powerpoint/2010/main" val="35604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Long-Run Phillips Curve in Medieval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1"/>
                <a:ext cx="4876797" cy="4525963"/>
              </a:xfrm>
            </p:spPr>
            <p:txBody>
              <a:bodyPr/>
              <a:lstStyle/>
              <a:p>
                <a:pPr>
                  <a:spcAft>
                    <a:spcPts val="1200"/>
                  </a:spcAft>
                </a:pPr>
                <a:r>
                  <a:rPr lang="en-US" dirty="0"/>
                  <a:t>Short-run Phillips curve:</a:t>
                </a:r>
              </a:p>
              <a:p>
                <a:pPr marL="0" indent="0" algn="ctr">
                  <a:spcAft>
                    <a:spcPts val="1200"/>
                  </a:spcAf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𝑛</m:t>
                            </m:r>
                          </m:sup>
                        </m:sSup>
                      </m:e>
                    </m:d>
                  </m:oMath>
                </a14:m>
                <a:endParaRPr lang="en-US" dirty="0"/>
              </a:p>
              <a:p>
                <a:pPr>
                  <a:spcAft>
                    <a:spcPts val="1200"/>
                  </a:spcAft>
                </a:pPr>
                <a:endParaRPr lang="en-US" dirty="0"/>
              </a:p>
              <a:p>
                <a:pPr>
                  <a:spcAft>
                    <a:spcPts val="1200"/>
                  </a:spcAft>
                </a:pPr>
                <a:r>
                  <a:rPr lang="en-US" dirty="0"/>
                  <a:t>Long-run Phillips curve:</a:t>
                </a:r>
              </a:p>
              <a:p>
                <a:pPr marL="0" indent="0" algn="ctr">
                  <a:spcAft>
                    <a:spcPts val="1200"/>
                  </a:spcAft>
                  <a:buNone/>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𝑢</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1"/>
                <a:ext cx="4876797" cy="4525963"/>
              </a:xfrm>
              <a:blipFill>
                <a:blip r:embed="rId3"/>
                <a:stretch>
                  <a:fillRect l="-2750"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13</a:t>
            </a:fld>
            <a:endParaRPr lang="en-US" dirty="0"/>
          </a:p>
        </p:txBody>
      </p:sp>
      <p:sp>
        <p:nvSpPr>
          <p:cNvPr id="6" name="Line 3"/>
          <p:cNvSpPr>
            <a:spLocks noChangeShapeType="1"/>
          </p:cNvSpPr>
          <p:nvPr/>
        </p:nvSpPr>
        <p:spPr bwMode="auto">
          <a:xfrm>
            <a:off x="6601239" y="2372607"/>
            <a:ext cx="0" cy="3134888"/>
          </a:xfrm>
          <a:prstGeom prst="line">
            <a:avLst/>
          </a:prstGeom>
          <a:noFill/>
          <a:ln w="28575">
            <a:solidFill>
              <a:schemeClr val="tx1"/>
            </a:solidFill>
            <a:round/>
            <a:headEnd/>
            <a:tailEnd/>
          </a:ln>
          <a:effectLst/>
        </p:spPr>
        <p:txBody>
          <a:bodyPr/>
          <a:lstStyle/>
          <a:p>
            <a:endParaRPr lang="en-US"/>
          </a:p>
        </p:txBody>
      </p:sp>
      <p:sp>
        <p:nvSpPr>
          <p:cNvPr id="7" name="Line 4"/>
          <p:cNvSpPr>
            <a:spLocks noChangeShapeType="1"/>
          </p:cNvSpPr>
          <p:nvPr/>
        </p:nvSpPr>
        <p:spPr bwMode="auto">
          <a:xfrm flipV="1">
            <a:off x="6601239" y="5486399"/>
            <a:ext cx="3990561" cy="21096"/>
          </a:xfrm>
          <a:prstGeom prst="line">
            <a:avLst/>
          </a:prstGeom>
          <a:noFill/>
          <a:ln w="28575">
            <a:solidFill>
              <a:schemeClr val="tx1"/>
            </a:solidFill>
            <a:round/>
            <a:headEnd/>
            <a:tailEnd/>
          </a:ln>
          <a:effectLst/>
        </p:spPr>
        <p:txBody>
          <a:bodyPr/>
          <a:lstStyle/>
          <a:p>
            <a:endParaRPr lang="en-US"/>
          </a:p>
        </p:txBody>
      </p:sp>
      <p:sp>
        <p:nvSpPr>
          <p:cNvPr id="8" name="Line 5"/>
          <p:cNvSpPr>
            <a:spLocks noChangeShapeType="1"/>
          </p:cNvSpPr>
          <p:nvPr/>
        </p:nvSpPr>
        <p:spPr bwMode="auto">
          <a:xfrm>
            <a:off x="6655668" y="4038598"/>
            <a:ext cx="3631332" cy="1"/>
          </a:xfrm>
          <a:prstGeom prst="line">
            <a:avLst/>
          </a:prstGeom>
          <a:noFill/>
          <a:ln w="28575">
            <a:solidFill>
              <a:schemeClr val="accent2"/>
            </a:solidFill>
            <a:round/>
            <a:headEnd/>
            <a:tailEnd/>
          </a:ln>
          <a:effectLst/>
        </p:spPr>
        <p:txBody>
          <a:bodyPr/>
          <a:lstStyle/>
          <a:p>
            <a:endParaRPr lang="en-US"/>
          </a:p>
        </p:txBody>
      </p:sp>
      <p:sp>
        <p:nvSpPr>
          <p:cNvPr id="9" name="Text Box 8"/>
          <p:cNvSpPr txBox="1">
            <a:spLocks noChangeArrowheads="1"/>
          </p:cNvSpPr>
          <p:nvPr/>
        </p:nvSpPr>
        <p:spPr bwMode="auto">
          <a:xfrm>
            <a:off x="10439400" y="3733800"/>
            <a:ext cx="1066800" cy="461665"/>
          </a:xfrm>
          <a:prstGeom prst="rect">
            <a:avLst/>
          </a:prstGeom>
          <a:solidFill>
            <a:schemeClr val="bg1"/>
          </a:solidFill>
          <a:ln w="28575">
            <a:solidFill>
              <a:schemeClr val="bg1"/>
            </a:solidFill>
            <a:miter lim="800000"/>
            <a:headEnd/>
            <a:tailEnd/>
          </a:ln>
          <a:effectLst/>
        </p:spPr>
        <p:txBody>
          <a:bodyPr wrap="square">
            <a:spAutoFit/>
          </a:bodyPr>
          <a:lstStyle/>
          <a:p>
            <a:pPr eaLnBrk="0" hangingPunct="0"/>
            <a:r>
              <a:rPr lang="en-US" sz="2400" dirty="0">
                <a:solidFill>
                  <a:schemeClr val="accent2"/>
                </a:solidFill>
              </a:rPr>
              <a:t>SRPC</a:t>
            </a:r>
          </a:p>
        </p:txBody>
      </p:sp>
      <p:sp>
        <p:nvSpPr>
          <p:cNvPr id="10" name="Text Box 9"/>
          <p:cNvSpPr txBox="1">
            <a:spLocks noChangeArrowheads="1"/>
          </p:cNvSpPr>
          <p:nvPr/>
        </p:nvSpPr>
        <p:spPr bwMode="auto">
          <a:xfrm>
            <a:off x="5410200" y="2133600"/>
            <a:ext cx="1447800" cy="378905"/>
          </a:xfrm>
          <a:prstGeom prst="rect">
            <a:avLst/>
          </a:prstGeom>
          <a:noFill/>
          <a:ln w="28575">
            <a:noFill/>
            <a:miter lim="800000"/>
            <a:headEnd/>
            <a:tailEnd/>
          </a:ln>
          <a:effectLst/>
        </p:spPr>
        <p:txBody>
          <a:bodyPr>
            <a:spAutoFit/>
          </a:bodyPr>
          <a:lstStyle/>
          <a:p>
            <a:pPr eaLnBrk="0" hangingPunct="0"/>
            <a:r>
              <a:rPr lang="en-US" dirty="0"/>
              <a:t>Inflation</a:t>
            </a:r>
          </a:p>
        </p:txBody>
      </p:sp>
      <p:sp>
        <p:nvSpPr>
          <p:cNvPr id="11" name="Text Box 10"/>
          <p:cNvSpPr txBox="1">
            <a:spLocks noChangeArrowheads="1"/>
          </p:cNvSpPr>
          <p:nvPr/>
        </p:nvSpPr>
        <p:spPr bwMode="auto">
          <a:xfrm>
            <a:off x="9906000" y="5638800"/>
            <a:ext cx="1854926" cy="378905"/>
          </a:xfrm>
          <a:prstGeom prst="rect">
            <a:avLst/>
          </a:prstGeom>
          <a:noFill/>
          <a:ln w="28575">
            <a:noFill/>
            <a:miter lim="800000"/>
            <a:headEnd/>
            <a:tailEnd/>
          </a:ln>
          <a:effectLst/>
        </p:spPr>
        <p:txBody>
          <a:bodyPr wrap="square">
            <a:spAutoFit/>
          </a:bodyPr>
          <a:lstStyle/>
          <a:p>
            <a:pPr eaLnBrk="0" hangingPunct="0"/>
            <a:r>
              <a:rPr lang="en-US" dirty="0"/>
              <a:t>Unemployment </a:t>
            </a:r>
          </a:p>
        </p:txBody>
      </p:sp>
      <p:grpSp>
        <p:nvGrpSpPr>
          <p:cNvPr id="13" name="Group 12">
            <a:extLst>
              <a:ext uri="{FF2B5EF4-FFF2-40B4-BE49-F238E27FC236}">
                <a16:creationId xmlns:a16="http://schemas.microsoft.com/office/drawing/2014/main" id="{BA7B48A8-0626-F844-0E2E-88056C2842E0}"/>
              </a:ext>
            </a:extLst>
          </p:cNvPr>
          <p:cNvGrpSpPr/>
          <p:nvPr/>
        </p:nvGrpSpPr>
        <p:grpSpPr>
          <a:xfrm>
            <a:off x="7503666" y="2845725"/>
            <a:ext cx="3599895" cy="2541181"/>
            <a:chOff x="7503666" y="2845725"/>
            <a:chExt cx="3599895" cy="2541181"/>
          </a:xfrm>
        </p:grpSpPr>
        <p:cxnSp>
          <p:nvCxnSpPr>
            <p:cNvPr id="17" name="Straight Connector 16"/>
            <p:cNvCxnSpPr/>
            <p:nvPr/>
          </p:nvCxnSpPr>
          <p:spPr>
            <a:xfrm>
              <a:off x="7503666" y="2845725"/>
              <a:ext cx="2667000" cy="236220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89161" y="4925241"/>
              <a:ext cx="914400" cy="461665"/>
            </a:xfrm>
            <a:prstGeom prst="rect">
              <a:avLst/>
            </a:prstGeom>
            <a:noFill/>
          </p:spPr>
          <p:txBody>
            <a:bodyPr wrap="square" rtlCol="0">
              <a:spAutoFit/>
            </a:bodyPr>
            <a:lstStyle/>
            <a:p>
              <a:r>
                <a:rPr lang="en-US" sz="2400" dirty="0">
                  <a:solidFill>
                    <a:schemeClr val="accent4"/>
                  </a:solidFill>
                </a:rPr>
                <a:t>LRPC</a:t>
              </a:r>
            </a:p>
          </p:txBody>
        </p:sp>
      </p:grpSp>
      <p:cxnSp>
        <p:nvCxnSpPr>
          <p:cNvPr id="21" name="Straight Connector 20"/>
          <p:cNvCxnSpPr/>
          <p:nvPr/>
        </p:nvCxnSpPr>
        <p:spPr>
          <a:xfrm rot="5400000">
            <a:off x="7368699" y="3983495"/>
            <a:ext cx="3048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12926" y="5562493"/>
            <a:ext cx="479415" cy="369332"/>
          </a:xfrm>
          <a:prstGeom prst="rect">
            <a:avLst/>
          </a:prstGeom>
          <a:noFill/>
        </p:spPr>
        <p:txBody>
          <a:bodyPr wrap="square" rtlCol="0">
            <a:spAutoFit/>
          </a:bodyPr>
          <a:lstStyle/>
          <a:p>
            <a:r>
              <a:rPr lang="en-US" dirty="0"/>
              <a:t>u</a:t>
            </a:r>
            <a:r>
              <a:rPr lang="en-US" baseline="30000" dirty="0"/>
              <a:t>n</a:t>
            </a:r>
            <a:endParaRPr lang="en-US" dirty="0"/>
          </a:p>
        </p:txBody>
      </p:sp>
    </p:spTree>
    <p:extLst>
      <p:ext uri="{BB962C8B-B14F-4D97-AF65-F5344CB8AC3E}">
        <p14:creationId xmlns:p14="http://schemas.microsoft.com/office/powerpoint/2010/main" val="23564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Price Setting</a:t>
            </a:r>
          </a:p>
        </p:txBody>
      </p:sp>
      <p:sp>
        <p:nvSpPr>
          <p:cNvPr id="3" name="Content Placeholder 2"/>
          <p:cNvSpPr>
            <a:spLocks noGrp="1"/>
          </p:cNvSpPr>
          <p:nvPr>
            <p:ph idx="1"/>
          </p:nvPr>
        </p:nvSpPr>
        <p:spPr>
          <a:xfrm>
            <a:off x="609600" y="1600200"/>
            <a:ext cx="10972800" cy="5121276"/>
          </a:xfrm>
        </p:spPr>
        <p:txBody>
          <a:bodyPr>
            <a:normAutofit/>
          </a:bodyPr>
          <a:lstStyle/>
          <a:p>
            <a:r>
              <a:rPr lang="en-US" dirty="0"/>
              <a:t>Does the long run Phillips curve in the Medieval model </a:t>
            </a:r>
            <a:br>
              <a:rPr lang="en-US" dirty="0"/>
            </a:br>
            <a:r>
              <a:rPr lang="en-US" dirty="0"/>
              <a:t>make sense?</a:t>
            </a:r>
          </a:p>
          <a:p>
            <a:r>
              <a:rPr lang="en-US" dirty="0"/>
              <a:t>Idea behind price setting equation:</a:t>
            </a:r>
          </a:p>
          <a:p>
            <a:pPr lvl="1"/>
            <a:r>
              <a:rPr lang="en-US" dirty="0"/>
              <a:t>Shop keeper wants to work a certain amount </a:t>
            </a:r>
            <a:br>
              <a:rPr lang="en-US" dirty="0"/>
            </a:br>
            <a:r>
              <a:rPr lang="en-US" dirty="0"/>
              <a:t>(natural rate of output/unemployment)</a:t>
            </a:r>
          </a:p>
          <a:p>
            <a:pPr lvl="1"/>
            <a:r>
              <a:rPr lang="en-US" dirty="0"/>
              <a:t>If demand is too high on a particular day, she raises her price </a:t>
            </a:r>
            <a:br>
              <a:rPr lang="en-US" dirty="0"/>
            </a:br>
            <a:r>
              <a:rPr lang="en-US" dirty="0"/>
              <a:t>for the next day</a:t>
            </a:r>
          </a:p>
          <a:p>
            <a:pPr lvl="1"/>
            <a:r>
              <a:rPr lang="en-US" dirty="0"/>
              <a:t>Worked well in middle ages model with stable price level</a:t>
            </a:r>
          </a:p>
          <a:p>
            <a:pPr lvl="1"/>
            <a:r>
              <a:rPr lang="en-US" dirty="0"/>
              <a:t>But now we are in a world with steady inflation</a:t>
            </a:r>
          </a:p>
        </p:txBody>
      </p:sp>
      <p:sp>
        <p:nvSpPr>
          <p:cNvPr id="4" name="Slide Number Placeholder 3"/>
          <p:cNvSpPr>
            <a:spLocks noGrp="1"/>
          </p:cNvSpPr>
          <p:nvPr>
            <p:ph type="sldNum" sz="quarter" idx="12"/>
          </p:nvPr>
        </p:nvSpPr>
        <p:spPr/>
        <p:txBody>
          <a:bodyPr/>
          <a:lstStyle/>
          <a:p>
            <a:fld id="{32B9084E-9F93-48B8-859D-F8BB0DEC3FE8}" type="slidenum">
              <a:rPr lang="en-US" smtClean="0"/>
              <a:pPr/>
              <a:t>14</a:t>
            </a:fld>
            <a:endParaRPr lang="en-US"/>
          </a:p>
        </p:txBody>
      </p:sp>
    </p:spTree>
    <p:extLst>
      <p:ext uri="{BB962C8B-B14F-4D97-AF65-F5344CB8AC3E}">
        <p14:creationId xmlns:p14="http://schemas.microsoft.com/office/powerpoint/2010/main" val="12184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Price Setting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11125200" cy="5334000"/>
              </a:xfrm>
            </p:spPr>
            <p:txBody>
              <a:bodyPr>
                <a:normAutofit fontScale="92500"/>
              </a:bodyPr>
              <a:lstStyle/>
              <a:p>
                <a:r>
                  <a:rPr lang="en-US" dirty="0"/>
                  <a:t>With steady positive inflation we can end up having a steady state positive output gap:</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acc>
                        <m:accPr>
                          <m:chr m:val="̅"/>
                          <m:ctrlPr>
                            <a:rPr lang="en-US" i="1">
                              <a:latin typeface="Cambria Math" panose="02040503050406030204" pitchFamily="18" charset="0"/>
                              <a:ea typeface="Cambria Math" panose="02040503050406030204" pitchFamily="18" charset="0"/>
                            </a:rPr>
                          </m:ctrlPr>
                        </m:acc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𝑌</m:t>
                              </m:r>
                            </m:e>
                          </m:acc>
                        </m:e>
                      </m:acc>
                    </m:oMath>
                  </m:oMathPara>
                </a14:m>
                <a:endParaRPr lang="en-US" dirty="0"/>
              </a:p>
              <a:p>
                <a:r>
                  <a:rPr lang="en-US" dirty="0"/>
                  <a:t>Shop keeper always works more than she wants</a:t>
                </a:r>
              </a:p>
              <a:p>
                <a:r>
                  <a:rPr lang="en-US" dirty="0"/>
                  <a:t>She is making systematic mistakes:</a:t>
                </a:r>
              </a:p>
              <a:p>
                <a:pPr lvl="1"/>
                <a:r>
                  <a:rPr lang="en-US" dirty="0"/>
                  <a:t>Always wrong in the same direction</a:t>
                </a:r>
              </a:p>
              <a:p>
                <a:pPr lvl="1"/>
                <a:r>
                  <a:rPr lang="en-US" dirty="0"/>
                  <a:t>Each period she raises her price to compensate for rise in money supply since last period</a:t>
                </a:r>
              </a:p>
              <a:p>
                <a:pPr lvl="1"/>
                <a:r>
                  <a:rPr lang="en-US" dirty="0"/>
                  <a:t>But she doesn’t learn that there will be even more money in the economy next period since money supply is rising at a steady rate</a:t>
                </a:r>
              </a:p>
              <a:p>
                <a:pPr lvl="1"/>
                <a:r>
                  <a:rPr lang="en-US" dirty="0"/>
                  <a:t>Behaves as though each period’s increase in money supply is a “surprise”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11125200" cy="5334000"/>
              </a:xfrm>
              <a:blipFill>
                <a:blip r:embed="rId3"/>
                <a:stretch>
                  <a:fillRect l="-1096" t="-1371" b="-27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15</a:t>
            </a:fld>
            <a:endParaRPr lang="en-US"/>
          </a:p>
        </p:txBody>
      </p:sp>
    </p:spTree>
    <p:extLst>
      <p:ext uri="{BB962C8B-B14F-4D97-AF65-F5344CB8AC3E}">
        <p14:creationId xmlns:p14="http://schemas.microsoft.com/office/powerpoint/2010/main" val="28759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Setting</a:t>
            </a:r>
          </a:p>
        </p:txBody>
      </p:sp>
      <p:sp>
        <p:nvSpPr>
          <p:cNvPr id="3" name="Content Placeholder 2"/>
          <p:cNvSpPr>
            <a:spLocks noGrp="1"/>
          </p:cNvSpPr>
          <p:nvPr>
            <p:ph idx="1"/>
          </p:nvPr>
        </p:nvSpPr>
        <p:spPr>
          <a:xfrm>
            <a:off x="609600" y="1600201"/>
            <a:ext cx="10972800" cy="4525963"/>
          </a:xfrm>
        </p:spPr>
        <p:txBody>
          <a:bodyPr/>
          <a:lstStyle/>
          <a:p>
            <a:r>
              <a:rPr lang="en-US" dirty="0"/>
              <a:t>Abraham Lincoln:</a:t>
            </a:r>
          </a:p>
          <a:p>
            <a:pPr>
              <a:buNone/>
            </a:pPr>
            <a:r>
              <a:rPr lang="en-US" dirty="0"/>
              <a:t>	“You can fool some of the people all of the time, and all of the people some of the time, but you can not fool all of the people all of the time.”</a:t>
            </a:r>
          </a:p>
          <a:p>
            <a:pPr>
              <a:buNone/>
            </a:pPr>
            <a:endParaRPr lang="en-US" dirty="0"/>
          </a:p>
          <a:p>
            <a:r>
              <a:rPr lang="en-US" dirty="0"/>
              <a:t>Medieval price setting equation violates this</a:t>
            </a:r>
          </a:p>
          <a:p>
            <a:r>
              <a:rPr lang="en-US" dirty="0"/>
              <a:t>Not a very satisfying theory of price setting in an economy </a:t>
            </a:r>
            <a:br>
              <a:rPr lang="en-US" dirty="0"/>
            </a:br>
            <a:r>
              <a:rPr lang="en-US" dirty="0"/>
              <a:t>with steady non-zero inflation</a:t>
            </a:r>
          </a:p>
        </p:txBody>
      </p:sp>
      <p:sp>
        <p:nvSpPr>
          <p:cNvPr id="4" name="Slide Number Placeholder 3"/>
          <p:cNvSpPr>
            <a:spLocks noGrp="1"/>
          </p:cNvSpPr>
          <p:nvPr>
            <p:ph type="sldNum" sz="quarter" idx="12"/>
          </p:nvPr>
        </p:nvSpPr>
        <p:spPr/>
        <p:txBody>
          <a:bodyPr/>
          <a:lstStyle/>
          <a:p>
            <a:fld id="{32B9084E-9F93-48B8-859D-F8BB0DEC3FE8}" type="slidenum">
              <a:rPr lang="en-US" smtClean="0"/>
              <a:pPr/>
              <a:t>16</a:t>
            </a:fld>
            <a:endParaRPr lang="en-US" dirty="0"/>
          </a:p>
        </p:txBody>
      </p:sp>
    </p:spTree>
    <p:extLst>
      <p:ext uri="{BB962C8B-B14F-4D97-AF65-F5344CB8AC3E}">
        <p14:creationId xmlns:p14="http://schemas.microsoft.com/office/powerpoint/2010/main" val="26832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Expectation’s Augmented Phillips Curve</a:t>
            </a:r>
          </a:p>
        </p:txBody>
      </p:sp>
      <p:sp>
        <p:nvSpPr>
          <p:cNvPr id="3" name="Content Placeholder 2"/>
          <p:cNvSpPr>
            <a:spLocks noGrp="1"/>
          </p:cNvSpPr>
          <p:nvPr>
            <p:ph idx="1"/>
          </p:nvPr>
        </p:nvSpPr>
        <p:spPr/>
        <p:txBody>
          <a:bodyPr/>
          <a:lstStyle/>
          <a:p>
            <a:r>
              <a:rPr lang="en-US" dirty="0"/>
              <a:t>In 1968, Milton Friedman and Edmund Phelps independently argued:</a:t>
            </a:r>
          </a:p>
          <a:p>
            <a:pPr lvl="1"/>
            <a:r>
              <a:rPr lang="en-US" dirty="0"/>
              <a:t>Phillips curve trade off will break down</a:t>
            </a:r>
          </a:p>
          <a:p>
            <a:pPr lvl="1"/>
            <a:r>
              <a:rPr lang="en-US" dirty="0"/>
              <a:t>People will come to expect higher inflation and will take this into account when setting prices</a:t>
            </a:r>
          </a:p>
          <a:p>
            <a:pPr lvl="1"/>
            <a:r>
              <a:rPr lang="en-US" dirty="0"/>
              <a:t>This will </a:t>
            </a:r>
            <a:r>
              <a:rPr lang="en-US" dirty="0">
                <a:solidFill>
                  <a:schemeClr val="accent2"/>
                </a:solidFill>
              </a:rPr>
              <a:t>shift</a:t>
            </a:r>
            <a:r>
              <a:rPr lang="en-US" dirty="0"/>
              <a:t> Phillips curve </a:t>
            </a:r>
            <a:r>
              <a:rPr lang="en-US" dirty="0">
                <a:solidFill>
                  <a:schemeClr val="accent2"/>
                </a:solidFill>
              </a:rPr>
              <a:t>up</a:t>
            </a:r>
            <a:r>
              <a:rPr lang="en-US" dirty="0"/>
              <a:t> if policy makers try to exploit it</a:t>
            </a:r>
          </a:p>
        </p:txBody>
      </p:sp>
      <p:sp>
        <p:nvSpPr>
          <p:cNvPr id="4" name="Slide Number Placeholder 3"/>
          <p:cNvSpPr>
            <a:spLocks noGrp="1"/>
          </p:cNvSpPr>
          <p:nvPr>
            <p:ph type="sldNum" sz="quarter" idx="12"/>
          </p:nvPr>
        </p:nvSpPr>
        <p:spPr/>
        <p:txBody>
          <a:bodyPr/>
          <a:lstStyle/>
          <a:p>
            <a:fld id="{32B9084E-9F93-48B8-859D-F8BB0DEC3FE8}" type="slidenum">
              <a:rPr lang="en-US" smtClean="0"/>
              <a:pPr/>
              <a:t>17</a:t>
            </a:fld>
            <a:endParaRPr lang="en-US"/>
          </a:p>
        </p:txBody>
      </p:sp>
    </p:spTree>
    <p:extLst>
      <p:ext uri="{BB962C8B-B14F-4D97-AF65-F5344CB8AC3E}">
        <p14:creationId xmlns:p14="http://schemas.microsoft.com/office/powerpoint/2010/main" val="9261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in 1960’s</a:t>
            </a:r>
          </a:p>
        </p:txBody>
      </p:sp>
      <p:sp>
        <p:nvSpPr>
          <p:cNvPr id="4" name="Slide Number Placeholder 3"/>
          <p:cNvSpPr>
            <a:spLocks noGrp="1"/>
          </p:cNvSpPr>
          <p:nvPr>
            <p:ph type="sldNum" sz="quarter" idx="12"/>
          </p:nvPr>
        </p:nvSpPr>
        <p:spPr/>
        <p:txBody>
          <a:bodyPr/>
          <a:lstStyle/>
          <a:p>
            <a:fld id="{32B9084E-9F93-48B8-859D-F8BB0DEC3FE8}" type="slidenum">
              <a:rPr lang="en-US" smtClean="0"/>
              <a:pPr/>
              <a:t>18</a:t>
            </a:fld>
            <a:endParaRPr lang="en-US"/>
          </a:p>
        </p:txBody>
      </p:sp>
      <p:graphicFrame>
        <p:nvGraphicFramePr>
          <p:cNvPr id="5" name="Content Placeholder 4"/>
          <p:cNvGraphicFramePr>
            <a:graphicFrameLocks noGrp="1"/>
          </p:cNvGraphicFramePr>
          <p:nvPr>
            <p:ph idx="1"/>
          </p:nvPr>
        </p:nvGraphicFramePr>
        <p:xfrm>
          <a:off x="1981200" y="1371600"/>
          <a:ext cx="8229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430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Friedman and Phelps Were Right!!</a:t>
            </a:r>
          </a:p>
        </p:txBody>
      </p:sp>
      <p:sp>
        <p:nvSpPr>
          <p:cNvPr id="4" name="Slide Number Placeholder 3"/>
          <p:cNvSpPr>
            <a:spLocks noGrp="1"/>
          </p:cNvSpPr>
          <p:nvPr>
            <p:ph type="sldNum" sz="quarter" idx="12"/>
          </p:nvPr>
        </p:nvSpPr>
        <p:spPr/>
        <p:txBody>
          <a:bodyPr/>
          <a:lstStyle/>
          <a:p>
            <a:fld id="{32B9084E-9F93-48B8-859D-F8BB0DEC3FE8}" type="slidenum">
              <a:rPr lang="en-US" smtClean="0"/>
              <a:pPr/>
              <a:t>19</a:t>
            </a:fld>
            <a:endParaRPr lang="en-US"/>
          </a:p>
        </p:txBody>
      </p:sp>
      <p:graphicFrame>
        <p:nvGraphicFramePr>
          <p:cNvPr id="5" name="Content Placeholder 4"/>
          <p:cNvGraphicFramePr>
            <a:graphicFrameLocks noGrp="1"/>
          </p:cNvGraphicFramePr>
          <p:nvPr>
            <p:ph idx="1"/>
          </p:nvPr>
        </p:nvGraphicFramePr>
        <p:xfrm>
          <a:off x="1981200" y="15240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2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Stand?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10972800" cy="5105400"/>
              </a:xfrm>
            </p:spPr>
            <p:txBody>
              <a:bodyPr>
                <a:normAutofit/>
              </a:bodyPr>
              <a:lstStyle/>
              <a:p>
                <a:pPr>
                  <a:spcBef>
                    <a:spcPts val="1800"/>
                  </a:spcBef>
                </a:pPr>
                <a:r>
                  <a:rPr lang="en-US" dirty="0"/>
                  <a:t>Money Market (LM Curve): </a:t>
                </a:r>
              </a:p>
              <a:p>
                <a:pPr marL="0" indent="0" algn="ctr">
                  <a:buNone/>
                </a:pPr>
                <a:r>
                  <a:rPr lang="en-US" dirty="0"/>
                  <a:t> </a:t>
                </a:r>
                <a14:m>
                  <m:oMath xmlns:m="http://schemas.openxmlformats.org/officeDocument/2006/math">
                    <m:r>
                      <a:rPr lang="en-US" sz="3000" i="1">
                        <a:latin typeface="Cambria Math" panose="02040503050406030204" pitchFamily="18" charset="0"/>
                      </a:rPr>
                      <m:t>∆</m:t>
                    </m:r>
                    <m:func>
                      <m:funcPr>
                        <m:ctrlPr>
                          <a:rPr lang="en-US" sz="3000" i="1">
                            <a:latin typeface="Cambria Math" panose="02040503050406030204" pitchFamily="18" charset="0"/>
                          </a:rPr>
                        </m:ctrlPr>
                      </m:funcPr>
                      <m:fName>
                        <m:r>
                          <m:rPr>
                            <m:sty m:val="p"/>
                          </m:rPr>
                          <a:rPr lang="en-US" sz="3000">
                            <a:latin typeface="Cambria Math" panose="02040503050406030204" pitchFamily="18" charset="0"/>
                          </a:rPr>
                          <m:t>log</m:t>
                        </m:r>
                      </m:fName>
                      <m:e>
                        <m:sSub>
                          <m:sSubPr>
                            <m:ctrlPr>
                              <a:rPr lang="en-US" sz="3000" i="1">
                                <a:latin typeface="Cambria Math" panose="02040503050406030204" pitchFamily="18" charset="0"/>
                              </a:rPr>
                            </m:ctrlPr>
                          </m:sSubPr>
                          <m:e>
                            <m:r>
                              <a:rPr lang="en-US" sz="3000" i="1">
                                <a:latin typeface="Cambria Math" panose="02040503050406030204" pitchFamily="18" charset="0"/>
                              </a:rPr>
                              <m:t>𝑀</m:t>
                            </m:r>
                          </m:e>
                          <m:sub>
                            <m:r>
                              <a:rPr lang="en-US" sz="3000" i="1">
                                <a:latin typeface="Cambria Math" panose="02040503050406030204" pitchFamily="18" charset="0"/>
                              </a:rPr>
                              <m:t>𝑡</m:t>
                            </m:r>
                          </m:sub>
                        </m:sSub>
                      </m:e>
                    </m:func>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𝜋</m:t>
                        </m:r>
                      </m:e>
                      <m:sub>
                        <m:r>
                          <a:rPr lang="en-US" sz="3000" i="1">
                            <a:latin typeface="Cambria Math" panose="02040503050406030204" pitchFamily="18" charset="0"/>
                          </a:rPr>
                          <m:t>𝑡</m:t>
                        </m:r>
                      </m:sub>
                    </m:sSub>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m:t>
                        </m:r>
                        <m:r>
                          <a:rPr lang="en-US" sz="3000" i="1">
                            <a:latin typeface="Cambria Math" panose="02040503050406030204" pitchFamily="18" charset="0"/>
                          </a:rPr>
                          <m:t>𝜙</m:t>
                        </m:r>
                        <m:sSub>
                          <m:sSubPr>
                            <m:ctrlPr>
                              <a:rPr lang="en-US" sz="3000" i="1">
                                <a:latin typeface="Cambria Math" panose="02040503050406030204" pitchFamily="18" charset="0"/>
                              </a:rPr>
                            </m:ctrlPr>
                          </m:sSubPr>
                          <m:e>
                            <m:r>
                              <a:rPr lang="en-US" sz="3000" i="1">
                                <a:latin typeface="Cambria Math" panose="02040503050406030204" pitchFamily="18" charset="0"/>
                              </a:rPr>
                              <m:t>𝑖</m:t>
                            </m:r>
                          </m:e>
                          <m:sub>
                            <m:r>
                              <a:rPr lang="en-US" sz="3000" i="1">
                                <a:latin typeface="Cambria Math" panose="02040503050406030204" pitchFamily="18" charset="0"/>
                              </a:rPr>
                              <m:t>𝑡</m:t>
                            </m:r>
                          </m:sub>
                        </m:sSub>
                        <m:r>
                          <a:rPr lang="en-US" sz="3000" i="1">
                            <a:latin typeface="Cambria Math" panose="02040503050406030204" pitchFamily="18" charset="0"/>
                          </a:rPr>
                          <m:t>+</m:t>
                        </m:r>
                        <m:r>
                          <a:rPr lang="en-US" sz="3000" i="1">
                            <a:latin typeface="Cambria Math" panose="02040503050406030204" pitchFamily="18" charset="0"/>
                          </a:rPr>
                          <m:t>𝜙</m:t>
                        </m:r>
                        <m:sSub>
                          <m:sSubPr>
                            <m:ctrlPr>
                              <a:rPr lang="en-US" sz="3000" i="1">
                                <a:latin typeface="Cambria Math" panose="02040503050406030204" pitchFamily="18" charset="0"/>
                              </a:rPr>
                            </m:ctrlPr>
                          </m:sSubPr>
                          <m:e>
                            <m:r>
                              <a:rPr lang="en-US" sz="3000" i="1">
                                <a:latin typeface="Cambria Math" panose="02040503050406030204" pitchFamily="18" charset="0"/>
                              </a:rPr>
                              <m:t>𝑖</m:t>
                            </m:r>
                          </m:e>
                          <m:sub>
                            <m:r>
                              <a:rPr lang="en-US" sz="3000" i="1">
                                <a:latin typeface="Cambria Math" panose="02040503050406030204" pitchFamily="18" charset="0"/>
                              </a:rPr>
                              <m:t>𝑡</m:t>
                            </m:r>
                            <m:r>
                              <a:rPr lang="en-US" sz="3000" i="1">
                                <a:latin typeface="Cambria Math" panose="02040503050406030204" pitchFamily="18" charset="0"/>
                              </a:rPr>
                              <m:t>−1</m:t>
                            </m:r>
                          </m:sub>
                        </m:sSub>
                        <m:r>
                          <a:rPr lang="en-US" sz="3000" i="1">
                            <a:latin typeface="Cambria Math" panose="02040503050406030204" pitchFamily="18" charset="0"/>
                          </a:rPr>
                          <m:t>+</m:t>
                        </m:r>
                        <m:acc>
                          <m:accPr>
                            <m:chr m:val="̃"/>
                            <m:ctrlPr>
                              <a:rPr lang="en-US" sz="3000" i="1">
                                <a:latin typeface="Cambria Math" panose="02040503050406030204" pitchFamily="18" charset="0"/>
                              </a:rPr>
                            </m:ctrlPr>
                          </m:accPr>
                          <m:e>
                            <m:r>
                              <a:rPr lang="en-US" sz="3000" i="1">
                                <a:latin typeface="Cambria Math" panose="02040503050406030204" pitchFamily="18" charset="0"/>
                              </a:rPr>
                              <m:t>𝑌</m:t>
                            </m:r>
                          </m:e>
                        </m:acc>
                      </m:e>
                      <m:sub>
                        <m:r>
                          <a:rPr lang="en-US" sz="3000" i="1">
                            <a:latin typeface="Cambria Math" panose="02040503050406030204" pitchFamily="18" charset="0"/>
                          </a:rPr>
                          <m:t>𝑡</m:t>
                        </m:r>
                      </m:sub>
                    </m:sSub>
                    <m:r>
                      <a:rPr lang="en-US" sz="3000" i="1">
                        <a:latin typeface="Cambria Math" panose="02040503050406030204" pitchFamily="18" charset="0"/>
                      </a:rPr>
                      <m:t>−</m:t>
                    </m:r>
                    <m:sSub>
                      <m:sSubPr>
                        <m:ctrlPr>
                          <a:rPr lang="en-US" sz="3000" i="1">
                            <a:latin typeface="Cambria Math" panose="02040503050406030204" pitchFamily="18" charset="0"/>
                          </a:rPr>
                        </m:ctrlPr>
                      </m:sSubPr>
                      <m:e>
                        <m:acc>
                          <m:accPr>
                            <m:chr m:val="̃"/>
                            <m:ctrlPr>
                              <a:rPr lang="en-US" sz="3000" i="1">
                                <a:latin typeface="Cambria Math" panose="02040503050406030204" pitchFamily="18" charset="0"/>
                              </a:rPr>
                            </m:ctrlPr>
                          </m:accPr>
                          <m:e>
                            <m:r>
                              <a:rPr lang="en-US" sz="3000" i="1">
                                <a:latin typeface="Cambria Math" panose="02040503050406030204" pitchFamily="18" charset="0"/>
                              </a:rPr>
                              <m:t>𝑌</m:t>
                            </m:r>
                          </m:e>
                        </m:acc>
                      </m:e>
                      <m:sub>
                        <m:r>
                          <a:rPr lang="en-US" sz="3000" i="1">
                            <a:latin typeface="Cambria Math" panose="02040503050406030204" pitchFamily="18" charset="0"/>
                          </a:rPr>
                          <m:t>𝑡</m:t>
                        </m:r>
                        <m:r>
                          <a:rPr lang="en-US" sz="3000" i="1">
                            <a:latin typeface="Cambria Math" panose="02040503050406030204" pitchFamily="18" charset="0"/>
                          </a:rPr>
                          <m:t>−1</m:t>
                        </m:r>
                      </m:sub>
                    </m:sSub>
                    <m:r>
                      <a:rPr lang="en-US" sz="3000" i="1">
                        <a:latin typeface="Cambria Math" panose="02040503050406030204" pitchFamily="18" charset="0"/>
                      </a:rPr>
                      <m:t>+</m:t>
                    </m:r>
                    <m:r>
                      <m:rPr>
                        <m:sty m:val="p"/>
                      </m:rPr>
                      <a:rPr lang="en-US" sz="3000">
                        <a:latin typeface="Cambria Math" panose="02040503050406030204" pitchFamily="18" charset="0"/>
                      </a:rPr>
                      <m:t>Δ</m:t>
                    </m:r>
                    <m:func>
                      <m:funcPr>
                        <m:ctrlPr>
                          <a:rPr lang="en-US" sz="3000" i="1">
                            <a:latin typeface="Cambria Math" panose="02040503050406030204" pitchFamily="18" charset="0"/>
                          </a:rPr>
                        </m:ctrlPr>
                      </m:funcPr>
                      <m:fName>
                        <m:r>
                          <m:rPr>
                            <m:sty m:val="p"/>
                          </m:rPr>
                          <a:rPr lang="en-US" sz="3000">
                            <a:latin typeface="Cambria Math" panose="02040503050406030204" pitchFamily="18" charset="0"/>
                          </a:rPr>
                          <m:t>log</m:t>
                        </m:r>
                      </m:fName>
                      <m:e>
                        <m:sSub>
                          <m:sSubPr>
                            <m:ctrlPr>
                              <a:rPr lang="en-US" sz="3000" i="1">
                                <a:latin typeface="Cambria Math" panose="02040503050406030204" pitchFamily="18" charset="0"/>
                              </a:rPr>
                            </m:ctrlPr>
                          </m:sSubPr>
                          <m:e>
                            <m:r>
                              <a:rPr lang="en-US" sz="3000" i="1">
                                <a:latin typeface="Cambria Math" panose="02040503050406030204" pitchFamily="18" charset="0"/>
                              </a:rPr>
                              <m:t>𝑣</m:t>
                            </m:r>
                          </m:e>
                          <m:sub>
                            <m:r>
                              <a:rPr lang="en-US" sz="3000" i="1">
                                <a:latin typeface="Cambria Math" panose="02040503050406030204" pitchFamily="18" charset="0"/>
                              </a:rPr>
                              <m:t>𝑡</m:t>
                            </m:r>
                          </m:sub>
                        </m:sSub>
                      </m:e>
                    </m:func>
                  </m:oMath>
                </a14:m>
                <a:endParaRPr lang="en-US" sz="3000" dirty="0"/>
              </a:p>
              <a:p>
                <a:pPr>
                  <a:spcBef>
                    <a:spcPts val="1800"/>
                  </a:spcBef>
                </a:pPr>
                <a:r>
                  <a:rPr lang="en-US" dirty="0"/>
                  <a:t>Fisher Equation:                             </a:t>
                </a: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𝑖</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𝑡</m:t>
                        </m:r>
                      </m:sub>
                    </m:sSub>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r>
                          <a:rPr lang="en-US" i="1">
                            <a:latin typeface="Cambria Math"/>
                          </a:rPr>
                          <m:t>+1</m:t>
                        </m:r>
                      </m:sub>
                    </m:sSub>
                  </m:oMath>
                </a14:m>
                <a:endParaRPr lang="en-US" dirty="0"/>
              </a:p>
              <a:p>
                <a:pPr>
                  <a:spcBef>
                    <a:spcPts val="1800"/>
                  </a:spcBef>
                </a:pPr>
                <a:r>
                  <a:rPr lang="en-US" dirty="0"/>
                  <a:t>Price Setting Equation:                  </a:t>
                </a:r>
                <a14:m>
                  <m:oMath xmlns:m="http://schemas.openxmlformats.org/officeDocument/2006/math">
                    <m:sSub>
                      <m:sSubPr>
                        <m:ctrlPr>
                          <a:rPr lang="en-US" i="1" smtClean="0">
                            <a:latin typeface="Cambria Math" panose="02040503050406030204" pitchFamily="18" charset="0"/>
                          </a:rPr>
                        </m:ctrlPr>
                      </m:sSubPr>
                      <m:e>
                        <m:r>
                          <a:rPr lang="en-US" i="1">
                            <a:latin typeface="Cambria Math"/>
                            <a:ea typeface="Cambria Math"/>
                          </a:rPr>
                          <m:t>𝜋</m:t>
                        </m:r>
                      </m:e>
                      <m:sub>
                        <m:r>
                          <a:rPr lang="en-US" i="1">
                            <a:latin typeface="Cambria Math"/>
                          </a:rPr>
                          <m:t>𝑡</m:t>
                        </m:r>
                      </m:sub>
                    </m:sSub>
                    <m:r>
                      <a:rPr lang="en-US" i="1">
                        <a:latin typeface="Cambria Math"/>
                      </a:rPr>
                      <m:t>=</m:t>
                    </m:r>
                    <m:r>
                      <a:rPr lang="en-US" i="1" smtClean="0">
                        <a:latin typeface="Cambria Math" panose="02040503050406030204" pitchFamily="18" charset="0"/>
                        <a:ea typeface="Cambria Math" panose="02040503050406030204" pitchFamily="18" charset="0"/>
                      </a:rPr>
                      <m:t>𝜃</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𝑌</m:t>
                            </m:r>
                          </m:e>
                        </m:acc>
                      </m:e>
                      <m:sub>
                        <m:r>
                          <a:rPr lang="en-US" i="1">
                            <a:latin typeface="Cambria Math"/>
                          </a:rPr>
                          <m:t>𝑡</m:t>
                        </m:r>
                        <m:r>
                          <a:rPr lang="en-US" b="0" i="1" smtClean="0">
                            <a:latin typeface="Cambria Math" panose="02040503050406030204" pitchFamily="18" charset="0"/>
                          </a:rPr>
                          <m:t>−1</m:t>
                        </m:r>
                      </m:sub>
                    </m:sSub>
                  </m:oMath>
                </a14:m>
                <a:endParaRPr lang="en-US" dirty="0"/>
              </a:p>
              <a:p>
                <a:pPr>
                  <a:spcBef>
                    <a:spcPts val="1800"/>
                  </a:spcBef>
                </a:pPr>
                <a:r>
                  <a:rPr lang="en-US" dirty="0"/>
                  <a:t>Goods Market (IS Curve):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𝑌</m:t>
                            </m:r>
                          </m:e>
                        </m:acc>
                      </m:e>
                      <m:sub>
                        <m:r>
                          <a:rPr lang="en-US" i="1">
                            <a:latin typeface="Cambria Math"/>
                          </a:rPr>
                          <m:t>𝑡</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𝑎</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𝑏</m:t>
                        </m:r>
                      </m:e>
                    </m:acc>
                  </m:oMath>
                </a14:m>
                <a:r>
                  <a:rPr lang="en-US" dirty="0"/>
                  <a: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𝑅</m:t>
                            </m:r>
                          </m:e>
                          <m:sub>
                            <m:r>
                              <a:rPr lang="en-US" i="1">
                                <a:latin typeface="Cambria Math"/>
                              </a:rPr>
                              <m:t>𝑡</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𝑟</m:t>
                            </m:r>
                          </m:e>
                        </m:acc>
                      </m:e>
                    </m:d>
                  </m:oMath>
                </a14:m>
                <a:endParaRPr lang="en-US" dirty="0"/>
              </a:p>
              <a:p>
                <a:pPr>
                  <a:spcBef>
                    <a:spcPts val="1800"/>
                  </a:spcBef>
                </a:pPr>
                <a:r>
                  <a:rPr lang="en-US" dirty="0"/>
                  <a:t>Okun’s Law: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𝑛</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𝑡</m:t>
                        </m:r>
                      </m:sub>
                    </m:sSub>
                  </m:oMath>
                </a14:m>
                <a:endParaRPr lang="en-US" dirty="0"/>
              </a:p>
              <a:p>
                <a:r>
                  <a:rPr lang="en-US" dirty="0"/>
                  <a:t>Next:  “Modernize” analysis of price setting</a:t>
                </a:r>
              </a:p>
              <a:p>
                <a:pPr>
                  <a:spcBef>
                    <a:spcPts val="1800"/>
                  </a:spcBef>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10972800" cy="5105400"/>
              </a:xfrm>
              <a:blipFill>
                <a:blip r:embed="rId3"/>
                <a:stretch>
                  <a:fillRect l="-1278" t="-15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B9AA5AD-3701-488D-8337-65701EB767E3}" type="slidenum">
              <a:rPr lang="en-US" smtClean="0"/>
              <a:pPr>
                <a:defRPr/>
              </a:pPr>
              <a:t>2</a:t>
            </a:fld>
            <a:endParaRPr lang="en-US" dirty="0"/>
          </a:p>
        </p:txBody>
      </p:sp>
    </p:spTree>
    <p:extLst>
      <p:ext uri="{BB962C8B-B14F-4D97-AF65-F5344CB8AC3E}">
        <p14:creationId xmlns:p14="http://schemas.microsoft.com/office/powerpoint/2010/main" val="40088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in 1970’s</a:t>
            </a:r>
          </a:p>
        </p:txBody>
      </p:sp>
      <p:sp>
        <p:nvSpPr>
          <p:cNvPr id="3" name="Content Placeholder 2"/>
          <p:cNvSpPr>
            <a:spLocks noGrp="1"/>
          </p:cNvSpPr>
          <p:nvPr>
            <p:ph idx="1"/>
          </p:nvPr>
        </p:nvSpPr>
        <p:spPr>
          <a:xfrm>
            <a:off x="494903" y="1524000"/>
            <a:ext cx="4967502" cy="5029200"/>
          </a:xfrm>
        </p:spPr>
        <p:txBody>
          <a:bodyPr>
            <a:normAutofit/>
          </a:bodyPr>
          <a:lstStyle/>
          <a:p>
            <a:r>
              <a:rPr lang="en-US" dirty="0"/>
              <a:t>Policy-makers tried to maintain unemployment below “natural” rate</a:t>
            </a:r>
          </a:p>
          <a:p>
            <a:r>
              <a:rPr lang="en-US" dirty="0"/>
              <a:t>Phillips curve started to shift up</a:t>
            </a:r>
          </a:p>
        </p:txBody>
      </p:sp>
      <p:sp>
        <p:nvSpPr>
          <p:cNvPr id="4" name="Slide Number Placeholder 3"/>
          <p:cNvSpPr>
            <a:spLocks noGrp="1"/>
          </p:cNvSpPr>
          <p:nvPr>
            <p:ph type="sldNum" sz="quarter" idx="12"/>
          </p:nvPr>
        </p:nvSpPr>
        <p:spPr/>
        <p:txBody>
          <a:bodyPr/>
          <a:lstStyle/>
          <a:p>
            <a:fld id="{32B9084E-9F93-48B8-859D-F8BB0DEC3FE8}" type="slidenum">
              <a:rPr lang="en-US" smtClean="0"/>
              <a:pPr/>
              <a:t>20</a:t>
            </a:fld>
            <a:endParaRPr lang="en-US"/>
          </a:p>
        </p:txBody>
      </p:sp>
      <p:cxnSp>
        <p:nvCxnSpPr>
          <p:cNvPr id="6" name="Straight Arrow Connector 5"/>
          <p:cNvCxnSpPr/>
          <p:nvPr/>
        </p:nvCxnSpPr>
        <p:spPr>
          <a:xfrm rot="5400000" flipH="1" flipV="1">
            <a:off x="5618775" y="3870067"/>
            <a:ext cx="2895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66575" y="5317867"/>
            <a:ext cx="3124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67887" y="2237601"/>
            <a:ext cx="968278" cy="369332"/>
          </a:xfrm>
          <a:prstGeom prst="rect">
            <a:avLst/>
          </a:prstGeom>
          <a:noFill/>
        </p:spPr>
        <p:txBody>
          <a:bodyPr wrap="none" rtlCol="0">
            <a:spAutoFit/>
          </a:bodyPr>
          <a:lstStyle/>
          <a:p>
            <a:r>
              <a:rPr lang="en-US" dirty="0"/>
              <a:t>Inflation</a:t>
            </a:r>
          </a:p>
        </p:txBody>
      </p:sp>
      <p:sp>
        <p:nvSpPr>
          <p:cNvPr id="13" name="TextBox 12"/>
          <p:cNvSpPr txBox="1"/>
          <p:nvPr/>
        </p:nvSpPr>
        <p:spPr>
          <a:xfrm>
            <a:off x="9428775" y="5470267"/>
            <a:ext cx="1649682" cy="369332"/>
          </a:xfrm>
          <a:prstGeom prst="rect">
            <a:avLst/>
          </a:prstGeom>
          <a:noFill/>
        </p:spPr>
        <p:txBody>
          <a:bodyPr wrap="none" rtlCol="0">
            <a:spAutoFit/>
          </a:bodyPr>
          <a:lstStyle/>
          <a:p>
            <a:r>
              <a:rPr lang="en-US" dirty="0"/>
              <a:t>Unemployment</a:t>
            </a:r>
          </a:p>
        </p:txBody>
      </p:sp>
      <p:cxnSp>
        <p:nvCxnSpPr>
          <p:cNvPr id="15" name="Straight Connector 14"/>
          <p:cNvCxnSpPr/>
          <p:nvPr/>
        </p:nvCxnSpPr>
        <p:spPr>
          <a:xfrm rot="5400000">
            <a:off x="6952275" y="3984367"/>
            <a:ext cx="2667794" cy="7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398358077"/>
              </p:ext>
            </p:extLst>
          </p:nvPr>
        </p:nvGraphicFramePr>
        <p:xfrm>
          <a:off x="8133375" y="5394068"/>
          <a:ext cx="303212" cy="346075"/>
        </p:xfrm>
        <a:graphic>
          <a:graphicData uri="http://schemas.openxmlformats.org/presentationml/2006/ole">
            <mc:AlternateContent xmlns:mc="http://schemas.openxmlformats.org/markup-compatibility/2006">
              <mc:Choice xmlns:v="urn:schemas-microsoft-com:vml" Requires="v">
                <p:oleObj name="Equation" r:id="rId3" imgW="177480" imgH="203040" progId="Equation.3">
                  <p:embed/>
                </p:oleObj>
              </mc:Choice>
              <mc:Fallback>
                <p:oleObj name="Equation" r:id="rId3" imgW="1774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75" y="5394068"/>
                        <a:ext cx="30321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7371375" y="3489067"/>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457769" y="3869273"/>
            <a:ext cx="28956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371375" y="3031867"/>
            <a:ext cx="2057400" cy="1752600"/>
            <a:chOff x="5257800" y="2590800"/>
            <a:chExt cx="2057400" cy="1752600"/>
          </a:xfrm>
        </p:grpSpPr>
        <p:cxnSp>
          <p:nvCxnSpPr>
            <p:cNvPr id="23" name="Straight Connector 22"/>
            <p:cNvCxnSpPr/>
            <p:nvPr/>
          </p:nvCxnSpPr>
          <p:spPr>
            <a:xfrm>
              <a:off x="5257800" y="2590800"/>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5372894" y="3009900"/>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744494" y="41521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371375" y="2574667"/>
            <a:ext cx="2057400" cy="1752600"/>
            <a:chOff x="5257800" y="2133600"/>
            <a:chExt cx="2057400" cy="1752600"/>
          </a:xfrm>
        </p:grpSpPr>
        <p:cxnSp>
          <p:nvCxnSpPr>
            <p:cNvPr id="24" name="Straight Connector 23"/>
            <p:cNvCxnSpPr/>
            <p:nvPr/>
          </p:nvCxnSpPr>
          <p:spPr>
            <a:xfrm>
              <a:off x="5257800" y="2133600"/>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5372894" y="25519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6744494" y="36949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05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Mistake</a:t>
            </a:r>
          </a:p>
        </p:txBody>
      </p:sp>
      <p:sp>
        <p:nvSpPr>
          <p:cNvPr id="3" name="Content Placeholder 2"/>
          <p:cNvSpPr>
            <a:spLocks noGrp="1"/>
          </p:cNvSpPr>
          <p:nvPr>
            <p:ph idx="1"/>
          </p:nvPr>
        </p:nvSpPr>
        <p:spPr>
          <a:xfrm>
            <a:off x="609600" y="1600200"/>
            <a:ext cx="10972800" cy="4953000"/>
          </a:xfrm>
        </p:spPr>
        <p:txBody>
          <a:bodyPr>
            <a:normAutofit lnSpcReduction="10000"/>
          </a:bodyPr>
          <a:lstStyle/>
          <a:p>
            <a:r>
              <a:rPr lang="en-US" dirty="0"/>
              <a:t>Many economists in the 60’s and 70’s looked at the plots in Phillips’ paper and believed in a permanent trade-off between inflation and output</a:t>
            </a:r>
          </a:p>
          <a:p>
            <a:r>
              <a:rPr lang="en-US" dirty="0"/>
              <a:t>It turns out that they got things terribly wrong</a:t>
            </a:r>
          </a:p>
          <a:p>
            <a:pPr lvl="1"/>
            <a:r>
              <a:rPr lang="en-US" dirty="0"/>
              <a:t>U.S. economy spiraled out of control</a:t>
            </a:r>
          </a:p>
          <a:p>
            <a:r>
              <a:rPr lang="en-US" dirty="0"/>
              <a:t>They argued: Here is a correlation, let’s exploit it!</a:t>
            </a:r>
          </a:p>
          <a:p>
            <a:pPr lvl="1"/>
            <a:r>
              <a:rPr lang="en-US" dirty="0"/>
              <a:t>But they didn’t understand the causation behind </a:t>
            </a:r>
            <a:br>
              <a:rPr lang="en-US" dirty="0"/>
            </a:br>
            <a:r>
              <a:rPr lang="en-US" dirty="0"/>
              <a:t>the correlation properly</a:t>
            </a:r>
          </a:p>
          <a:p>
            <a:pPr lvl="1"/>
            <a:r>
              <a:rPr lang="en-US" dirty="0"/>
              <a:t>In this case, the correlation would break down when policymakers tried to exploit it because expectations changed</a:t>
            </a:r>
          </a:p>
        </p:txBody>
      </p:sp>
      <p:sp>
        <p:nvSpPr>
          <p:cNvPr id="4" name="Slide Number Placeholder 3"/>
          <p:cNvSpPr>
            <a:spLocks noGrp="1"/>
          </p:cNvSpPr>
          <p:nvPr>
            <p:ph type="sldNum" sz="quarter" idx="12"/>
          </p:nvPr>
        </p:nvSpPr>
        <p:spPr/>
        <p:txBody>
          <a:bodyPr/>
          <a:lstStyle/>
          <a:p>
            <a:fld id="{32B9084E-9F93-48B8-859D-F8BB0DEC3FE8}" type="slidenum">
              <a:rPr lang="en-US" smtClean="0"/>
              <a:pPr/>
              <a:t>21</a:t>
            </a:fld>
            <a:endParaRPr lang="en-US"/>
          </a:p>
        </p:txBody>
      </p:sp>
    </p:spTree>
    <p:extLst>
      <p:ext uri="{BB962C8B-B14F-4D97-AF65-F5344CB8AC3E}">
        <p14:creationId xmlns:p14="http://schemas.microsoft.com/office/powerpoint/2010/main" val="27997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Expectations Augmented Phillips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10972800" cy="5029200"/>
              </a:xfrm>
            </p:spPr>
            <p:txBody>
              <a:bodyPr>
                <a:normAutofit lnSpcReduction="10000"/>
              </a:bodyPr>
              <a:lstStyle/>
              <a:p>
                <a:pPr>
                  <a:spcAft>
                    <a:spcPts val="1200"/>
                  </a:spcAft>
                </a:pPr>
                <a:r>
                  <a:rPr lang="en-US" dirty="0"/>
                  <a:t>Friedman and Phelps’ argument suggests the following modification to the price setting equation:</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𝑜</m:t>
                              </m:r>
                            </m:e>
                          </m:acc>
                        </m:e>
                        <m:sub>
                          <m:r>
                            <a:rPr lang="en-US" i="1">
                              <a:latin typeface="Cambria Math"/>
                            </a:rPr>
                            <m:t>𝑡</m:t>
                          </m:r>
                        </m:sub>
                      </m:sSub>
                    </m:oMath>
                  </m:oMathPara>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oMath>
                </a14:m>
                <a:r>
                  <a:rPr lang="en-US" dirty="0"/>
                  <a:t> denotes the expectation at time t-1 of inflation between time t-1 and time t</a:t>
                </a:r>
              </a:p>
              <a:p>
                <a:r>
                  <a:rPr lang="en-US" dirty="0"/>
                  <a:t>New features:</a:t>
                </a:r>
              </a:p>
              <a:p>
                <a:pPr lvl="1"/>
                <a:r>
                  <a:rPr lang="en-US" dirty="0"/>
                  <a:t>Expectations term</a:t>
                </a:r>
              </a:p>
              <a:p>
                <a:pPr lvl="1"/>
                <a:r>
                  <a:rPr lang="en-US" dirty="0"/>
                  <a:t>Timing of output gap term (time t rather than t-1)</a:t>
                </a:r>
              </a:p>
              <a:p>
                <a:pPr lvl="1"/>
                <a:r>
                  <a:rPr lang="en-US" dirty="0"/>
                  <a:t>Random “cost-push” (supply) shock</a:t>
                </a:r>
              </a:p>
              <a:p>
                <a:pPr marL="0" indent="0">
                  <a:buNone/>
                </a:pP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10972800" cy="5029200"/>
              </a:xfrm>
              <a:blipFill>
                <a:blip r:embed="rId3"/>
                <a:stretch>
                  <a:fillRect l="-1278" t="-254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22</a:t>
            </a:fld>
            <a:endParaRPr lang="en-US" dirty="0"/>
          </a:p>
        </p:txBody>
      </p:sp>
    </p:spTree>
    <p:extLst>
      <p:ext uri="{BB962C8B-B14F-4D97-AF65-F5344CB8AC3E}">
        <p14:creationId xmlns:p14="http://schemas.microsoft.com/office/powerpoint/2010/main" val="4619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Output Gap Term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5121275"/>
              </a:xfrm>
            </p:spPr>
            <p:txBody>
              <a:bodyPr>
                <a:normAutofit/>
              </a:bodyPr>
              <a:lstStyle/>
              <a:p>
                <a:pPr>
                  <a:spcAft>
                    <a:spcPts val="1200"/>
                  </a:spcAft>
                </a:pPr>
                <a:r>
                  <a:rPr lang="en-US" dirty="0"/>
                  <a:t>New expectations augmented Phillips curve involves output gap at time t rather than t-1</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𝑜</m:t>
                              </m:r>
                            </m:e>
                          </m:acc>
                        </m:e>
                        <m:sub>
                          <m:r>
                            <a:rPr lang="en-US" i="1">
                              <a:latin typeface="Cambria Math"/>
                            </a:rPr>
                            <m:t>𝑡</m:t>
                          </m:r>
                        </m:sub>
                      </m:sSub>
                    </m:oMath>
                  </m:oMathPara>
                </a14:m>
                <a:endParaRPr lang="en-US" dirty="0"/>
              </a:p>
              <a:p>
                <a:r>
                  <a:rPr lang="en-US" dirty="0"/>
                  <a:t>This results from a model where</a:t>
                </a:r>
              </a:p>
              <a:p>
                <a:pPr lvl="1"/>
                <a:r>
                  <a:rPr lang="en-US" dirty="0"/>
                  <a:t>Some prices are set one period in advance</a:t>
                </a:r>
              </a:p>
              <a:p>
                <a:pPr lvl="1"/>
                <a:r>
                  <a:rPr lang="en-US" dirty="0"/>
                  <a:t>Some prices are perfectly flexible</a:t>
                </a:r>
              </a:p>
              <a:p>
                <a:pPr lvl="1"/>
                <a:r>
                  <a:rPr lang="en-US" dirty="0"/>
                  <a:t>Price setters have rational expectations</a:t>
                </a:r>
              </a:p>
              <a:p>
                <a:r>
                  <a:rPr lang="en-US" dirty="0"/>
                  <a:t>We skip this derivation (see Woodford, 2003, section 3.1.3)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5121275"/>
              </a:xfrm>
              <a:blipFill>
                <a:blip r:embed="rId2"/>
                <a:stretch>
                  <a:fillRect l="-1278" t="-15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5442DEE-2235-41B4-99BD-234203159492}" type="slidenum">
              <a:rPr lang="en-US" smtClean="0"/>
              <a:pPr/>
              <a:t>23</a:t>
            </a:fld>
            <a:endParaRPr lang="en-US" dirty="0"/>
          </a:p>
        </p:txBody>
      </p:sp>
    </p:spTree>
    <p:extLst>
      <p:ext uri="{BB962C8B-B14F-4D97-AF65-F5344CB8AC3E}">
        <p14:creationId xmlns:p14="http://schemas.microsoft.com/office/powerpoint/2010/main" val="21037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Jones’ Notation Versus Our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876800"/>
              </a:xfrm>
            </p:spPr>
            <p:txBody>
              <a:bodyPr>
                <a:normAutofit/>
              </a:bodyPr>
              <a:lstStyle/>
              <a:p>
                <a:r>
                  <a:rPr lang="en-US" dirty="0">
                    <a:solidFill>
                      <a:schemeClr val="accent2"/>
                    </a:solidFill>
                  </a:rPr>
                  <a:t>We use slightly different notation than Jones</a:t>
                </a:r>
              </a:p>
              <a:p>
                <a:r>
                  <a:rPr lang="en-US" dirty="0"/>
                  <a:t>Jones defines: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𝜋</m:t>
                        </m:r>
                      </m:e>
                      <m:sub>
                        <m:r>
                          <a:rPr lang="en-US" b="0" i="1" smtClean="0">
                            <a:latin typeface="Cambria Math"/>
                          </a:rPr>
                          <m:t>𝑡</m:t>
                        </m:r>
                      </m:sub>
                    </m:sSub>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𝑡</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𝑡</m:t>
                            </m:r>
                          </m:sub>
                        </m:sSub>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𝑡</m:t>
                        </m:r>
                      </m:sub>
                    </m:sSub>
                  </m:oMath>
                </a14:m>
                <a:endParaRPr lang="en-US" dirty="0"/>
              </a:p>
              <a:p>
                <a:r>
                  <a:rPr lang="en-US" dirty="0"/>
                  <a:t>We define: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sub>
                    </m:sSub>
                    <m:r>
                      <a:rPr lang="en-US"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𝑡</m:t>
                            </m:r>
                            <m:r>
                              <a:rPr lang="en-US" b="0" i="1" smtClean="0">
                                <a:latin typeface="Cambria Math"/>
                              </a:rPr>
                              <m:t>−1</m:t>
                            </m:r>
                          </m:sub>
                        </m:sSub>
                      </m:e>
                    </m:d>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𝑡</m:t>
                        </m:r>
                        <m:r>
                          <a:rPr lang="en-US" b="0" i="1" smtClean="0">
                            <a:latin typeface="Cambria Math"/>
                          </a:rPr>
                          <m:t>−1</m:t>
                        </m:r>
                      </m:sub>
                    </m:sSub>
                  </m:oMath>
                </a14:m>
                <a:endParaRPr lang="en-US" dirty="0"/>
              </a:p>
              <a:p>
                <a:r>
                  <a:rPr lang="en-US" dirty="0"/>
                  <a:t>Jones is imprecise about the timing of expected inflation </a:t>
                </a:r>
              </a:p>
              <a:p>
                <a:pPr lvl="1"/>
                <a:r>
                  <a:rPr lang="en-US" dirty="0"/>
                  <a:t>He denotes expected inflation by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a:ea typeface="Cambria Math"/>
                          </a:rPr>
                          <m:t>𝜋</m:t>
                        </m:r>
                      </m:e>
                      <m:sub>
                        <m:r>
                          <a:rPr lang="en-US" b="0" i="1" smtClean="0">
                            <a:latin typeface="Cambria Math"/>
                          </a:rPr>
                          <m:t>𝑡</m:t>
                        </m:r>
                      </m:sub>
                      <m:sup>
                        <m:r>
                          <a:rPr lang="en-US" b="0" i="1" smtClean="0">
                            <a:latin typeface="Cambria Math"/>
                          </a:rPr>
                          <m:t>𝑒</m:t>
                        </m:r>
                      </m:sup>
                    </m:sSubSup>
                  </m:oMath>
                </a14:m>
                <a:endParaRPr lang="en-US" dirty="0"/>
              </a:p>
              <a:p>
                <a:pPr lvl="1"/>
                <a:r>
                  <a:rPr lang="en-US" dirty="0"/>
                  <a:t>Not clear what time the expectation is taken and what inflation rate</a:t>
                </a:r>
              </a:p>
              <a:p>
                <a:r>
                  <a:rPr lang="en-US" dirty="0"/>
                  <a:t>We 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𝑡</m:t>
                        </m:r>
                        <m:r>
                          <a:rPr lang="en-US" b="0" i="1" smtClean="0">
                            <a:latin typeface="Cambria Math"/>
                          </a:rPr>
                          <m:t>−1</m:t>
                        </m:r>
                      </m:sub>
                    </m:sSub>
                    <m:sSub>
                      <m:sSubPr>
                        <m:ctrlPr>
                          <a:rPr lang="en-US" i="1" smtClean="0">
                            <a:latin typeface="Cambria Math" panose="02040503050406030204" pitchFamily="18" charset="0"/>
                          </a:rPr>
                        </m:ctrlPr>
                      </m:sSubPr>
                      <m:e>
                        <m:r>
                          <a:rPr lang="en-US" i="1" smtClean="0">
                            <a:latin typeface="Cambria Math"/>
                            <a:ea typeface="Cambria Math"/>
                          </a:rPr>
                          <m:t>𝜋</m:t>
                        </m:r>
                      </m:e>
                      <m:sub>
                        <m:r>
                          <a:rPr lang="en-US" b="0" i="1" smtClean="0">
                            <a:latin typeface="Cambria Math"/>
                          </a:rPr>
                          <m:t>𝑡</m:t>
                        </m:r>
                      </m:sub>
                    </m:sSub>
                  </m:oMath>
                </a14:m>
                <a:r>
                  <a:rPr lang="en-US" dirty="0"/>
                  <a:t> instead.</a:t>
                </a:r>
                <a:br>
                  <a:rPr lang="en-US" dirty="0"/>
                </a:br>
                <a:r>
                  <a:rPr lang="en-US" sz="2400" dirty="0"/>
                  <a:t>(Alternative would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𝐸</m:t>
                        </m:r>
                      </m:e>
                      <m:sub>
                        <m:r>
                          <a:rPr lang="en-US" sz="2400" i="1">
                            <a:latin typeface="Cambria Math"/>
                          </a:rPr>
                          <m:t>𝑡</m:t>
                        </m:r>
                      </m:sub>
                    </m:sSub>
                    <m:sSub>
                      <m:sSubPr>
                        <m:ctrlPr>
                          <a:rPr lang="en-US" sz="2400" i="1">
                            <a:latin typeface="Cambria Math" panose="02040503050406030204" pitchFamily="18" charset="0"/>
                          </a:rPr>
                        </m:ctrlPr>
                      </m:sSubPr>
                      <m:e>
                        <m:r>
                          <a:rPr lang="en-US" sz="2400" i="1">
                            <a:latin typeface="Cambria Math"/>
                            <a:ea typeface="Cambria Math"/>
                          </a:rPr>
                          <m:t>𝜋</m:t>
                        </m:r>
                      </m:e>
                      <m:sub>
                        <m:r>
                          <a:rPr lang="en-US" sz="2400" i="1">
                            <a:latin typeface="Cambria Math"/>
                          </a:rPr>
                          <m:t>𝑡</m:t>
                        </m:r>
                        <m:r>
                          <a:rPr lang="en-US" sz="2400" b="0" i="1" smtClean="0">
                            <a:latin typeface="Cambria Math" panose="02040503050406030204" pitchFamily="18" charset="0"/>
                          </a:rPr>
                          <m:t>+1</m:t>
                        </m:r>
                      </m:sub>
                    </m:sSub>
                  </m:oMath>
                </a14:m>
                <a:r>
                  <a:rPr lang="en-US" sz="2400" dirty="0"/>
                  <a:t>. This alternative is also common.)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876800"/>
              </a:xfrm>
              <a:blipFill>
                <a:blip r:embed="rId3"/>
                <a:stretch>
                  <a:fillRect l="-1278" t="-1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24</a:t>
            </a:fld>
            <a:endParaRPr lang="en-US"/>
          </a:p>
        </p:txBody>
      </p:sp>
    </p:spTree>
    <p:extLst>
      <p:ext uri="{BB962C8B-B14F-4D97-AF65-F5344CB8AC3E}">
        <p14:creationId xmlns:p14="http://schemas.microsoft.com/office/powerpoint/2010/main" val="2552368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876800"/>
              </a:xfrm>
            </p:spPr>
            <p:txBody>
              <a:bodyPr>
                <a:normAutofit/>
              </a:bodyPr>
              <a:lstStyle/>
              <a:p>
                <a:r>
                  <a:rPr lang="en-US" dirty="0"/>
                  <a:t>How do people form expectations?</a:t>
                </a:r>
              </a:p>
              <a:p>
                <a:pPr>
                  <a:spcAft>
                    <a:spcPts val="1200"/>
                  </a:spcAft>
                </a:pPr>
                <a:r>
                  <a:rPr lang="en-US" b="1" dirty="0"/>
                  <a:t>Assumption (Adaptive expectations):</a:t>
                </a:r>
                <a:r>
                  <a:rPr lang="en-US" dirty="0"/>
                  <a:t> </a:t>
                </a:r>
                <a:br>
                  <a:rPr lang="en-US" dirty="0"/>
                </a:br>
                <a:r>
                  <a:rPr lang="en-US" dirty="0"/>
                  <a:t>Assume that people look at the past to form expectation:</a:t>
                </a:r>
              </a:p>
              <a:p>
                <a:pPr algn="ctr">
                  <a:spcAft>
                    <a:spcPts val="1200"/>
                  </a:spcAft>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is-IS" b="0" i="1" smtClean="0">
                              <a:latin typeface="Cambria Math" panose="02040503050406030204" pitchFamily="18" charset="0"/>
                            </a:rPr>
                            <m:t>𝐸</m:t>
                          </m:r>
                        </m:e>
                        <m:sub>
                          <m:r>
                            <a:rPr lang="en-US" b="0" i="1" smtClean="0">
                              <a:latin typeface="Cambria Math" panose="02040503050406030204" pitchFamily="18" charset="0"/>
                            </a:rPr>
                            <m:t>𝑡</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a:p>
                <a:r>
                  <a:rPr lang="en-US" dirty="0"/>
                  <a:t>Alternative: Rational Expectations</a:t>
                </a:r>
              </a:p>
              <a:p>
                <a:pPr lvl="1"/>
                <a:r>
                  <a:rPr lang="en-US" dirty="0"/>
                  <a:t>People form “model consistent” expectations</a:t>
                </a:r>
              </a:p>
              <a:p>
                <a:pPr lvl="1"/>
                <a:r>
                  <a:rPr lang="en-US" dirty="0"/>
                  <a:t>Use all information available correctly</a:t>
                </a:r>
              </a:p>
              <a:p>
                <a:pPr lvl="1"/>
                <a:r>
                  <a:rPr lang="en-US" dirty="0"/>
                  <a:t>Make no systematic mistakes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876800"/>
              </a:xfrm>
              <a:blipFill>
                <a:blip r:embed="rId3"/>
                <a:stretch>
                  <a:fillRect l="-1278" t="-1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25</a:t>
            </a:fld>
            <a:endParaRPr lang="en-US"/>
          </a:p>
        </p:txBody>
      </p:sp>
    </p:spTree>
    <p:extLst>
      <p:ext uri="{BB962C8B-B14F-4D97-AF65-F5344CB8AC3E}">
        <p14:creationId xmlns:p14="http://schemas.microsoft.com/office/powerpoint/2010/main" val="37544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1143000"/>
          </a:xfrm>
        </p:spPr>
        <p:txBody>
          <a:bodyPr/>
          <a:lstStyle/>
          <a:p>
            <a:r>
              <a:rPr lang="en-US" sz="4000" dirty="0"/>
              <a:t>Expectations Augmented Phillips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981201"/>
                <a:ext cx="11049000" cy="4144963"/>
              </a:xfrm>
            </p:spPr>
            <p:txBody>
              <a:bodyPr/>
              <a:lstStyle/>
              <a:p>
                <a:pPr>
                  <a:spcAft>
                    <a:spcPts val="1200"/>
                  </a:spcAft>
                </a:pPr>
                <a:r>
                  <a:rPr lang="en-US" dirty="0"/>
                  <a:t>Expectations augmented Phillips curve:</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𝜋</m:t>
                          </m:r>
                        </m:e>
                        <m:sub>
                          <m:r>
                            <a:rPr lang="en-US" b="0" i="1" smtClean="0">
                              <a:latin typeface="Cambria Math"/>
                            </a:rPr>
                            <m:t>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𝑡</m:t>
                          </m:r>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ea typeface="Cambria Math"/>
                            </a:rPr>
                            <m:t>𝜋</m:t>
                          </m:r>
                        </m:e>
                        <m:sub>
                          <m:r>
                            <a:rPr lang="en-US" b="0" i="1" smtClean="0">
                              <a:latin typeface="Cambria Math"/>
                            </a:rPr>
                            <m:t>𝑡</m:t>
                          </m:r>
                        </m:sub>
                      </m:sSub>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𝑣</m:t>
                          </m:r>
                        </m:e>
                      </m:acc>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a:rPr>
                                <m:t>𝑌</m:t>
                              </m:r>
                            </m:e>
                          </m:acc>
                        </m:e>
                        <m:sub>
                          <m:r>
                            <a:rPr lang="en-US" b="0" i="1" smtClean="0">
                              <a:latin typeface="Cambria Math"/>
                            </a:rPr>
                            <m:t>𝑡</m:t>
                          </m:r>
                        </m:sub>
                      </m:sSub>
                      <m:r>
                        <a:rPr lang="en-US" b="0" i="1" smtClean="0">
                          <a:latin typeface="Cambria Math"/>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𝑜</m:t>
                              </m:r>
                            </m:e>
                          </m:acc>
                        </m:e>
                        <m:sub>
                          <m:r>
                            <a:rPr lang="en-US" b="0" i="1" smtClean="0">
                              <a:latin typeface="Cambria Math"/>
                            </a:rPr>
                            <m:t>𝑡</m:t>
                          </m:r>
                        </m:sub>
                      </m:sSub>
                    </m:oMath>
                  </m:oMathPara>
                </a14:m>
                <a:endParaRPr lang="en-US" dirty="0"/>
              </a:p>
              <a:p>
                <a:r>
                  <a:rPr lang="en-US" dirty="0"/>
                  <a:t>Adaptive expectations: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𝑡</m:t>
                        </m:r>
                        <m:r>
                          <a:rPr lang="en-US" b="0" i="1" smtClean="0">
                            <a:latin typeface="Cambria Math"/>
                          </a:rPr>
                          <m:t>−1</m:t>
                        </m:r>
                      </m:sub>
                    </m:sSub>
                    <m:sSub>
                      <m:sSubPr>
                        <m:ctrlPr>
                          <a:rPr lang="en-US" i="1" smtClean="0">
                            <a:latin typeface="Cambria Math" panose="02040503050406030204" pitchFamily="18" charset="0"/>
                          </a:rPr>
                        </m:ctrlPr>
                      </m:sSubPr>
                      <m:e>
                        <m:r>
                          <a:rPr lang="en-US" i="1" smtClean="0">
                            <a:latin typeface="Cambria Math"/>
                            <a:ea typeface="Cambria Math"/>
                          </a:rPr>
                          <m:t>𝜋</m:t>
                        </m:r>
                      </m:e>
                      <m:sub>
                        <m:r>
                          <a:rPr lang="en-US" b="0" i="1" smtClean="0">
                            <a:latin typeface="Cambria Math"/>
                          </a:rPr>
                          <m:t>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𝜋</m:t>
                        </m:r>
                      </m:e>
                      <m:sub>
                        <m:r>
                          <a:rPr lang="en-US" b="0" i="1" smtClean="0">
                            <a:latin typeface="Cambria Math"/>
                          </a:rPr>
                          <m:t>𝑡</m:t>
                        </m:r>
                        <m:r>
                          <a:rPr lang="en-US" b="0" i="1" smtClean="0">
                            <a:latin typeface="Cambria Math"/>
                          </a:rPr>
                          <m:t>−1</m:t>
                        </m:r>
                      </m:sub>
                    </m:sSub>
                  </m:oMath>
                </a14:m>
                <a:endParaRPr lang="en-US" dirty="0"/>
              </a:p>
              <a:p>
                <a:pPr>
                  <a:spcAft>
                    <a:spcPts val="1200"/>
                  </a:spcAft>
                </a:pPr>
                <a:r>
                  <a:rPr lang="en-US" dirty="0"/>
                  <a:t>Combining these yields:</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r>
                            <a:rPr lang="en-US" b="0" i="1" smtClean="0">
                              <a:latin typeface="Cambria Math"/>
                            </a:rPr>
                            <m:t>−1</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𝑣</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𝑌</m:t>
                              </m:r>
                            </m:e>
                          </m:acc>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𝑜</m:t>
                              </m:r>
                            </m:e>
                          </m:acc>
                        </m:e>
                        <m:sub>
                          <m:r>
                            <a:rPr lang="en-US" i="1">
                              <a:latin typeface="Cambria Math"/>
                            </a:rPr>
                            <m:t>𝑡</m:t>
                          </m:r>
                        </m:sub>
                      </m:sSub>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981201"/>
                <a:ext cx="11049000" cy="4144963"/>
              </a:xfrm>
              <a:blipFill>
                <a:blip r:embed="rId2"/>
                <a:stretch>
                  <a:fillRect l="-1269" t="-19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B9AA5AD-3701-488D-8337-65701EB767E3}" type="slidenum">
              <a:rPr lang="en-US" smtClean="0"/>
              <a:pPr>
                <a:defRPr/>
              </a:pPr>
              <a:t>26</a:t>
            </a:fld>
            <a:endParaRPr lang="en-US" dirty="0"/>
          </a:p>
        </p:txBody>
      </p:sp>
    </p:spTree>
    <p:extLst>
      <p:ext uri="{BB962C8B-B14F-4D97-AF65-F5344CB8AC3E}">
        <p14:creationId xmlns:p14="http://schemas.microsoft.com/office/powerpoint/2010/main" val="249896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Expectations Augmented Phillips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10972800" cy="5486400"/>
              </a:xfrm>
            </p:spPr>
            <p:txBody>
              <a:bodyPr>
                <a:normAutofit/>
              </a:bodyPr>
              <a:lstStyle/>
              <a:p>
                <a:pPr>
                  <a:spcAft>
                    <a:spcPts val="1200"/>
                  </a:spcAft>
                </a:pPr>
                <a:r>
                  <a:rPr lang="en-US" dirty="0"/>
                  <a:t>With adaptive expectations:</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𝑜</m:t>
                              </m:r>
                            </m:e>
                          </m:acc>
                        </m:e>
                        <m:sub>
                          <m:r>
                            <a:rPr lang="en-US" b="0" i="1" smtClean="0">
                              <a:latin typeface="Cambria Math" panose="02040503050406030204" pitchFamily="18" charset="0"/>
                            </a:rPr>
                            <m:t>𝑡</m:t>
                          </m:r>
                        </m:sub>
                      </m:sSub>
                    </m:oMath>
                  </m:oMathPara>
                </a14:m>
                <a:endParaRPr lang="en-US" dirty="0"/>
              </a:p>
              <a:p>
                <a:pPr>
                  <a:spcAft>
                    <a:spcPts val="1200"/>
                  </a:spcAft>
                </a:pPr>
                <a:r>
                  <a:rPr lang="en-US" dirty="0"/>
                  <a:t>When output is above potential …</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𝑡</m:t>
                          </m:r>
                        </m:sub>
                      </m:sSub>
                      <m:r>
                        <a:rPr lang="en-US" b="0" i="1" smtClean="0">
                          <a:latin typeface="Cambria Math" panose="02040503050406030204" pitchFamily="18" charset="0"/>
                        </a:rPr>
                        <m:t>&gt;0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sz="2000" dirty="0"/>
              </a:p>
              <a:p>
                <a:pPr>
                  <a:buNone/>
                </a:pPr>
                <a:r>
                  <a:rPr lang="en-US" dirty="0"/>
                  <a:t>		… inflation is rising.</a:t>
                </a:r>
              </a:p>
              <a:p>
                <a:pPr>
                  <a:spcAft>
                    <a:spcPts val="1200"/>
                  </a:spcAft>
                </a:pPr>
                <a:r>
                  <a:rPr lang="en-US" dirty="0"/>
                  <a:t>When output is below potential …</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𝑡</m:t>
                          </m:r>
                        </m:sub>
                      </m:sSub>
                      <m:r>
                        <a:rPr lang="en-US" b="0" i="1" smtClean="0">
                          <a:latin typeface="Cambria Math" panose="02040503050406030204" pitchFamily="18" charset="0"/>
                        </a:rPr>
                        <m:t>&lt;</m:t>
                      </m:r>
                      <m:r>
                        <a:rPr lang="en-US" i="1">
                          <a:latin typeface="Cambria Math" panose="02040503050406030204" pitchFamily="18" charset="0"/>
                        </a:rPr>
                        <m:t>0               </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𝑡</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𝑡</m:t>
                          </m:r>
                          <m:r>
                            <a:rPr lang="en-US" i="1">
                              <a:latin typeface="Cambria Math" panose="02040503050406030204" pitchFamily="18" charset="0"/>
                            </a:rPr>
                            <m:t>−1</m:t>
                          </m:r>
                        </m:sub>
                      </m:sSub>
                    </m:oMath>
                  </m:oMathPara>
                </a14:m>
                <a:endParaRPr lang="en-US" dirty="0"/>
              </a:p>
              <a:p>
                <a:pPr>
                  <a:buNone/>
                </a:pPr>
                <a:r>
                  <a:rPr lang="en-US" dirty="0"/>
                  <a:t>		… inflation is falling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10972800" cy="5486400"/>
              </a:xfrm>
              <a:blipFill>
                <a:blip r:embed="rId3"/>
                <a:stretch>
                  <a:fillRect l="-1278" t="-1444" b="-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27</a:t>
            </a:fld>
            <a:endParaRPr lang="en-US"/>
          </a:p>
        </p:txBody>
      </p:sp>
    </p:spTree>
    <p:extLst>
      <p:ext uri="{BB962C8B-B14F-4D97-AF65-F5344CB8AC3E}">
        <p14:creationId xmlns:p14="http://schemas.microsoft.com/office/powerpoint/2010/main" val="11342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763000" cy="1143000"/>
          </a:xfrm>
        </p:spPr>
        <p:txBody>
          <a:bodyPr/>
          <a:lstStyle/>
          <a:p>
            <a:r>
              <a:rPr lang="en-US" sz="4000" dirty="0"/>
              <a:t>Expectations Augmented Phillips Curve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761999" y="2057401"/>
                <a:ext cx="4648995" cy="4376122"/>
              </a:xfrm>
            </p:spPr>
            <p:txBody>
              <a:bodyPr/>
              <a:lstStyle/>
              <a:p>
                <a:r>
                  <a:rPr lang="en-US" dirty="0"/>
                  <a:t>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𝑡</m:t>
                        </m:r>
                      </m:sub>
                    </m:sSub>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𝑛</m:t>
                        </m:r>
                      </m:sup>
                    </m:sSup>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761999" y="2057401"/>
                <a:ext cx="4648995" cy="4376122"/>
              </a:xfrm>
              <a:blipFill>
                <a:blip r:embed="rId3"/>
                <a:stretch>
                  <a:fillRect l="-2359" t="-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19"/>
              <p:cNvSpPr>
                <a:spLocks noGrp="1"/>
              </p:cNvSpPr>
              <p:nvPr>
                <p:ph sz="half" idx="2"/>
              </p:nvPr>
            </p:nvSpPr>
            <p:spPr>
              <a:xfrm>
                <a:off x="5943600" y="2057401"/>
                <a:ext cx="5181600" cy="4525963"/>
              </a:xfrm>
            </p:spPr>
            <p:txBody>
              <a:bodyPr/>
              <a:lstStyle/>
              <a:p>
                <a:r>
                  <a:rPr lang="en-US" dirty="0"/>
                  <a: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𝑡</m:t>
                        </m:r>
                      </m:sub>
                    </m:sSub>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𝑛</m:t>
                        </m:r>
                      </m:sup>
                    </m:sSup>
                  </m:oMath>
                </a14:m>
                <a:endParaRPr lang="en-US" dirty="0"/>
              </a:p>
            </p:txBody>
          </p:sp>
        </mc:Choice>
        <mc:Fallback xmlns="">
          <p:sp>
            <p:nvSpPr>
              <p:cNvPr id="20" name="Content Placeholder 19"/>
              <p:cNvSpPr>
                <a:spLocks noGrp="1" noRot="1" noChangeAspect="1" noMove="1" noResize="1" noEditPoints="1" noAdjustHandles="1" noChangeArrowheads="1" noChangeShapeType="1" noTextEdit="1"/>
              </p:cNvSpPr>
              <p:nvPr>
                <p:ph sz="half" idx="2"/>
              </p:nvPr>
            </p:nvSpPr>
            <p:spPr>
              <a:xfrm>
                <a:off x="5943600" y="2057401"/>
                <a:ext cx="5181600" cy="4525963"/>
              </a:xfrm>
              <a:blipFill>
                <a:blip r:embed="rId4"/>
                <a:stretch>
                  <a:fillRect l="-2118"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077200" y="6492876"/>
            <a:ext cx="2133600" cy="365125"/>
          </a:xfrm>
        </p:spPr>
        <p:txBody>
          <a:bodyPr/>
          <a:lstStyle/>
          <a:p>
            <a:fld id="{32B9084E-9F93-48B8-859D-F8BB0DEC3FE8}" type="slidenum">
              <a:rPr lang="en-US" smtClean="0"/>
              <a:pPr/>
              <a:t>28</a:t>
            </a:fld>
            <a:endParaRPr lang="en-US"/>
          </a:p>
        </p:txBody>
      </p:sp>
      <p:grpSp>
        <p:nvGrpSpPr>
          <p:cNvPr id="32" name="Group 31"/>
          <p:cNvGrpSpPr/>
          <p:nvPr/>
        </p:nvGrpSpPr>
        <p:grpSpPr>
          <a:xfrm>
            <a:off x="6367540" y="2667001"/>
            <a:ext cx="4392882" cy="3722132"/>
            <a:chOff x="152400" y="2133600"/>
            <a:chExt cx="4392882" cy="3722132"/>
          </a:xfrm>
        </p:grpSpPr>
        <p:cxnSp>
          <p:nvCxnSpPr>
            <p:cNvPr id="33" name="Straight Arrow Connector 32"/>
            <p:cNvCxnSpPr/>
            <p:nvPr/>
          </p:nvCxnSpPr>
          <p:spPr>
            <a:xfrm>
              <a:off x="838200" y="5334000"/>
              <a:ext cx="3124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09600" y="3886200"/>
              <a:ext cx="2895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95600" y="5486400"/>
              <a:ext cx="1649682" cy="369332"/>
            </a:xfrm>
            <a:prstGeom prst="rect">
              <a:avLst/>
            </a:prstGeom>
            <a:noFill/>
          </p:spPr>
          <p:txBody>
            <a:bodyPr wrap="none" rtlCol="0">
              <a:spAutoFit/>
            </a:bodyPr>
            <a:lstStyle/>
            <a:p>
              <a:r>
                <a:rPr lang="en-US" dirty="0"/>
                <a:t>Unemployment</a:t>
              </a:r>
            </a:p>
          </p:txBody>
        </p:sp>
        <p:cxnSp>
          <p:nvCxnSpPr>
            <p:cNvPr id="36" name="Straight Connector 35"/>
            <p:cNvCxnSpPr/>
            <p:nvPr/>
          </p:nvCxnSpPr>
          <p:spPr>
            <a:xfrm rot="5400000">
              <a:off x="723900" y="4000500"/>
              <a:ext cx="2667794" cy="7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nvGraphicFramePr>
          <p:xfrm>
            <a:off x="1905000" y="5334000"/>
            <a:ext cx="303212" cy="346075"/>
          </p:xfrm>
          <a:graphic>
            <a:graphicData uri="http://schemas.openxmlformats.org/presentationml/2006/ole">
              <mc:AlternateContent xmlns:mc="http://schemas.openxmlformats.org/markup-compatibility/2006">
                <mc:Choice xmlns:v="urn:schemas-microsoft-com:vml" Requires="v">
                  <p:oleObj name="Equation" r:id="rId5" imgW="177480" imgH="203040" progId="Equation.3">
                    <p:embed/>
                  </p:oleObj>
                </mc:Choice>
                <mc:Fallback>
                  <p:oleObj name="Equation" r:id="rId5" imgW="177480" imgH="203040" progId="Equation.3">
                    <p:embed/>
                    <p:pic>
                      <p:nvPicPr>
                        <p:cNvPr id="37"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334000"/>
                          <a:ext cx="30321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152400" y="2133600"/>
              <a:ext cx="968278" cy="369332"/>
            </a:xfrm>
            <a:prstGeom prst="rect">
              <a:avLst/>
            </a:prstGeom>
            <a:noFill/>
          </p:spPr>
          <p:txBody>
            <a:bodyPr wrap="none" rtlCol="0">
              <a:spAutoFit/>
            </a:bodyPr>
            <a:lstStyle/>
            <a:p>
              <a:r>
                <a:rPr lang="en-US" dirty="0"/>
                <a:t>Inflation</a:t>
              </a:r>
            </a:p>
          </p:txBody>
        </p:sp>
      </p:grpSp>
      <p:cxnSp>
        <p:nvCxnSpPr>
          <p:cNvPr id="39" name="Straight Connector 38"/>
          <p:cNvCxnSpPr/>
          <p:nvPr/>
        </p:nvCxnSpPr>
        <p:spPr>
          <a:xfrm rot="5400000">
            <a:off x="7434340" y="4495801"/>
            <a:ext cx="2743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86740" y="3048001"/>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7586740" y="3352801"/>
            <a:ext cx="2057400" cy="1905000"/>
            <a:chOff x="5410200" y="3429000"/>
            <a:chExt cx="2057400" cy="1905000"/>
          </a:xfrm>
        </p:grpSpPr>
        <p:cxnSp>
          <p:nvCxnSpPr>
            <p:cNvPr id="45" name="Straight Arrow Connector 44"/>
            <p:cNvCxnSpPr/>
            <p:nvPr/>
          </p:nvCxnSpPr>
          <p:spPr>
            <a:xfrm rot="5400000">
              <a:off x="5524897" y="3542903"/>
              <a:ext cx="2293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6896497" y="4685903"/>
              <a:ext cx="2293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10200" y="3581400"/>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586740" y="3810001"/>
            <a:ext cx="2057400" cy="1905000"/>
            <a:chOff x="5410200" y="3886200"/>
            <a:chExt cx="2057400" cy="1905000"/>
          </a:xfrm>
        </p:grpSpPr>
        <p:cxnSp>
          <p:nvCxnSpPr>
            <p:cNvPr id="42" name="Straight Connector 41"/>
            <p:cNvCxnSpPr/>
            <p:nvPr/>
          </p:nvCxnSpPr>
          <p:spPr>
            <a:xfrm>
              <a:off x="5410200" y="4038600"/>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896497" y="5143103"/>
              <a:ext cx="2293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524897" y="4000103"/>
              <a:ext cx="2293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1713143" y="4044832"/>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22543" y="4578232"/>
            <a:ext cx="27432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789343" y="3054232"/>
            <a:ext cx="2057400" cy="1752600"/>
            <a:chOff x="1143000" y="3124200"/>
            <a:chExt cx="2057400" cy="1752600"/>
          </a:xfrm>
        </p:grpSpPr>
        <p:cxnSp>
          <p:nvCxnSpPr>
            <p:cNvPr id="14" name="Straight Arrow Connector 13"/>
            <p:cNvCxnSpPr/>
            <p:nvPr/>
          </p:nvCxnSpPr>
          <p:spPr>
            <a:xfrm rot="5400000" flipH="1" flipV="1">
              <a:off x="1562894" y="38473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2553494" y="46855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43000" y="3124200"/>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713143" y="3511432"/>
            <a:ext cx="2057400" cy="1752600"/>
            <a:chOff x="1066800" y="3581400"/>
            <a:chExt cx="2057400" cy="1752600"/>
          </a:xfrm>
        </p:grpSpPr>
        <p:cxnSp>
          <p:nvCxnSpPr>
            <p:cNvPr id="13" name="Straight Connector 12"/>
            <p:cNvCxnSpPr/>
            <p:nvPr/>
          </p:nvCxnSpPr>
          <p:spPr>
            <a:xfrm>
              <a:off x="1066800" y="3581400"/>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562894" y="43807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2553494" y="5218906"/>
              <a:ext cx="227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98743" y="2749432"/>
            <a:ext cx="4240482" cy="3722132"/>
            <a:chOff x="152400" y="2133600"/>
            <a:chExt cx="4240482" cy="3722132"/>
          </a:xfrm>
        </p:grpSpPr>
        <p:cxnSp>
          <p:nvCxnSpPr>
            <p:cNvPr id="6" name="Straight Arrow Connector 5"/>
            <p:cNvCxnSpPr/>
            <p:nvPr/>
          </p:nvCxnSpPr>
          <p:spPr>
            <a:xfrm>
              <a:off x="838200" y="5334000"/>
              <a:ext cx="3124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609600" y="3886200"/>
              <a:ext cx="2895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43200" y="5486400"/>
              <a:ext cx="1649682" cy="369332"/>
            </a:xfrm>
            <a:prstGeom prst="rect">
              <a:avLst/>
            </a:prstGeom>
            <a:noFill/>
          </p:spPr>
          <p:txBody>
            <a:bodyPr wrap="none" rtlCol="0">
              <a:spAutoFit/>
            </a:bodyPr>
            <a:lstStyle/>
            <a:p>
              <a:r>
                <a:rPr lang="en-US" dirty="0"/>
                <a:t>Unemployment</a:t>
              </a:r>
            </a:p>
          </p:txBody>
        </p:sp>
        <p:cxnSp>
          <p:nvCxnSpPr>
            <p:cNvPr id="8" name="Straight Connector 7"/>
            <p:cNvCxnSpPr/>
            <p:nvPr/>
          </p:nvCxnSpPr>
          <p:spPr>
            <a:xfrm rot="5400000">
              <a:off x="723900" y="4000500"/>
              <a:ext cx="2667794" cy="7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1905000" y="5410200"/>
            <a:ext cx="303212" cy="346075"/>
          </p:xfrm>
          <a:graphic>
            <a:graphicData uri="http://schemas.openxmlformats.org/presentationml/2006/ole">
              <mc:AlternateContent xmlns:mc="http://schemas.openxmlformats.org/markup-compatibility/2006">
                <mc:Choice xmlns:v="urn:schemas-microsoft-com:vml" Requires="v">
                  <p:oleObj name="Equation" r:id="rId5" imgW="177480" imgH="203040" progId="Equation.3">
                    <p:embed/>
                  </p:oleObj>
                </mc:Choice>
                <mc:Fallback>
                  <p:oleObj name="Equation" r:id="rId5" imgW="177480" imgH="203040" progId="Equation.3">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410200"/>
                          <a:ext cx="30321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52400" y="2133600"/>
              <a:ext cx="968278" cy="369332"/>
            </a:xfrm>
            <a:prstGeom prst="rect">
              <a:avLst/>
            </a:prstGeom>
            <a:noFill/>
          </p:spPr>
          <p:txBody>
            <a:bodyPr wrap="none" rtlCol="0">
              <a:spAutoFit/>
            </a:bodyPr>
            <a:lstStyle/>
            <a:p>
              <a:r>
                <a:rPr lang="en-US" dirty="0"/>
                <a:t>Inflation</a:t>
              </a:r>
            </a:p>
          </p:txBody>
        </p:sp>
      </p:grpSp>
      <p:graphicFrame>
        <p:nvGraphicFramePr>
          <p:cNvPr id="52" name="Object 51"/>
          <p:cNvGraphicFramePr>
            <a:graphicFrameLocks noChangeAspect="1"/>
          </p:cNvGraphicFramePr>
          <p:nvPr>
            <p:extLst>
              <p:ext uri="{D42A27DB-BD31-4B8C-83A1-F6EECF244321}">
                <p14:modId xmlns:p14="http://schemas.microsoft.com/office/powerpoint/2010/main" val="817387329"/>
              </p:ext>
            </p:extLst>
          </p:nvPr>
        </p:nvGraphicFramePr>
        <p:xfrm>
          <a:off x="1941743" y="5949832"/>
          <a:ext cx="304800" cy="457200"/>
        </p:xfrm>
        <a:graphic>
          <a:graphicData uri="http://schemas.openxmlformats.org/presentationml/2006/ole">
            <mc:AlternateContent xmlns:mc="http://schemas.openxmlformats.org/markup-compatibility/2006">
              <mc:Choice xmlns:v="urn:schemas-microsoft-com:vml" Requires="v">
                <p:oleObj name="Equation" r:id="rId7" imgW="152280" imgH="228600" progId="Equation.3">
                  <p:embed/>
                </p:oleObj>
              </mc:Choice>
              <mc:Fallback>
                <p:oleObj name="Equation" r:id="rId7" imgW="152280" imgH="228600" progId="Equation.3">
                  <p:embed/>
                  <p:pic>
                    <p:nvPicPr>
                      <p:cNvPr id="52" name="Object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1743" y="5949832"/>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6" name="Object 8"/>
          <p:cNvGraphicFramePr>
            <a:graphicFrameLocks noChangeAspect="1"/>
          </p:cNvGraphicFramePr>
          <p:nvPr>
            <p:extLst>
              <p:ext uri="{D42A27DB-BD31-4B8C-83A1-F6EECF244321}">
                <p14:modId xmlns:p14="http://schemas.microsoft.com/office/powerpoint/2010/main" val="4010780601"/>
              </p:ext>
            </p:extLst>
          </p:nvPr>
        </p:nvGraphicFramePr>
        <p:xfrm>
          <a:off x="8729740" y="5867401"/>
          <a:ext cx="304800" cy="457200"/>
        </p:xfrm>
        <a:graphic>
          <a:graphicData uri="http://schemas.openxmlformats.org/presentationml/2006/ole">
            <mc:AlternateContent xmlns:mc="http://schemas.openxmlformats.org/markup-compatibility/2006">
              <mc:Choice xmlns:v="urn:schemas-microsoft-com:vml" Requires="v">
                <p:oleObj name="Equation" r:id="rId9" imgW="152280" imgH="228600" progId="Equation.3">
                  <p:embed/>
                </p:oleObj>
              </mc:Choice>
              <mc:Fallback>
                <p:oleObj name="Equation" r:id="rId9" imgW="152280" imgH="228600" progId="Equation.3">
                  <p:embed/>
                  <p:pic>
                    <p:nvPicPr>
                      <p:cNvPr id="11981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9740" y="5867401"/>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2E9815B-BF48-9FD4-6A37-A2CA3AAA8D56}"/>
                  </a:ext>
                </a:extLst>
              </p:cNvPr>
              <p:cNvSpPr txBox="1"/>
              <p:nvPr/>
            </p:nvSpPr>
            <p:spPr>
              <a:xfrm>
                <a:off x="2457413" y="1366620"/>
                <a:ext cx="590716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𝜋</m:t>
                          </m:r>
                        </m:e>
                        <m:sub>
                          <m:r>
                            <a:rPr lang="en-US" sz="3200" b="0" i="1" smtClean="0">
                              <a:latin typeface="Cambria Math" panose="02040503050406030204" pitchFamily="18" charset="0"/>
                            </a:rPr>
                            <m:t>𝑡</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𝜋</m:t>
                          </m:r>
                        </m:e>
                        <m:sub>
                          <m:r>
                            <a:rPr lang="en-US" sz="3200" b="0" i="1" smtClean="0">
                              <a:latin typeface="Cambria Math" panose="02040503050406030204" pitchFamily="18" charset="0"/>
                            </a:rPr>
                            <m:t>𝑡</m:t>
                          </m:r>
                          <m:r>
                            <a:rPr lang="en-US" sz="3200" b="0" i="1" smtClean="0">
                              <a:latin typeface="Cambria Math" panose="02040503050406030204" pitchFamily="18" charset="0"/>
                            </a:rPr>
                            <m:t>−1</m:t>
                          </m:r>
                        </m:sub>
                      </m:sSub>
                      <m:r>
                        <a:rPr lang="en-US" sz="3200" b="0" i="1" smtClean="0">
                          <a:latin typeface="Cambria Math" panose="02040503050406030204" pitchFamily="18" charset="0"/>
                        </a:rPr>
                        <m:t>−2</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𝑣</m:t>
                          </m:r>
                        </m:e>
                      </m:acc>
                      <m:d>
                        <m:dPr>
                          <m:ctrlPr>
                            <a:rPr lang="en-US" sz="3200" i="1">
                              <a:latin typeface="Cambria Math" panose="02040503050406030204" pitchFamily="18" charset="0"/>
                              <a:ea typeface="Cambria Math" panose="02040503050406030204" pitchFamily="18" charset="0"/>
                            </a:rPr>
                          </m:ctrlPr>
                        </m:dPr>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𝑢</m:t>
                              </m:r>
                            </m:e>
                            <m:sub>
                              <m:r>
                                <a:rPr lang="en-US" sz="3200" i="1">
                                  <a:latin typeface="Cambria Math" panose="02040503050406030204" pitchFamily="18" charset="0"/>
                                  <a:ea typeface="Cambria Math" panose="02040503050406030204" pitchFamily="18" charset="0"/>
                                </a:rPr>
                                <m:t>𝑡</m:t>
                              </m:r>
                            </m:sub>
                          </m:sSub>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𝑢</m:t>
                              </m:r>
                            </m:e>
                            <m:sup>
                              <m:r>
                                <a:rPr lang="en-US" sz="3200" i="1">
                                  <a:latin typeface="Cambria Math" panose="02040503050406030204" pitchFamily="18" charset="0"/>
                                  <a:ea typeface="Cambria Math" panose="02040503050406030204" pitchFamily="18" charset="0"/>
                                </a:rPr>
                                <m:t>𝑛</m:t>
                              </m:r>
                            </m:sup>
                          </m:sSup>
                        </m:e>
                      </m:d>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𝑜</m:t>
                              </m:r>
                            </m:e>
                          </m:acc>
                        </m:e>
                        <m:sub>
                          <m:r>
                            <a:rPr lang="en-US" sz="3200" b="0" i="1" smtClean="0">
                              <a:latin typeface="Cambria Math" panose="02040503050406030204" pitchFamily="18" charset="0"/>
                            </a:rPr>
                            <m:t>𝑡</m:t>
                          </m:r>
                        </m:sub>
                      </m:sSub>
                    </m:oMath>
                  </m:oMathPara>
                </a14:m>
                <a:endParaRPr lang="en-US" sz="3200" dirty="0"/>
              </a:p>
            </p:txBody>
          </p:sp>
        </mc:Choice>
        <mc:Fallback xmlns="">
          <p:sp>
            <p:nvSpPr>
              <p:cNvPr id="16" name="TextBox 15">
                <a:extLst>
                  <a:ext uri="{FF2B5EF4-FFF2-40B4-BE49-F238E27FC236}">
                    <a16:creationId xmlns:a16="http://schemas.microsoft.com/office/drawing/2014/main" id="{12E9815B-BF48-9FD4-6A37-A2CA3AAA8D56}"/>
                  </a:ext>
                </a:extLst>
              </p:cNvPr>
              <p:cNvSpPr txBox="1">
                <a:spLocks noRot="1" noChangeAspect="1" noMove="1" noResize="1" noEditPoints="1" noAdjustHandles="1" noChangeArrowheads="1" noChangeShapeType="1" noTextEdit="1"/>
              </p:cNvSpPr>
              <p:nvPr/>
            </p:nvSpPr>
            <p:spPr>
              <a:xfrm>
                <a:off x="2457413" y="1366620"/>
                <a:ext cx="5907161" cy="58477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757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8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Expectations Augmented Phillips Curve</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09600" y="1600201"/>
                <a:ext cx="5384800" cy="4875211"/>
              </a:xfrm>
            </p:spPr>
            <p:txBody>
              <a:bodyPr>
                <a:normAutofit lnSpcReduction="10000"/>
              </a:bodyPr>
              <a:lstStyle/>
              <a:p>
                <a:pPr>
                  <a:spcAft>
                    <a:spcPts val="1200"/>
                  </a:spcAft>
                </a:pPr>
                <a:r>
                  <a:rPr lang="en-US" dirty="0"/>
                  <a:t>Ignore supply shocks:</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r>
                            <a:rPr lang="en-US" i="1">
                              <a:latin typeface="Cambria Math"/>
                            </a:rPr>
                            <m:t>−1</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𝑣</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𝑌</m:t>
                              </m:r>
                            </m:e>
                          </m:acc>
                        </m:e>
                        <m:sub>
                          <m:r>
                            <a:rPr lang="en-US" i="1">
                              <a:latin typeface="Cambria Math"/>
                            </a:rPr>
                            <m:t>𝑡</m:t>
                          </m:r>
                        </m:sub>
                      </m:sSub>
                    </m:oMath>
                  </m:oMathPara>
                </a14:m>
                <a:endParaRPr lang="en-US" dirty="0"/>
              </a:p>
              <a:p>
                <a:r>
                  <a:rPr lang="en-US" dirty="0"/>
                  <a:t>In this case, the Phillips curve crosses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𝑌</m:t>
                            </m:r>
                          </m:e>
                        </m:acc>
                      </m:e>
                      <m:sub>
                        <m:r>
                          <a:rPr lang="en-US" i="1">
                            <a:latin typeface="Cambria Math"/>
                          </a:rPr>
                          <m:t>𝑡</m:t>
                        </m:r>
                      </m:sub>
                    </m:sSub>
                    <m:r>
                      <a:rPr lang="en-US" b="0" i="1" smtClean="0">
                        <a:latin typeface="Cambria Math" panose="02040503050406030204" pitchFamily="18" charset="0"/>
                      </a:rPr>
                      <m:t>=0</m:t>
                    </m:r>
                  </m:oMath>
                </a14:m>
                <a:r>
                  <a:rPr lang="en-US" dirty="0"/>
                  <a:t> at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𝜋</m:t>
                        </m:r>
                      </m:e>
                      <m:sub>
                        <m:r>
                          <a:rPr lang="en-US" i="1">
                            <a:latin typeface="Cambria Math"/>
                          </a:rPr>
                          <m:t>𝑡</m:t>
                        </m:r>
                        <m:r>
                          <a:rPr lang="en-US" i="1">
                            <a:latin typeface="Cambria Math"/>
                          </a:rPr>
                          <m:t>−1</m:t>
                        </m:r>
                      </m:sub>
                    </m:sSub>
                  </m:oMath>
                </a14:m>
                <a:br>
                  <a:rPr lang="en-US" dirty="0"/>
                </a:br>
                <a:r>
                  <a:rPr lang="en-US" dirty="0"/>
                  <a:t>(or equivalently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𝑡</m:t>
                        </m:r>
                      </m:sub>
                      <m:sup>
                        <m:r>
                          <a:rPr lang="en-US" i="1">
                            <a:latin typeface="Cambria Math" panose="02040503050406030204" pitchFamily="18" charset="0"/>
                          </a:rPr>
                          <m:t>𝑛</m:t>
                        </m:r>
                      </m:sup>
                    </m:sSubSup>
                  </m:oMath>
                </a14:m>
                <a:r>
                  <a:rPr lang="en-US" dirty="0"/>
                  <a:t>)</a:t>
                </a:r>
              </a:p>
              <a:p>
                <a:r>
                  <a:rPr lang="en-US" dirty="0"/>
                  <a:t>That tells you how far it will </a:t>
                </a:r>
                <a:br>
                  <a:rPr lang="en-US" dirty="0"/>
                </a:br>
                <a:r>
                  <a:rPr lang="en-US" dirty="0"/>
                  <a:t>shift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m:t>
                        </m:r>
                      </m:sub>
                    </m:sSub>
                    <m:r>
                      <a:rPr lang="en-US"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𝑡</m:t>
                        </m:r>
                      </m:sub>
                      <m:sup>
                        <m:r>
                          <a:rPr lang="en-US" i="1">
                            <a:latin typeface="Cambria Math" panose="02040503050406030204" pitchFamily="18" charset="0"/>
                          </a:rPr>
                          <m:t>𝑛</m:t>
                        </m:r>
                      </m:sup>
                    </m:sSubSup>
                  </m:oMath>
                </a14:m>
                <a:r>
                  <a:rPr lang="en-US" dirty="0"/>
                  <a:t> </a:t>
                </a:r>
              </a:p>
              <a:p>
                <a:r>
                  <a:rPr lang="en-US" dirty="0"/>
                  <a:t>Why? Next period’s Phillips curve will cross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𝑡</m:t>
                        </m:r>
                      </m:sub>
                      <m:sup>
                        <m:r>
                          <a:rPr lang="en-US" i="1">
                            <a:latin typeface="Cambria Math" panose="02040503050406030204" pitchFamily="18" charset="0"/>
                          </a:rPr>
                          <m:t>𝑛</m:t>
                        </m:r>
                      </m:sup>
                    </m:sSubSup>
                  </m:oMath>
                </a14:m>
                <a:r>
                  <a:rPr lang="en-US" dirty="0"/>
                  <a:t> at this period’s inflation rate</a:t>
                </a: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09600" y="1600201"/>
                <a:ext cx="5384800" cy="4875211"/>
              </a:xfrm>
              <a:blipFill>
                <a:blip r:embed="rId2"/>
                <a:stretch>
                  <a:fillRect l="-2039" t="-2128" r="-339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2B9084E-9F93-48B8-859D-F8BB0DEC3FE8}" type="slidenum">
              <a:rPr lang="en-US" smtClean="0"/>
              <a:pPr/>
              <a:t>29</a:t>
            </a:fld>
            <a:endParaRPr lang="en-US"/>
          </a:p>
        </p:txBody>
      </p:sp>
      <p:grpSp>
        <p:nvGrpSpPr>
          <p:cNvPr id="2" name="Group 1">
            <a:extLst>
              <a:ext uri="{FF2B5EF4-FFF2-40B4-BE49-F238E27FC236}">
                <a16:creationId xmlns:a16="http://schemas.microsoft.com/office/drawing/2014/main" id="{3ECF552F-FB35-9EBE-0941-822180BAEB5B}"/>
              </a:ext>
            </a:extLst>
          </p:cNvPr>
          <p:cNvGrpSpPr/>
          <p:nvPr/>
        </p:nvGrpSpPr>
        <p:grpSpPr>
          <a:xfrm>
            <a:off x="6705600" y="2133600"/>
            <a:ext cx="4421966" cy="3722132"/>
            <a:chOff x="5851675" y="2209800"/>
            <a:chExt cx="4421966" cy="3722132"/>
          </a:xfrm>
        </p:grpSpPr>
        <p:grpSp>
          <p:nvGrpSpPr>
            <p:cNvPr id="9" name="Group 8"/>
            <p:cNvGrpSpPr/>
            <p:nvPr/>
          </p:nvGrpSpPr>
          <p:grpSpPr>
            <a:xfrm>
              <a:off x="5880759" y="2209800"/>
              <a:ext cx="4392882" cy="3722132"/>
              <a:chOff x="152400" y="2133600"/>
              <a:chExt cx="4392882" cy="3722132"/>
            </a:xfrm>
          </p:grpSpPr>
          <p:cxnSp>
            <p:nvCxnSpPr>
              <p:cNvPr id="10" name="Straight Arrow Connector 9"/>
              <p:cNvCxnSpPr/>
              <p:nvPr/>
            </p:nvCxnSpPr>
            <p:spPr>
              <a:xfrm>
                <a:off x="838200" y="5334000"/>
                <a:ext cx="3124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09600" y="3886200"/>
                <a:ext cx="2895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5600" y="5486400"/>
                <a:ext cx="1649682" cy="369332"/>
              </a:xfrm>
              <a:prstGeom prst="rect">
                <a:avLst/>
              </a:prstGeom>
              <a:noFill/>
            </p:spPr>
            <p:txBody>
              <a:bodyPr wrap="none" rtlCol="0">
                <a:spAutoFit/>
              </a:bodyPr>
              <a:lstStyle/>
              <a:p>
                <a:r>
                  <a:rPr lang="en-US" dirty="0"/>
                  <a:t>Unemployment</a:t>
                </a:r>
              </a:p>
            </p:txBody>
          </p:sp>
          <p:cxnSp>
            <p:nvCxnSpPr>
              <p:cNvPr id="13" name="Straight Connector 12"/>
              <p:cNvCxnSpPr/>
              <p:nvPr/>
            </p:nvCxnSpPr>
            <p:spPr>
              <a:xfrm rot="5400000">
                <a:off x="723900" y="4000500"/>
                <a:ext cx="2667794" cy="7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4" name="Object 13"/>
                  <p:cNvGraphicFramePr>
                    <a:graphicFrameLocks noChangeAspect="1"/>
                  </p:cNvGraphicFramePr>
                  <p:nvPr/>
                </p:nvGraphicFramePr>
                <p:xfrm>
                  <a:off x="1905000" y="5334000"/>
                  <a:ext cx="303212" cy="346075"/>
                </p:xfrm>
                <a:graphic>
                  <a:graphicData uri="http://schemas.openxmlformats.org/presentationml/2006/ole">
                    <mc:AlternateContent>
                      <mc:Choice xmlns:v="urn:schemas-microsoft-com:vml" Requires="v">
                        <p:oleObj name="Equation" r:id="rId3" imgW="177480" imgH="203040" progId="Equation.3">
                          <p:embed/>
                        </p:oleObj>
                      </mc:Choice>
                      <mc:Fallback>
                        <p:oleObj name="Equation" r:id="rId3" imgW="177480" imgH="203040" progId="Equation.3">
                          <p:embed/>
                          <p:pic>
                            <p:nvPicPr>
                              <p:cNvPr id="14" name="Object 13"/>
                              <p:cNvPicPr>
                                <a:picLocks noChangeAspect="1" noChangeArrowheads="1"/>
                              </p:cNvPicPr>
                              <p:nvPr/>
                            </p:nvPicPr>
                            <p:blipFill>
                              <a:blip r:embed="rId4">
                                <a:extLst>
                                  <a:ext uri="{28A0092B-C50C-407E-A947-70E740481C1C}">
                                    <a14:useLocalDpi val="0"/>
                                  </a:ext>
                                </a:extLst>
                              </a:blip>
                              <a:srcRect/>
                              <a:stretch>
                                <a:fillRect/>
                              </a:stretch>
                            </p:blipFill>
                            <p:spPr bwMode="auto">
                              <a:xfrm>
                                <a:off x="1905000" y="5334000"/>
                                <a:ext cx="303212" cy="346075"/>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4" name="Object 13"/>
                  <p:cNvGraphicFramePr>
                    <a:graphicFrameLocks noChangeAspect="1"/>
                  </p:cNvGraphicFramePr>
                  <p:nvPr/>
                </p:nvGraphicFramePr>
                <p:xfrm>
                  <a:off x="1905000" y="5334000"/>
                  <a:ext cx="303212" cy="346075"/>
                </p:xfrm>
                <a:graphic>
                  <a:graphicData uri="http://schemas.openxmlformats.org/presentationml/2006/ole">
                    <mc:AlternateContent>
                      <mc:Choice xmlns:v="urn:schemas-microsoft-com:vml" Requires="v">
                        <p:oleObj name="Equation" r:id="rId5" imgW="177480" imgH="203040" progId="Equation.3">
                          <p:embed/>
                        </p:oleObj>
                      </mc:Choice>
                      <mc:Fallback>
                        <p:oleObj name="Equation" r:id="rId5" imgW="177480" imgH="203040" progId="Equation.3">
                          <p:embed/>
                          <p:pic>
                            <p:nvPicPr>
                              <p:cNvPr id="14"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334000"/>
                                <a:ext cx="30321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15" name="TextBox 14"/>
              <p:cNvSpPr txBox="1"/>
              <p:nvPr/>
            </p:nvSpPr>
            <p:spPr>
              <a:xfrm>
                <a:off x="152400" y="2133600"/>
                <a:ext cx="968278" cy="369332"/>
              </a:xfrm>
              <a:prstGeom prst="rect">
                <a:avLst/>
              </a:prstGeom>
              <a:noFill/>
            </p:spPr>
            <p:txBody>
              <a:bodyPr wrap="none" rtlCol="0">
                <a:spAutoFit/>
              </a:bodyPr>
              <a:lstStyle/>
              <a:p>
                <a:r>
                  <a:rPr lang="en-US" dirty="0"/>
                  <a:t>Inflation</a:t>
                </a:r>
              </a:p>
            </p:txBody>
          </p:sp>
        </p:grpSp>
        <p:cxnSp>
          <p:nvCxnSpPr>
            <p:cNvPr id="18" name="Straight Connector 17"/>
            <p:cNvCxnSpPr/>
            <p:nvPr/>
          </p:nvCxnSpPr>
          <p:spPr>
            <a:xfrm>
              <a:off x="6907871" y="3200797"/>
              <a:ext cx="2057400"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565765" y="3963194"/>
              <a:ext cx="1219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5851675" y="3778528"/>
                  <a:ext cx="6812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r>
                              <a:rPr lang="en-US" i="1">
                                <a:latin typeface="Cambria Math" panose="02040503050406030204" pitchFamily="18" charset="0"/>
                              </a:rPr>
                              <m:t>−1</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851675" y="3778528"/>
                  <a:ext cx="681212" cy="369332"/>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335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Phillips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5029199"/>
              </a:xfrm>
            </p:spPr>
            <p:txBody>
              <a:bodyPr>
                <a:normAutofit/>
              </a:bodyPr>
              <a:lstStyle/>
              <a:p>
                <a:r>
                  <a:rPr lang="en-US" dirty="0"/>
                  <a:t>A note on language: “Phillips curve”, “Price setting equation”, “short run aggregate supply curve” </a:t>
                </a:r>
                <a:r>
                  <a:rPr lang="en-US" dirty="0">
                    <a:solidFill>
                      <a:schemeClr val="accent2"/>
                    </a:solidFill>
                  </a:rPr>
                  <a:t>are all the same thing</a:t>
                </a:r>
              </a:p>
              <a:p>
                <a:pPr>
                  <a:spcAft>
                    <a:spcPts val="1200"/>
                  </a:spcAft>
                </a:pPr>
                <a:r>
                  <a:rPr lang="en-US" dirty="0"/>
                  <a:t>Phillips curve in medieval economy model:</a:t>
                </a:r>
              </a:p>
              <a:p>
                <a:pPr marL="0" indent="0" algn="ctr">
                  <a:spcAft>
                    <a:spcPts val="1200"/>
                  </a:spcAft>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𝑌</m:t>
                            </m:r>
                          </m:e>
                        </m:acc>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oMath>
                </a14:m>
                <a:r>
                  <a:rPr lang="en-US" dirty="0"/>
                  <a:t>    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𝑛</m:t>
                            </m:r>
                          </m:sup>
                        </m:sSup>
                      </m:e>
                    </m:d>
                  </m:oMath>
                </a14:m>
                <a:endParaRPr lang="en-US" dirty="0"/>
              </a:p>
              <a:p>
                <a:r>
                  <a:rPr lang="en-US" dirty="0"/>
                  <a:t>Phillips curve of this form was “discovered” by A.W. Phillips in 1958 and popularized in U.S. by Paul Samuelson and Robert Solow in 1960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5029199"/>
              </a:xfrm>
              <a:blipFill>
                <a:blip r:embed="rId3"/>
                <a:stretch>
                  <a:fillRect l="-1278" t="-15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3</a:t>
            </a:fld>
            <a:endParaRPr lang="en-US"/>
          </a:p>
        </p:txBody>
      </p:sp>
    </p:spTree>
    <p:extLst>
      <p:ext uri="{BB962C8B-B14F-4D97-AF65-F5344CB8AC3E}">
        <p14:creationId xmlns:p14="http://schemas.microsoft.com/office/powerpoint/2010/main" val="24684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42DEE-2235-41B4-99BD-234203159492}" type="slidenum">
              <a:rPr lang="en-US" smtClean="0"/>
              <a:pPr/>
              <a:t>30</a:t>
            </a:fld>
            <a:endParaRPr lang="en-US" dirty="0"/>
          </a:p>
        </p:txBody>
      </p:sp>
      <p:pic>
        <p:nvPicPr>
          <p:cNvPr id="5" name="Picture 1"/>
          <p:cNvPicPr>
            <a:picLocks noGrp="1" noChangeAspect="1" noChangeArrowheads="1"/>
          </p:cNvPicPr>
          <p:nvPr>
            <p:ph idx="1"/>
          </p:nvPr>
        </p:nvPicPr>
        <p:blipFill>
          <a:blip r:embed="rId3" cstate="print"/>
          <a:srcRect l="1895" t="6737" b="2316"/>
          <a:stretch>
            <a:fillRect/>
          </a:stretch>
        </p:blipFill>
        <p:spPr bwMode="auto">
          <a:xfrm>
            <a:off x="1676401" y="304800"/>
            <a:ext cx="8658119" cy="6019800"/>
          </a:xfrm>
          <a:prstGeom prst="rect">
            <a:avLst/>
          </a:prstGeom>
          <a:noFill/>
          <a:ln w="9525">
            <a:noFill/>
            <a:miter lim="800000"/>
            <a:headEnd/>
            <a:tailEnd/>
          </a:ln>
        </p:spPr>
      </p:pic>
    </p:spTree>
    <p:extLst>
      <p:ext uri="{BB962C8B-B14F-4D97-AF65-F5344CB8AC3E}">
        <p14:creationId xmlns:p14="http://schemas.microsoft.com/office/powerpoint/2010/main" val="16810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NAIRU</a:t>
            </a:r>
            <a:endParaRPr lang="en-US" dirty="0"/>
          </a:p>
        </p:txBody>
      </p:sp>
      <p:sp>
        <p:nvSpPr>
          <p:cNvPr id="3" name="Content Placeholder 2"/>
          <p:cNvSpPr>
            <a:spLocks noGrp="1"/>
          </p:cNvSpPr>
          <p:nvPr>
            <p:ph idx="1"/>
          </p:nvPr>
        </p:nvSpPr>
        <p:spPr>
          <a:xfrm>
            <a:off x="381000" y="1600200"/>
            <a:ext cx="11353800" cy="5105400"/>
          </a:xfrm>
        </p:spPr>
        <p:txBody>
          <a:bodyPr>
            <a:normAutofit/>
          </a:bodyPr>
          <a:lstStyle/>
          <a:p>
            <a:r>
              <a:rPr lang="en-US" dirty="0"/>
              <a:t>An alternative term for the “natural rate” of unemployment is </a:t>
            </a:r>
            <a:br>
              <a:rPr lang="en-US" dirty="0"/>
            </a:br>
            <a:r>
              <a:rPr lang="en-US" dirty="0"/>
              <a:t>the “NAIRU”</a:t>
            </a:r>
          </a:p>
          <a:p>
            <a:pPr lvl="1"/>
            <a:r>
              <a:rPr lang="en-US" dirty="0"/>
              <a:t>“Non-accelerating inflation rate of unemployment”</a:t>
            </a:r>
          </a:p>
          <a:p>
            <a:pPr lvl="1"/>
            <a:r>
              <a:rPr lang="en-US" dirty="0"/>
              <a:t>Rate of unemployment that is consistent with stable inflation</a:t>
            </a:r>
          </a:p>
          <a:p>
            <a:r>
              <a:rPr lang="en-US" dirty="0"/>
              <a:t>This concept captures the fact that:</a:t>
            </a:r>
          </a:p>
          <a:p>
            <a:pPr lvl="1"/>
            <a:r>
              <a:rPr lang="en-US" dirty="0"/>
              <a:t>Inflation rises when unemployment is below the NAIRU or natural rate</a:t>
            </a:r>
          </a:p>
          <a:p>
            <a:pPr lvl="1"/>
            <a:r>
              <a:rPr lang="en-US" dirty="0"/>
              <a:t>Inflation falls when unemployment is above the NAIRU or natural rate</a:t>
            </a:r>
          </a:p>
          <a:p>
            <a:r>
              <a:rPr lang="en-US" dirty="0"/>
              <a:t>Strictly speaking it should be NIIRU or “</a:t>
            </a:r>
            <a:r>
              <a:rPr lang="en-US" dirty="0" err="1"/>
              <a:t>nonincreasing</a:t>
            </a:r>
            <a:r>
              <a:rPr lang="en-US" dirty="0"/>
              <a:t> inflation rate of unemployment”</a:t>
            </a:r>
          </a:p>
        </p:txBody>
      </p:sp>
      <p:sp>
        <p:nvSpPr>
          <p:cNvPr id="4" name="Slide Number Placeholder 3"/>
          <p:cNvSpPr>
            <a:spLocks noGrp="1"/>
          </p:cNvSpPr>
          <p:nvPr>
            <p:ph type="sldNum" sz="quarter" idx="12"/>
          </p:nvPr>
        </p:nvSpPr>
        <p:spPr/>
        <p:txBody>
          <a:bodyPr/>
          <a:lstStyle/>
          <a:p>
            <a:fld id="{32B9084E-9F93-48B8-859D-F8BB0DEC3FE8}" type="slidenum">
              <a:rPr lang="en-US" smtClean="0"/>
              <a:pPr/>
              <a:t>31</a:t>
            </a:fld>
            <a:endParaRPr lang="en-US"/>
          </a:p>
        </p:txBody>
      </p:sp>
    </p:spTree>
    <p:extLst>
      <p:ext uri="{BB962C8B-B14F-4D97-AF65-F5344CB8AC3E}">
        <p14:creationId xmlns:p14="http://schemas.microsoft.com/office/powerpoint/2010/main" val="23593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Run Phillips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10972800" cy="5181600"/>
              </a:xfrm>
            </p:spPr>
            <p:txBody>
              <a:bodyPr>
                <a:normAutofit/>
              </a:bodyPr>
              <a:lstStyle/>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𝑜</m:t>
                              </m:r>
                            </m:e>
                          </m:acc>
                        </m:e>
                        <m:sub>
                          <m:r>
                            <a:rPr lang="en-US" i="1">
                              <a:latin typeface="Cambria Math" panose="02040503050406030204" pitchFamily="18" charset="0"/>
                            </a:rPr>
                            <m:t>𝑡</m:t>
                          </m:r>
                        </m:sub>
                      </m:sSub>
                    </m:oMath>
                  </m:oMathPara>
                </a14:m>
                <a:endParaRPr lang="en-US" dirty="0"/>
              </a:p>
              <a:p>
                <a:pPr>
                  <a:spcAft>
                    <a:spcPts val="1200"/>
                  </a:spcAft>
                </a:pPr>
                <a:r>
                  <a:rPr lang="en-US" dirty="0"/>
                  <a:t>What type of long run Phillips curve does the expectations augmented Phillips curve imply?</a:t>
                </a:r>
              </a:p>
              <a:p>
                <a:pPr marL="0" indent="0" algn="ctr">
                  <a:spcAft>
                    <a:spcPts val="1200"/>
                  </a:spcAft>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𝜋</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𝜋</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acc>
                        <m:accPr>
                          <m:chr m:val="̅"/>
                          <m:ctrlPr>
                            <a:rPr lang="en-US" i="1" smtClean="0">
                              <a:latin typeface="Cambria Math" panose="02040503050406030204" pitchFamily="18" charset="0"/>
                            </a:rPr>
                          </m:ctrlPr>
                        </m:acc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acc>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acc>
                      <m:r>
                        <a:rPr lang="en-US" b="0" i="1" smtClean="0">
                          <a:latin typeface="Cambria Math" panose="02040503050406030204" pitchFamily="18" charset="0"/>
                        </a:rPr>
                        <m:t>=0</m:t>
                      </m:r>
                    </m:oMath>
                  </m:oMathPara>
                </a14:m>
                <a:endParaRPr lang="en-US" dirty="0"/>
              </a:p>
              <a:p>
                <a:r>
                  <a:rPr lang="en-US" dirty="0"/>
                  <a:t>With stable inflation:</a:t>
                </a:r>
              </a:p>
              <a:p>
                <a:pPr lvl="1"/>
                <a:r>
                  <a:rPr lang="en-US" dirty="0"/>
                  <a:t>Vertical long run Phillips curve</a:t>
                </a:r>
              </a:p>
              <a:p>
                <a:pPr lvl="1"/>
                <a:r>
                  <a:rPr lang="en-US" dirty="0"/>
                  <a:t>Money is neutral in the long run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10972800" cy="5181600"/>
              </a:xfrm>
              <a:blipFill>
                <a:blip r:embed="rId3"/>
                <a:stretch>
                  <a:fillRect l="-12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32</a:t>
            </a:fld>
            <a:endParaRPr lang="en-US" dirty="0"/>
          </a:p>
        </p:txBody>
      </p:sp>
    </p:spTree>
    <p:extLst>
      <p:ext uri="{BB962C8B-B14F-4D97-AF65-F5344CB8AC3E}">
        <p14:creationId xmlns:p14="http://schemas.microsoft.com/office/powerpoint/2010/main" val="24015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Stagflation in 1970s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16255786"/>
              </p:ext>
            </p:extLst>
          </p:nvPr>
        </p:nvGraphicFramePr>
        <p:xfrm>
          <a:off x="5105400" y="1608477"/>
          <a:ext cx="6781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57C5D0B1-0B3A-4D1E-FB46-F1BA6A16B394}"/>
              </a:ext>
            </a:extLst>
          </p:cNvPr>
          <p:cNvSpPr>
            <a:spLocks noGrp="1"/>
          </p:cNvSpPr>
          <p:nvPr>
            <p:ph sz="half" idx="2"/>
          </p:nvPr>
        </p:nvSpPr>
        <p:spPr>
          <a:xfrm>
            <a:off x="228600" y="1608476"/>
            <a:ext cx="4495800" cy="4525963"/>
          </a:xfrm>
        </p:spPr>
        <p:txBody>
          <a:bodyPr/>
          <a:lstStyle/>
          <a:p>
            <a:r>
              <a:rPr lang="en-US" dirty="0"/>
              <a:t>Rising inflation in late-60s and 1970s</a:t>
            </a:r>
          </a:p>
          <a:p>
            <a:r>
              <a:rPr lang="en-US" dirty="0"/>
              <a:t>Stagflation: Rising inflation and rising unemployment</a:t>
            </a:r>
          </a:p>
          <a:p>
            <a:r>
              <a:rPr lang="en-US" dirty="0"/>
              <a:t>Causes:</a:t>
            </a:r>
          </a:p>
          <a:p>
            <a:pPr lvl="1"/>
            <a:r>
              <a:rPr lang="en-US" dirty="0"/>
              <a:t>Oil shocks (1973 and 1979)</a:t>
            </a:r>
          </a:p>
          <a:p>
            <a:pPr lvl="1"/>
            <a:r>
              <a:rPr lang="en-US" dirty="0"/>
              <a:t>Unanchored inflation expectations</a:t>
            </a:r>
          </a:p>
        </p:txBody>
      </p:sp>
      <p:sp>
        <p:nvSpPr>
          <p:cNvPr id="4" name="Slide Number Placeholder 3"/>
          <p:cNvSpPr>
            <a:spLocks noGrp="1"/>
          </p:cNvSpPr>
          <p:nvPr>
            <p:ph type="sldNum" sz="quarter" idx="12"/>
          </p:nvPr>
        </p:nvSpPr>
        <p:spPr/>
        <p:txBody>
          <a:bodyPr/>
          <a:lstStyle/>
          <a:p>
            <a:fld id="{32B9084E-9F93-48B8-859D-F8BB0DEC3FE8}" type="slidenum">
              <a:rPr lang="en-US" smtClean="0"/>
              <a:pPr/>
              <a:t>33</a:t>
            </a:fld>
            <a:endParaRPr lang="en-US" dirty="0"/>
          </a:p>
        </p:txBody>
      </p:sp>
    </p:spTree>
    <p:extLst>
      <p:ext uri="{BB962C8B-B14F-4D97-AF65-F5344CB8AC3E}">
        <p14:creationId xmlns:p14="http://schemas.microsoft.com/office/powerpoint/2010/main" val="326627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Inflation of the 1970s</a:t>
            </a:r>
          </a:p>
        </p:txBody>
      </p:sp>
      <p:sp>
        <p:nvSpPr>
          <p:cNvPr id="3" name="Content Placeholder 2"/>
          <p:cNvSpPr>
            <a:spLocks noGrp="1"/>
          </p:cNvSpPr>
          <p:nvPr>
            <p:ph idx="1"/>
          </p:nvPr>
        </p:nvSpPr>
        <p:spPr/>
        <p:txBody>
          <a:bodyPr>
            <a:normAutofit lnSpcReduction="10000"/>
          </a:bodyPr>
          <a:lstStyle/>
          <a:p>
            <a:r>
              <a:rPr lang="en-US" dirty="0"/>
              <a:t>Nixon 1971: Wage and price controls</a:t>
            </a:r>
          </a:p>
          <a:p>
            <a:pPr lvl="1"/>
            <a:r>
              <a:rPr lang="en-US" dirty="0"/>
              <a:t>Failure</a:t>
            </a:r>
          </a:p>
          <a:p>
            <a:r>
              <a:rPr lang="en-US" dirty="0"/>
              <a:t>Ford 1974: </a:t>
            </a:r>
          </a:p>
          <a:p>
            <a:pPr lvl="1"/>
            <a:r>
              <a:rPr lang="en-US" dirty="0"/>
              <a:t>Inflation “public enemy number one”</a:t>
            </a:r>
          </a:p>
          <a:p>
            <a:pPr lvl="1"/>
            <a:r>
              <a:rPr lang="en-US" dirty="0"/>
              <a:t>WIN: Whip inflation now</a:t>
            </a:r>
          </a:p>
          <a:p>
            <a:r>
              <a:rPr lang="en-US" dirty="0"/>
              <a:t>Carter:</a:t>
            </a:r>
          </a:p>
          <a:p>
            <a:pPr lvl="1"/>
            <a:r>
              <a:rPr lang="en-US" dirty="0"/>
              <a:t>“Persistent high inflation threatens the economic security </a:t>
            </a:r>
            <a:br>
              <a:rPr lang="en-US" dirty="0"/>
            </a:br>
            <a:r>
              <a:rPr lang="en-US" dirty="0"/>
              <a:t>of our country“</a:t>
            </a:r>
          </a:p>
          <a:p>
            <a:pPr lvl="1"/>
            <a:r>
              <a:rPr lang="en-US" dirty="0"/>
              <a:t>Oct 1979: Appoints Paul Volcker Chairman of Fed</a:t>
            </a:r>
          </a:p>
        </p:txBody>
      </p:sp>
      <p:sp>
        <p:nvSpPr>
          <p:cNvPr id="4" name="Slide Number Placeholder 3"/>
          <p:cNvSpPr>
            <a:spLocks noGrp="1"/>
          </p:cNvSpPr>
          <p:nvPr>
            <p:ph type="sldNum" sz="quarter" idx="12"/>
          </p:nvPr>
        </p:nvSpPr>
        <p:spPr/>
        <p:txBody>
          <a:bodyPr/>
          <a:lstStyle/>
          <a:p>
            <a:fld id="{85442DEE-2235-41B4-99BD-234203159492}" type="slidenum">
              <a:rPr lang="en-US" smtClean="0"/>
              <a:pPr/>
              <a:t>34</a:t>
            </a:fld>
            <a:endParaRPr lang="en-US" dirty="0"/>
          </a:p>
        </p:txBody>
      </p:sp>
      <p:pic>
        <p:nvPicPr>
          <p:cNvPr id="5" name="Picture 4" descr="Win_button.jpg"/>
          <p:cNvPicPr>
            <a:picLocks noChangeAspect="1"/>
          </p:cNvPicPr>
          <p:nvPr/>
        </p:nvPicPr>
        <p:blipFill>
          <a:blip r:embed="rId3" cstate="print"/>
          <a:stretch>
            <a:fillRect/>
          </a:stretch>
        </p:blipFill>
        <p:spPr>
          <a:xfrm>
            <a:off x="8839200" y="2209800"/>
            <a:ext cx="2095500" cy="2047875"/>
          </a:xfrm>
          <a:prstGeom prst="rect">
            <a:avLst/>
          </a:prstGeom>
        </p:spPr>
      </p:pic>
    </p:spTree>
    <p:extLst>
      <p:ext uri="{BB962C8B-B14F-4D97-AF65-F5344CB8AC3E}">
        <p14:creationId xmlns:p14="http://schemas.microsoft.com/office/powerpoint/2010/main" val="40682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Volcker Disinflation</a:t>
            </a:r>
          </a:p>
        </p:txBody>
      </p:sp>
      <p:sp>
        <p:nvSpPr>
          <p:cNvPr id="5" name="Slide Number Placeholder 4"/>
          <p:cNvSpPr>
            <a:spLocks noGrp="1"/>
          </p:cNvSpPr>
          <p:nvPr>
            <p:ph type="sldNum" sz="quarter" idx="12"/>
          </p:nvPr>
        </p:nvSpPr>
        <p:spPr/>
        <p:txBody>
          <a:bodyPr/>
          <a:lstStyle/>
          <a:p>
            <a:fld id="{85442DEE-2235-41B4-99BD-234203159492}" type="slidenum">
              <a:rPr lang="en-US" smtClean="0"/>
              <a:pPr/>
              <a:t>35</a:t>
            </a:fld>
            <a:endParaRPr lang="en-US" dirty="0"/>
          </a:p>
        </p:txBody>
      </p:sp>
      <p:cxnSp>
        <p:nvCxnSpPr>
          <p:cNvPr id="6" name="Straight Arrow Connector 5"/>
          <p:cNvCxnSpPr/>
          <p:nvPr/>
        </p:nvCxnSpPr>
        <p:spPr>
          <a:xfrm rot="5400000" flipH="1" flipV="1">
            <a:off x="5665518" y="3428206"/>
            <a:ext cx="2895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113318" y="4876006"/>
            <a:ext cx="3124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1828800"/>
            <a:ext cx="968278" cy="369332"/>
          </a:xfrm>
          <a:prstGeom prst="rect">
            <a:avLst/>
          </a:prstGeom>
          <a:noFill/>
        </p:spPr>
        <p:txBody>
          <a:bodyPr wrap="none" rtlCol="0">
            <a:spAutoFit/>
          </a:bodyPr>
          <a:lstStyle/>
          <a:p>
            <a:r>
              <a:rPr lang="en-US" dirty="0"/>
              <a:t>Inflation</a:t>
            </a:r>
          </a:p>
        </p:txBody>
      </p:sp>
      <p:cxnSp>
        <p:nvCxnSpPr>
          <p:cNvPr id="9" name="Straight Connector 8"/>
          <p:cNvCxnSpPr/>
          <p:nvPr/>
        </p:nvCxnSpPr>
        <p:spPr>
          <a:xfrm rot="5400000">
            <a:off x="7200900" y="3543300"/>
            <a:ext cx="2667794" cy="794"/>
          </a:xfrm>
          <a:prstGeom prst="line">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543800" y="1828800"/>
            <a:ext cx="1752600" cy="1600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018319" y="5028406"/>
            <a:ext cx="1246367" cy="369332"/>
          </a:xfrm>
          <a:prstGeom prst="rect">
            <a:avLst/>
          </a:prstGeom>
          <a:noFill/>
        </p:spPr>
        <p:txBody>
          <a:bodyPr wrap="none" rtlCol="0">
            <a:spAutoFit/>
          </a:bodyPr>
          <a:lstStyle/>
          <a:p>
            <a:r>
              <a:rPr lang="en-US" dirty="0"/>
              <a:t>Output gap</a:t>
            </a:r>
          </a:p>
        </p:txBody>
      </p:sp>
      <p:cxnSp>
        <p:nvCxnSpPr>
          <p:cNvPr id="26" name="Straight Arrow Connector 25"/>
          <p:cNvCxnSpPr/>
          <p:nvPr/>
        </p:nvCxnSpPr>
        <p:spPr>
          <a:xfrm rot="5400000" flipH="1" flipV="1">
            <a:off x="-305856" y="3428206"/>
            <a:ext cx="2895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41944" y="4876006"/>
            <a:ext cx="3124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05401" y="5029200"/>
            <a:ext cx="1246367" cy="369332"/>
          </a:xfrm>
          <a:prstGeom prst="rect">
            <a:avLst/>
          </a:prstGeom>
          <a:noFill/>
        </p:spPr>
        <p:txBody>
          <a:bodyPr wrap="none" rtlCol="0">
            <a:spAutoFit/>
          </a:bodyPr>
          <a:lstStyle/>
          <a:p>
            <a:r>
              <a:rPr lang="en-US" dirty="0"/>
              <a:t>Output gap</a:t>
            </a:r>
          </a:p>
        </p:txBody>
      </p:sp>
      <p:cxnSp>
        <p:nvCxnSpPr>
          <p:cNvPr id="29" name="Straight Connector 28"/>
          <p:cNvCxnSpPr/>
          <p:nvPr/>
        </p:nvCxnSpPr>
        <p:spPr>
          <a:xfrm rot="16200000" flipH="1">
            <a:off x="1598350" y="2438400"/>
            <a:ext cx="2209800" cy="2209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141150" y="3505200"/>
            <a:ext cx="31242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84350" y="4419600"/>
            <a:ext cx="348172" cy="369332"/>
          </a:xfrm>
          <a:prstGeom prst="rect">
            <a:avLst/>
          </a:prstGeom>
          <a:noFill/>
        </p:spPr>
        <p:txBody>
          <a:bodyPr wrap="none" rtlCol="0">
            <a:spAutoFit/>
          </a:bodyPr>
          <a:lstStyle/>
          <a:p>
            <a:r>
              <a:rPr lang="en-US" dirty="0"/>
              <a:t>IS</a:t>
            </a:r>
          </a:p>
        </p:txBody>
      </p:sp>
      <p:sp>
        <p:nvSpPr>
          <p:cNvPr id="37" name="TextBox 36"/>
          <p:cNvSpPr txBox="1"/>
          <p:nvPr/>
        </p:nvSpPr>
        <p:spPr>
          <a:xfrm>
            <a:off x="9296400" y="1600200"/>
            <a:ext cx="533400" cy="369332"/>
          </a:xfrm>
          <a:prstGeom prst="rect">
            <a:avLst/>
          </a:prstGeom>
          <a:noFill/>
        </p:spPr>
        <p:txBody>
          <a:bodyPr wrap="square" rtlCol="0">
            <a:spAutoFit/>
          </a:bodyPr>
          <a:lstStyle/>
          <a:p>
            <a:r>
              <a:rPr lang="en-US" dirty="0"/>
              <a:t>AS</a:t>
            </a:r>
          </a:p>
        </p:txBody>
      </p:sp>
      <p:sp>
        <p:nvSpPr>
          <p:cNvPr id="40" name="TextBox 39"/>
          <p:cNvSpPr txBox="1"/>
          <p:nvPr/>
        </p:nvSpPr>
        <p:spPr>
          <a:xfrm>
            <a:off x="226750" y="1524000"/>
            <a:ext cx="914400" cy="923330"/>
          </a:xfrm>
          <a:prstGeom prst="rect">
            <a:avLst/>
          </a:prstGeom>
          <a:noFill/>
        </p:spPr>
        <p:txBody>
          <a:bodyPr wrap="square" rtlCol="0">
            <a:spAutoFit/>
          </a:bodyPr>
          <a:lstStyle/>
          <a:p>
            <a:r>
              <a:rPr lang="en-US" dirty="0"/>
              <a:t>Real Interest Rate</a:t>
            </a:r>
          </a:p>
        </p:txBody>
      </p:sp>
      <p:cxnSp>
        <p:nvCxnSpPr>
          <p:cNvPr id="41" name="Straight Connector 40"/>
          <p:cNvCxnSpPr/>
          <p:nvPr/>
        </p:nvCxnSpPr>
        <p:spPr>
          <a:xfrm rot="5400000">
            <a:off x="1331650" y="3543300"/>
            <a:ext cx="2667794" cy="794"/>
          </a:xfrm>
          <a:prstGeom prst="line">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12750" y="4876800"/>
            <a:ext cx="375424" cy="369332"/>
          </a:xfrm>
          <a:prstGeom prst="rect">
            <a:avLst/>
          </a:prstGeom>
          <a:noFill/>
        </p:spPr>
        <p:txBody>
          <a:bodyPr wrap="none" rtlCol="0">
            <a:spAutoFit/>
          </a:bodyPr>
          <a:lstStyle/>
          <a:p>
            <a:r>
              <a:rPr lang="en-US" dirty="0"/>
              <a:t>Y</a:t>
            </a:r>
            <a:r>
              <a:rPr lang="en-US" baseline="-25000" dirty="0"/>
              <a:t>0</a:t>
            </a:r>
            <a:endParaRPr lang="en-US" dirty="0"/>
          </a:p>
        </p:txBody>
      </p:sp>
      <p:sp>
        <p:nvSpPr>
          <p:cNvPr id="44" name="TextBox 43"/>
          <p:cNvSpPr txBox="1"/>
          <p:nvPr/>
        </p:nvSpPr>
        <p:spPr>
          <a:xfrm>
            <a:off x="2436550" y="1752600"/>
            <a:ext cx="402674" cy="369332"/>
          </a:xfrm>
          <a:prstGeom prst="rect">
            <a:avLst/>
          </a:prstGeom>
          <a:noFill/>
        </p:spPr>
        <p:txBody>
          <a:bodyPr wrap="none" rtlCol="0">
            <a:spAutoFit/>
          </a:bodyPr>
          <a:lstStyle/>
          <a:p>
            <a:r>
              <a:rPr lang="en-US" dirty="0"/>
              <a:t>FE</a:t>
            </a:r>
          </a:p>
        </p:txBody>
      </p:sp>
      <p:sp>
        <p:nvSpPr>
          <p:cNvPr id="45" name="TextBox 44"/>
          <p:cNvSpPr txBox="1"/>
          <p:nvPr/>
        </p:nvSpPr>
        <p:spPr>
          <a:xfrm>
            <a:off x="8305800" y="1828800"/>
            <a:ext cx="402674" cy="369332"/>
          </a:xfrm>
          <a:prstGeom prst="rect">
            <a:avLst/>
          </a:prstGeom>
          <a:noFill/>
        </p:spPr>
        <p:txBody>
          <a:bodyPr wrap="none" rtlCol="0">
            <a:spAutoFit/>
          </a:bodyPr>
          <a:lstStyle/>
          <a:p>
            <a:r>
              <a:rPr lang="en-US" dirty="0"/>
              <a:t>FE</a:t>
            </a:r>
          </a:p>
        </p:txBody>
      </p:sp>
      <p:sp>
        <p:nvSpPr>
          <p:cNvPr id="31" name="TextBox 30"/>
          <p:cNvSpPr txBox="1"/>
          <p:nvPr/>
        </p:nvSpPr>
        <p:spPr>
          <a:xfrm>
            <a:off x="4265350" y="3276600"/>
            <a:ext cx="500458" cy="369332"/>
          </a:xfrm>
          <a:prstGeom prst="rect">
            <a:avLst/>
          </a:prstGeom>
          <a:noFill/>
        </p:spPr>
        <p:txBody>
          <a:bodyPr wrap="none" rtlCol="0">
            <a:spAutoFit/>
          </a:bodyPr>
          <a:lstStyle/>
          <a:p>
            <a:r>
              <a:rPr lang="en-US" dirty="0"/>
              <a:t>MP</a:t>
            </a:r>
          </a:p>
        </p:txBody>
      </p:sp>
      <p:sp>
        <p:nvSpPr>
          <p:cNvPr id="49" name="TextBox 48"/>
          <p:cNvSpPr txBox="1"/>
          <p:nvPr/>
        </p:nvSpPr>
        <p:spPr>
          <a:xfrm>
            <a:off x="760150" y="3200400"/>
            <a:ext cx="388248" cy="369332"/>
          </a:xfrm>
          <a:prstGeom prst="rect">
            <a:avLst/>
          </a:prstGeom>
          <a:noFill/>
        </p:spPr>
        <p:txBody>
          <a:bodyPr wrap="none" rtlCol="0">
            <a:spAutoFit/>
          </a:bodyPr>
          <a:lstStyle/>
          <a:p>
            <a:r>
              <a:rPr lang="en-US" dirty="0"/>
              <a:t>R</a:t>
            </a:r>
            <a:r>
              <a:rPr lang="en-US" baseline="-25000" dirty="0"/>
              <a:t>0</a:t>
            </a:r>
            <a:endParaRPr lang="en-US" dirty="0"/>
          </a:p>
        </p:txBody>
      </p:sp>
      <p:sp>
        <p:nvSpPr>
          <p:cNvPr id="50" name="TextBox 49"/>
          <p:cNvSpPr txBox="1"/>
          <p:nvPr/>
        </p:nvSpPr>
        <p:spPr>
          <a:xfrm>
            <a:off x="760150" y="2362200"/>
            <a:ext cx="388248" cy="369332"/>
          </a:xfrm>
          <a:prstGeom prst="rect">
            <a:avLst/>
          </a:prstGeom>
          <a:noFill/>
        </p:spPr>
        <p:txBody>
          <a:bodyPr wrap="none" rtlCol="0">
            <a:spAutoFit/>
          </a:bodyPr>
          <a:lstStyle/>
          <a:p>
            <a:r>
              <a:rPr lang="en-US" dirty="0"/>
              <a:t>R</a:t>
            </a:r>
            <a:r>
              <a:rPr lang="en-US" baseline="-25000" dirty="0"/>
              <a:t>1</a:t>
            </a:r>
            <a:endParaRPr lang="en-US" dirty="0"/>
          </a:p>
        </p:txBody>
      </p:sp>
      <p:grpSp>
        <p:nvGrpSpPr>
          <p:cNvPr id="3" name="Group 89"/>
          <p:cNvGrpSpPr/>
          <p:nvPr/>
        </p:nvGrpSpPr>
        <p:grpSpPr>
          <a:xfrm>
            <a:off x="1141150" y="2362200"/>
            <a:ext cx="3687752" cy="2883932"/>
            <a:chOff x="1066800" y="2362200"/>
            <a:chExt cx="3687752" cy="2883932"/>
          </a:xfrm>
        </p:grpSpPr>
        <p:sp>
          <p:nvSpPr>
            <p:cNvPr id="36" name="TextBox 35"/>
            <p:cNvSpPr txBox="1"/>
            <p:nvPr/>
          </p:nvSpPr>
          <p:spPr>
            <a:xfrm>
              <a:off x="4191000" y="2362200"/>
              <a:ext cx="563552" cy="369332"/>
            </a:xfrm>
            <a:prstGeom prst="rect">
              <a:avLst/>
            </a:prstGeom>
            <a:noFill/>
          </p:spPr>
          <p:txBody>
            <a:bodyPr wrap="none" rtlCol="0">
              <a:spAutoFit/>
            </a:bodyPr>
            <a:lstStyle/>
            <a:p>
              <a:r>
                <a:rPr lang="en-US" dirty="0"/>
                <a:t>MP’</a:t>
              </a:r>
            </a:p>
          </p:txBody>
        </p:sp>
        <p:cxnSp>
          <p:nvCxnSpPr>
            <p:cNvPr id="30" name="Straight Connector 29"/>
            <p:cNvCxnSpPr/>
            <p:nvPr/>
          </p:nvCxnSpPr>
          <p:spPr>
            <a:xfrm rot="10800000">
              <a:off x="1066800" y="2590800"/>
              <a:ext cx="3124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400" y="3733800"/>
              <a:ext cx="22860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524000" y="4876800"/>
              <a:ext cx="375424" cy="369332"/>
            </a:xfrm>
            <a:prstGeom prst="rect">
              <a:avLst/>
            </a:prstGeom>
            <a:noFill/>
          </p:spPr>
          <p:txBody>
            <a:bodyPr wrap="none" rtlCol="0">
              <a:spAutoFit/>
            </a:bodyPr>
            <a:lstStyle/>
            <a:p>
              <a:r>
                <a:rPr lang="en-US" dirty="0"/>
                <a:t>Y</a:t>
              </a:r>
              <a:r>
                <a:rPr lang="en-US" baseline="-25000" dirty="0"/>
                <a:t>1</a:t>
              </a:r>
              <a:endParaRPr lang="en-US" dirty="0"/>
            </a:p>
          </p:txBody>
        </p:sp>
        <p:cxnSp>
          <p:nvCxnSpPr>
            <p:cNvPr id="57" name="Straight Arrow Connector 56"/>
            <p:cNvCxnSpPr/>
            <p:nvPr/>
          </p:nvCxnSpPr>
          <p:spPr>
            <a:xfrm rot="5400000" flipH="1" flipV="1">
              <a:off x="1725882" y="3048795"/>
              <a:ext cx="6088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rot="10800000">
            <a:off x="7162800" y="2514600"/>
            <a:ext cx="13716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781800" y="2286000"/>
            <a:ext cx="391454" cy="369332"/>
          </a:xfrm>
          <a:prstGeom prst="rect">
            <a:avLst/>
          </a:prstGeom>
          <a:noFill/>
        </p:spPr>
        <p:txBody>
          <a:bodyPr wrap="none" rtlCol="0">
            <a:spAutoFit/>
          </a:bodyPr>
          <a:lstStyle/>
          <a:p>
            <a:r>
              <a:rPr lang="el-GR" dirty="0"/>
              <a:t>π</a:t>
            </a:r>
            <a:r>
              <a:rPr lang="en-US" baseline="-25000" dirty="0"/>
              <a:t>0</a:t>
            </a:r>
            <a:endParaRPr lang="en-US" dirty="0"/>
          </a:p>
        </p:txBody>
      </p:sp>
      <p:sp>
        <p:nvSpPr>
          <p:cNvPr id="75" name="TextBox 74"/>
          <p:cNvSpPr txBox="1"/>
          <p:nvPr/>
        </p:nvSpPr>
        <p:spPr>
          <a:xfrm>
            <a:off x="839788" y="5638800"/>
            <a:ext cx="10283824" cy="830997"/>
          </a:xfrm>
          <a:prstGeom prst="rect">
            <a:avLst/>
          </a:prstGeom>
          <a:noFill/>
        </p:spPr>
        <p:txBody>
          <a:bodyPr wrap="square" rtlCol="0">
            <a:spAutoFit/>
          </a:bodyPr>
          <a:lstStyle/>
          <a:p>
            <a:r>
              <a:rPr lang="en-US" sz="2400" dirty="0"/>
              <a:t>Volcker raised interest rates massively. This led to a deep recession. Inflation came down relatively quickly. Output was then allowed to rise back to potential.</a:t>
            </a:r>
          </a:p>
        </p:txBody>
      </p:sp>
      <p:sp>
        <p:nvSpPr>
          <p:cNvPr id="76" name="TextBox 75"/>
          <p:cNvSpPr txBox="1"/>
          <p:nvPr/>
        </p:nvSpPr>
        <p:spPr>
          <a:xfrm>
            <a:off x="2436550" y="3429000"/>
            <a:ext cx="303288" cy="338554"/>
          </a:xfrm>
          <a:prstGeom prst="rect">
            <a:avLst/>
          </a:prstGeom>
          <a:noFill/>
        </p:spPr>
        <p:txBody>
          <a:bodyPr wrap="none" rtlCol="0">
            <a:spAutoFit/>
          </a:bodyPr>
          <a:lstStyle/>
          <a:p>
            <a:r>
              <a:rPr lang="en-US" sz="1600" dirty="0"/>
              <a:t>A</a:t>
            </a:r>
          </a:p>
        </p:txBody>
      </p:sp>
      <p:sp>
        <p:nvSpPr>
          <p:cNvPr id="77" name="TextBox 76"/>
          <p:cNvSpPr txBox="1"/>
          <p:nvPr/>
        </p:nvSpPr>
        <p:spPr>
          <a:xfrm>
            <a:off x="1674551" y="2286000"/>
            <a:ext cx="631391" cy="338554"/>
          </a:xfrm>
          <a:prstGeom prst="rect">
            <a:avLst/>
          </a:prstGeom>
          <a:noFill/>
        </p:spPr>
        <p:txBody>
          <a:bodyPr wrap="none" rtlCol="0">
            <a:spAutoFit/>
          </a:bodyPr>
          <a:lstStyle/>
          <a:p>
            <a:r>
              <a:rPr lang="en-US" sz="1600" dirty="0"/>
              <a:t>B,C,D</a:t>
            </a:r>
          </a:p>
        </p:txBody>
      </p:sp>
      <p:sp>
        <p:nvSpPr>
          <p:cNvPr id="83" name="TextBox 82"/>
          <p:cNvSpPr txBox="1"/>
          <p:nvPr/>
        </p:nvSpPr>
        <p:spPr>
          <a:xfrm>
            <a:off x="8305800" y="2209800"/>
            <a:ext cx="303288" cy="338554"/>
          </a:xfrm>
          <a:prstGeom prst="rect">
            <a:avLst/>
          </a:prstGeom>
          <a:noFill/>
        </p:spPr>
        <p:txBody>
          <a:bodyPr wrap="none" rtlCol="0">
            <a:spAutoFit/>
          </a:bodyPr>
          <a:lstStyle/>
          <a:p>
            <a:r>
              <a:rPr lang="en-US" sz="1600" dirty="0"/>
              <a:t>A</a:t>
            </a:r>
          </a:p>
        </p:txBody>
      </p:sp>
      <p:grpSp>
        <p:nvGrpSpPr>
          <p:cNvPr id="4" name="Group 91"/>
          <p:cNvGrpSpPr/>
          <p:nvPr/>
        </p:nvGrpSpPr>
        <p:grpSpPr>
          <a:xfrm>
            <a:off x="6781800" y="2057400"/>
            <a:ext cx="2743200" cy="1981200"/>
            <a:chOff x="5257800" y="2057400"/>
            <a:chExt cx="2743200" cy="1981200"/>
          </a:xfrm>
        </p:grpSpPr>
        <p:cxnSp>
          <p:nvCxnSpPr>
            <p:cNvPr id="53" name="Straight Connector 52"/>
            <p:cNvCxnSpPr/>
            <p:nvPr/>
          </p:nvCxnSpPr>
          <p:spPr>
            <a:xfrm flipV="1">
              <a:off x="5943600" y="2133600"/>
              <a:ext cx="2057400" cy="1905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5982097" y="3542903"/>
              <a:ext cx="3817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7429897" y="2247503"/>
              <a:ext cx="3817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5638800" y="3048000"/>
              <a:ext cx="13716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257800" y="2819400"/>
              <a:ext cx="391454" cy="369332"/>
            </a:xfrm>
            <a:prstGeom prst="rect">
              <a:avLst/>
            </a:prstGeom>
            <a:noFill/>
          </p:spPr>
          <p:txBody>
            <a:bodyPr wrap="none" rtlCol="0">
              <a:spAutoFit/>
            </a:bodyPr>
            <a:lstStyle/>
            <a:p>
              <a:r>
                <a:rPr lang="el-GR" dirty="0"/>
                <a:t>π</a:t>
              </a:r>
              <a:r>
                <a:rPr lang="en-US" baseline="-25000" dirty="0"/>
                <a:t>1</a:t>
              </a:r>
              <a:endParaRPr lang="en-US" dirty="0"/>
            </a:p>
          </p:txBody>
        </p:sp>
        <p:sp>
          <p:nvSpPr>
            <p:cNvPr id="84" name="TextBox 83"/>
            <p:cNvSpPr txBox="1"/>
            <p:nvPr/>
          </p:nvSpPr>
          <p:spPr>
            <a:xfrm>
              <a:off x="6248400" y="3276600"/>
              <a:ext cx="303288" cy="338554"/>
            </a:xfrm>
            <a:prstGeom prst="rect">
              <a:avLst/>
            </a:prstGeom>
            <a:noFill/>
          </p:spPr>
          <p:txBody>
            <a:bodyPr wrap="square" rtlCol="0">
              <a:spAutoFit/>
            </a:bodyPr>
            <a:lstStyle/>
            <a:p>
              <a:r>
                <a:rPr lang="en-US" sz="1600" dirty="0"/>
                <a:t>C</a:t>
              </a:r>
            </a:p>
          </p:txBody>
        </p:sp>
      </p:grpSp>
      <p:grpSp>
        <p:nvGrpSpPr>
          <p:cNvPr id="10" name="Group 92"/>
          <p:cNvGrpSpPr/>
          <p:nvPr/>
        </p:nvGrpSpPr>
        <p:grpSpPr>
          <a:xfrm>
            <a:off x="6781800" y="2590800"/>
            <a:ext cx="2819400" cy="1905000"/>
            <a:chOff x="5257800" y="2590800"/>
            <a:chExt cx="2819400" cy="1905000"/>
          </a:xfrm>
        </p:grpSpPr>
        <p:cxnSp>
          <p:nvCxnSpPr>
            <p:cNvPr id="54" name="Straight Connector 53"/>
            <p:cNvCxnSpPr/>
            <p:nvPr/>
          </p:nvCxnSpPr>
          <p:spPr>
            <a:xfrm flipV="1">
              <a:off x="6019800" y="2590800"/>
              <a:ext cx="2057400" cy="1905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7429897" y="2780903"/>
              <a:ext cx="3817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982097" y="4076303"/>
              <a:ext cx="3817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5638800" y="3581400"/>
              <a:ext cx="13716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257800" y="3352800"/>
              <a:ext cx="391454" cy="369332"/>
            </a:xfrm>
            <a:prstGeom prst="rect">
              <a:avLst/>
            </a:prstGeom>
            <a:noFill/>
          </p:spPr>
          <p:txBody>
            <a:bodyPr wrap="none" rtlCol="0">
              <a:spAutoFit/>
            </a:bodyPr>
            <a:lstStyle/>
            <a:p>
              <a:r>
                <a:rPr lang="el-GR" dirty="0"/>
                <a:t>π</a:t>
              </a:r>
              <a:r>
                <a:rPr lang="en-US" baseline="-25000" dirty="0"/>
                <a:t>2</a:t>
              </a:r>
              <a:endParaRPr lang="en-US" dirty="0"/>
            </a:p>
          </p:txBody>
        </p:sp>
        <p:sp>
          <p:nvSpPr>
            <p:cNvPr id="85" name="TextBox 84"/>
            <p:cNvSpPr txBox="1"/>
            <p:nvPr/>
          </p:nvSpPr>
          <p:spPr>
            <a:xfrm>
              <a:off x="6400800" y="3962400"/>
              <a:ext cx="303288" cy="338554"/>
            </a:xfrm>
            <a:prstGeom prst="rect">
              <a:avLst/>
            </a:prstGeom>
            <a:noFill/>
          </p:spPr>
          <p:txBody>
            <a:bodyPr wrap="square" rtlCol="0">
              <a:spAutoFit/>
            </a:bodyPr>
            <a:lstStyle/>
            <a:p>
              <a:r>
                <a:rPr lang="en-US" sz="1600" dirty="0"/>
                <a:t>D</a:t>
              </a:r>
            </a:p>
          </p:txBody>
        </p:sp>
      </p:grpSp>
      <p:sp>
        <p:nvSpPr>
          <p:cNvPr id="89" name="TextBox 88"/>
          <p:cNvSpPr txBox="1"/>
          <p:nvPr/>
        </p:nvSpPr>
        <p:spPr>
          <a:xfrm>
            <a:off x="8382000" y="4876800"/>
            <a:ext cx="375424" cy="369332"/>
          </a:xfrm>
          <a:prstGeom prst="rect">
            <a:avLst/>
          </a:prstGeom>
          <a:noFill/>
        </p:spPr>
        <p:txBody>
          <a:bodyPr wrap="none" rtlCol="0">
            <a:spAutoFit/>
          </a:bodyPr>
          <a:lstStyle/>
          <a:p>
            <a:r>
              <a:rPr lang="en-US" dirty="0"/>
              <a:t>Y</a:t>
            </a:r>
            <a:r>
              <a:rPr lang="en-US" baseline="-25000" dirty="0"/>
              <a:t>0</a:t>
            </a:r>
            <a:endParaRPr lang="en-US" dirty="0"/>
          </a:p>
        </p:txBody>
      </p:sp>
      <p:grpSp>
        <p:nvGrpSpPr>
          <p:cNvPr id="12" name="Group 98"/>
          <p:cNvGrpSpPr/>
          <p:nvPr/>
        </p:nvGrpSpPr>
        <p:grpSpPr>
          <a:xfrm>
            <a:off x="7772400" y="2209800"/>
            <a:ext cx="685800" cy="3035538"/>
            <a:chOff x="6248400" y="2209800"/>
            <a:chExt cx="685800" cy="3035538"/>
          </a:xfrm>
        </p:grpSpPr>
        <p:sp>
          <p:nvSpPr>
            <p:cNvPr id="78" name="TextBox 77"/>
            <p:cNvSpPr txBox="1"/>
            <p:nvPr/>
          </p:nvSpPr>
          <p:spPr>
            <a:xfrm>
              <a:off x="6248400" y="2742406"/>
              <a:ext cx="296876" cy="338554"/>
            </a:xfrm>
            <a:prstGeom prst="rect">
              <a:avLst/>
            </a:prstGeom>
            <a:noFill/>
          </p:spPr>
          <p:txBody>
            <a:bodyPr wrap="none" rtlCol="0">
              <a:spAutoFit/>
            </a:bodyPr>
            <a:lstStyle/>
            <a:p>
              <a:r>
                <a:rPr lang="en-US" sz="1600" dirty="0"/>
                <a:t>B</a:t>
              </a:r>
            </a:p>
          </p:txBody>
        </p:sp>
        <p:cxnSp>
          <p:nvCxnSpPr>
            <p:cNvPr id="79" name="Straight Connector 78"/>
            <p:cNvCxnSpPr/>
            <p:nvPr/>
          </p:nvCxnSpPr>
          <p:spPr>
            <a:xfrm rot="5400000" flipH="1" flipV="1">
              <a:off x="5143500" y="3542506"/>
              <a:ext cx="2667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324600" y="4876006"/>
              <a:ext cx="375424" cy="369332"/>
            </a:xfrm>
            <a:prstGeom prst="rect">
              <a:avLst/>
            </a:prstGeom>
            <a:noFill/>
          </p:spPr>
          <p:txBody>
            <a:bodyPr wrap="none" rtlCol="0">
              <a:spAutoFit/>
            </a:bodyPr>
            <a:lstStyle/>
            <a:p>
              <a:r>
                <a:rPr lang="en-US" dirty="0"/>
                <a:t>Y</a:t>
              </a:r>
              <a:r>
                <a:rPr lang="en-US" baseline="-25000" dirty="0"/>
                <a:t>1</a:t>
              </a:r>
              <a:endParaRPr lang="en-US" dirty="0"/>
            </a:p>
          </p:txBody>
        </p:sp>
        <p:cxnSp>
          <p:nvCxnSpPr>
            <p:cNvPr id="94" name="Straight Arrow Connector 93"/>
            <p:cNvCxnSpPr/>
            <p:nvPr/>
          </p:nvCxnSpPr>
          <p:spPr>
            <a:xfrm rot="10800000">
              <a:off x="6553200" y="44196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rot="5400000">
            <a:off x="3021435" y="3040181"/>
            <a:ext cx="6865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536070" y="3930133"/>
            <a:ext cx="303288" cy="338554"/>
          </a:xfrm>
          <a:prstGeom prst="rect">
            <a:avLst/>
          </a:prstGeom>
          <a:noFill/>
        </p:spPr>
        <p:txBody>
          <a:bodyPr wrap="square" rtlCol="0">
            <a:spAutoFit/>
          </a:bodyPr>
          <a:lstStyle/>
          <a:p>
            <a:r>
              <a:rPr lang="en-US" sz="1600" dirty="0"/>
              <a:t>E</a:t>
            </a:r>
          </a:p>
        </p:txBody>
      </p:sp>
      <p:sp>
        <p:nvSpPr>
          <p:cNvPr id="87" name="TextBox 86"/>
          <p:cNvSpPr txBox="1"/>
          <p:nvPr/>
        </p:nvSpPr>
        <p:spPr>
          <a:xfrm>
            <a:off x="2144738" y="3154878"/>
            <a:ext cx="303288" cy="338554"/>
          </a:xfrm>
          <a:prstGeom prst="rect">
            <a:avLst/>
          </a:prstGeom>
          <a:noFill/>
        </p:spPr>
        <p:txBody>
          <a:bodyPr wrap="square" rtlCol="0">
            <a:spAutoFit/>
          </a:bodyPr>
          <a:lstStyle/>
          <a:p>
            <a:r>
              <a:rPr lang="en-US" sz="1600" dirty="0"/>
              <a:t>E</a:t>
            </a:r>
          </a:p>
        </p:txBody>
      </p:sp>
      <p:cxnSp>
        <p:nvCxnSpPr>
          <p:cNvPr id="97" name="Straight Arrow Connector 96"/>
          <p:cNvCxnSpPr>
            <a:cxnSpLocks/>
          </p:cNvCxnSpPr>
          <p:nvPr/>
        </p:nvCxnSpPr>
        <p:spPr>
          <a:xfrm>
            <a:off x="8101064" y="4648200"/>
            <a:ext cx="33327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92"/>
          <p:cNvGrpSpPr/>
          <p:nvPr/>
        </p:nvGrpSpPr>
        <p:grpSpPr>
          <a:xfrm>
            <a:off x="6839358" y="3122611"/>
            <a:ext cx="2819400" cy="1710154"/>
            <a:chOff x="5257800" y="2590800"/>
            <a:chExt cx="2819400" cy="1710154"/>
          </a:xfrm>
        </p:grpSpPr>
        <p:cxnSp>
          <p:nvCxnSpPr>
            <p:cNvPr id="67" name="Straight Connector 66"/>
            <p:cNvCxnSpPr/>
            <p:nvPr/>
          </p:nvCxnSpPr>
          <p:spPr>
            <a:xfrm flipV="1">
              <a:off x="6166939" y="2590800"/>
              <a:ext cx="1910261" cy="17101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7429897" y="2780903"/>
              <a:ext cx="3817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5982097" y="4076303"/>
              <a:ext cx="3817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5638800" y="3581400"/>
              <a:ext cx="13716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352800"/>
              <a:ext cx="391454" cy="369332"/>
            </a:xfrm>
            <a:prstGeom prst="rect">
              <a:avLst/>
            </a:prstGeom>
            <a:noFill/>
          </p:spPr>
          <p:txBody>
            <a:bodyPr wrap="none" rtlCol="0">
              <a:spAutoFit/>
            </a:bodyPr>
            <a:lstStyle/>
            <a:p>
              <a:r>
                <a:rPr lang="el-GR" dirty="0"/>
                <a:t>π</a:t>
              </a:r>
              <a:r>
                <a:rPr lang="en-US" baseline="-25000" dirty="0"/>
                <a:t>2</a:t>
              </a:r>
              <a:endParaRPr lang="en-US" dirty="0"/>
            </a:p>
          </p:txBody>
        </p:sp>
      </p:grpSp>
    </p:spTree>
    <p:extLst>
      <p:ext uri="{BB962C8B-B14F-4D97-AF65-F5344CB8AC3E}">
        <p14:creationId xmlns:p14="http://schemas.microsoft.com/office/powerpoint/2010/main" val="7601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ormAutofit/>
          </a:bodyPr>
          <a:lstStyle/>
          <a:p>
            <a:r>
              <a:rPr lang="en-US" dirty="0"/>
              <a:t>The Sacrifice Ratio</a:t>
            </a:r>
          </a:p>
        </p:txBody>
      </p:sp>
      <p:sp>
        <p:nvSpPr>
          <p:cNvPr id="21507" name="Rectangle 3"/>
          <p:cNvSpPr>
            <a:spLocks noGrp="1" noChangeArrowheads="1"/>
          </p:cNvSpPr>
          <p:nvPr>
            <p:ph type="body" idx="4294967295"/>
          </p:nvPr>
        </p:nvSpPr>
        <p:spPr>
          <a:xfrm>
            <a:off x="609600" y="1752600"/>
            <a:ext cx="10972800" cy="4800600"/>
          </a:xfrm>
        </p:spPr>
        <p:txBody>
          <a:bodyPr>
            <a:normAutofit/>
          </a:bodyPr>
          <a:lstStyle/>
          <a:p>
            <a:pPr>
              <a:lnSpc>
                <a:spcPct val="90000"/>
              </a:lnSpc>
              <a:spcAft>
                <a:spcPts val="600"/>
              </a:spcAft>
            </a:pPr>
            <a:r>
              <a:rPr lang="en-US" sz="2800" dirty="0"/>
              <a:t>Sacrifice ratio: Percentage of a year's real GDP foregone to </a:t>
            </a:r>
            <a:br>
              <a:rPr lang="en-US" sz="2800" dirty="0"/>
            </a:br>
            <a:r>
              <a:rPr lang="en-US" sz="2800" dirty="0"/>
              <a:t>permanently reduce inflation by one percentage point</a:t>
            </a:r>
          </a:p>
          <a:p>
            <a:pPr>
              <a:lnSpc>
                <a:spcPct val="90000"/>
              </a:lnSpc>
            </a:pPr>
            <a:r>
              <a:rPr lang="en-US" sz="2800" dirty="0"/>
              <a:t>In the late 1970’s economists believed that sacrifice ratio was high</a:t>
            </a:r>
          </a:p>
          <a:p>
            <a:pPr lvl="1">
              <a:lnSpc>
                <a:spcPct val="90000"/>
              </a:lnSpc>
            </a:pPr>
            <a:r>
              <a:rPr lang="en-US" sz="2400" dirty="0" err="1"/>
              <a:t>Okun</a:t>
            </a:r>
            <a:r>
              <a:rPr lang="en-US" sz="2400" dirty="0"/>
              <a:t> (1978) predicted a sacrifice ratio of 10!</a:t>
            </a:r>
          </a:p>
          <a:p>
            <a:pPr lvl="1">
              <a:lnSpc>
                <a:spcPct val="90000"/>
              </a:lnSpc>
            </a:pPr>
            <a:r>
              <a:rPr lang="en-US" sz="2400" dirty="0"/>
              <a:t>I.e., to bring inflation down from 12% to 2% would </a:t>
            </a:r>
            <a:br>
              <a:rPr lang="en-US" sz="2400" dirty="0"/>
            </a:br>
            <a:r>
              <a:rPr lang="en-US" sz="2400" dirty="0"/>
              <a:t>entail a loss of an entire year’s worth of output!</a:t>
            </a:r>
          </a:p>
          <a:p>
            <a:pPr>
              <a:lnSpc>
                <a:spcPct val="90000"/>
              </a:lnSpc>
              <a:spcAft>
                <a:spcPts val="600"/>
              </a:spcAft>
            </a:pPr>
            <a:r>
              <a:rPr lang="en-US" sz="2800" dirty="0"/>
              <a:t>Led many economists to be skeptical that it was worth the cost to </a:t>
            </a:r>
            <a:br>
              <a:rPr lang="en-US" sz="2800" dirty="0"/>
            </a:br>
            <a:r>
              <a:rPr lang="en-US" sz="2800" dirty="0"/>
              <a:t>bring down inflation</a:t>
            </a:r>
          </a:p>
          <a:p>
            <a:pPr>
              <a:lnSpc>
                <a:spcPct val="90000"/>
              </a:lnSpc>
            </a:pPr>
            <a:endParaRPr lang="en-US" dirty="0"/>
          </a:p>
        </p:txBody>
      </p:sp>
      <p:sp>
        <p:nvSpPr>
          <p:cNvPr id="2" name="Slide Number Placeholder 1"/>
          <p:cNvSpPr>
            <a:spLocks noGrp="1"/>
          </p:cNvSpPr>
          <p:nvPr>
            <p:ph type="sldNum" sz="quarter" idx="12"/>
          </p:nvPr>
        </p:nvSpPr>
        <p:spPr/>
        <p:txBody>
          <a:bodyPr/>
          <a:lstStyle/>
          <a:p>
            <a:fld id="{32B9084E-9F93-48B8-859D-F8BB0DEC3FE8}" type="slidenum">
              <a:rPr lang="en-US" smtClean="0"/>
              <a:pPr/>
              <a:t>36</a:t>
            </a:fld>
            <a:endParaRPr lang="en-US" dirty="0"/>
          </a:p>
        </p:txBody>
      </p:sp>
    </p:spTree>
    <p:custDataLst>
      <p:tags r:id="rId1"/>
    </p:custDataLst>
    <p:extLst>
      <p:ext uri="{BB962C8B-B14F-4D97-AF65-F5344CB8AC3E}">
        <p14:creationId xmlns:p14="http://schemas.microsoft.com/office/powerpoint/2010/main" val="35040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 Expectations Revolution</a:t>
            </a:r>
          </a:p>
        </p:txBody>
      </p:sp>
      <p:sp>
        <p:nvSpPr>
          <p:cNvPr id="3" name="Content Placeholder 2"/>
          <p:cNvSpPr>
            <a:spLocks noGrp="1"/>
          </p:cNvSpPr>
          <p:nvPr>
            <p:ph sz="half" idx="1"/>
          </p:nvPr>
        </p:nvSpPr>
        <p:spPr>
          <a:xfrm>
            <a:off x="152400" y="1600201"/>
            <a:ext cx="5842000" cy="4525963"/>
          </a:xfrm>
        </p:spPr>
        <p:txBody>
          <a:bodyPr>
            <a:normAutofit/>
          </a:bodyPr>
          <a:lstStyle/>
          <a:p>
            <a:r>
              <a:rPr lang="en-US" dirty="0"/>
              <a:t>Thomas Sargent challenged this idea</a:t>
            </a:r>
          </a:p>
          <a:p>
            <a:pPr lvl="1"/>
            <a:r>
              <a:rPr lang="en-US" dirty="0"/>
              <a:t>In a famous article titled “The End of Four Big Inflations”</a:t>
            </a:r>
          </a:p>
          <a:p>
            <a:r>
              <a:rPr lang="en-US" dirty="0"/>
              <a:t>Pointed out that:</a:t>
            </a:r>
          </a:p>
          <a:p>
            <a:pPr lvl="1"/>
            <a:r>
              <a:rPr lang="en-US" dirty="0"/>
              <a:t>In hyperinflations, inflation is 1,000s% per year (e.g., roughly 25,000% in Germany in late 1923)</a:t>
            </a:r>
          </a:p>
          <a:p>
            <a:pPr lvl="1"/>
            <a:r>
              <a:rPr lang="en-US" dirty="0"/>
              <a:t>Hyperinflations always end abruptly!</a:t>
            </a:r>
            <a:br>
              <a:rPr lang="en-US" dirty="0"/>
            </a:br>
            <a:r>
              <a:rPr lang="en-US" dirty="0"/>
              <a:t>(in late November 1923 in German case)</a:t>
            </a:r>
          </a:p>
        </p:txBody>
      </p:sp>
      <p:sp>
        <p:nvSpPr>
          <p:cNvPr id="4" name="Slide Number Placeholder 3"/>
          <p:cNvSpPr>
            <a:spLocks noGrp="1"/>
          </p:cNvSpPr>
          <p:nvPr>
            <p:ph type="sldNum" sz="quarter" idx="12"/>
          </p:nvPr>
        </p:nvSpPr>
        <p:spPr/>
        <p:txBody>
          <a:bodyPr/>
          <a:lstStyle/>
          <a:p>
            <a:fld id="{32B9084E-9F93-48B8-859D-F8BB0DEC3FE8}" type="slidenum">
              <a:rPr lang="en-US" smtClean="0"/>
              <a:pPr/>
              <a:t>37</a:t>
            </a:fld>
            <a:endParaRPr lang="en-US"/>
          </a:p>
        </p:txBody>
      </p:sp>
      <p:pic>
        <p:nvPicPr>
          <p:cNvPr id="6" name="Content Placeholder 4" descr="Sargent1982GermanyFigure.jpg"/>
          <p:cNvPicPr>
            <a:picLocks noGrp="1" noChangeAspect="1"/>
          </p:cNvPicPr>
          <p:nvPr>
            <p:ph sz="half" idx="2"/>
          </p:nvPr>
        </p:nvPicPr>
        <p:blipFill>
          <a:blip r:embed="rId2" cstate="print"/>
          <a:stretch>
            <a:fillRect/>
          </a:stretch>
        </p:blipFill>
        <p:spPr>
          <a:xfrm>
            <a:off x="6400800" y="1303166"/>
            <a:ext cx="4868672" cy="4853330"/>
          </a:xfrm>
        </p:spPr>
      </p:pic>
      <p:sp>
        <p:nvSpPr>
          <p:cNvPr id="7" name="TextBox 6"/>
          <p:cNvSpPr txBox="1"/>
          <p:nvPr/>
        </p:nvSpPr>
        <p:spPr>
          <a:xfrm>
            <a:off x="8077200" y="6232357"/>
            <a:ext cx="3733800" cy="369332"/>
          </a:xfrm>
          <a:prstGeom prst="rect">
            <a:avLst/>
          </a:prstGeom>
          <a:noFill/>
        </p:spPr>
        <p:txBody>
          <a:bodyPr wrap="square" rtlCol="0">
            <a:spAutoFit/>
          </a:bodyPr>
          <a:lstStyle/>
          <a:p>
            <a:r>
              <a:rPr lang="en-US" dirty="0"/>
              <a:t>Source: Sargent (1982)</a:t>
            </a:r>
          </a:p>
        </p:txBody>
      </p:sp>
    </p:spTree>
    <p:extLst>
      <p:ext uri="{BB962C8B-B14F-4D97-AF65-F5344CB8AC3E}">
        <p14:creationId xmlns:p14="http://schemas.microsoft.com/office/powerpoint/2010/main" val="39057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Sacrifice Ratio</a:t>
            </a:r>
          </a:p>
        </p:txBody>
      </p:sp>
      <p:sp>
        <p:nvSpPr>
          <p:cNvPr id="3" name="Content Placeholder 2"/>
          <p:cNvSpPr>
            <a:spLocks noGrp="1"/>
          </p:cNvSpPr>
          <p:nvPr>
            <p:ph idx="1"/>
          </p:nvPr>
        </p:nvSpPr>
        <p:spPr/>
        <p:txBody>
          <a:bodyPr>
            <a:normAutofit/>
          </a:bodyPr>
          <a:lstStyle/>
          <a:p>
            <a:r>
              <a:rPr lang="en-US" dirty="0"/>
              <a:t>Hyperinflations always end abruptly</a:t>
            </a:r>
          </a:p>
          <a:p>
            <a:r>
              <a:rPr lang="en-US" dirty="0"/>
              <a:t>Inflation goes from 1,000s% to 0% overnight</a:t>
            </a:r>
          </a:p>
          <a:p>
            <a:r>
              <a:rPr lang="en-US" dirty="0"/>
              <a:t>If sacrifice ratio is 10, cost should be </a:t>
            </a:r>
            <a:br>
              <a:rPr lang="en-US" dirty="0"/>
            </a:br>
            <a:r>
              <a:rPr lang="en-US" dirty="0"/>
              <a:t>10,000s% of output</a:t>
            </a:r>
          </a:p>
          <a:p>
            <a:r>
              <a:rPr lang="en-US" dirty="0"/>
              <a:t>In fact, costs are close to zero </a:t>
            </a:r>
            <a:br>
              <a:rPr lang="en-US" dirty="0"/>
            </a:br>
            <a:r>
              <a:rPr lang="en-US" dirty="0"/>
              <a:t>(perhaps even negative, i.e., net benefits)</a:t>
            </a:r>
          </a:p>
          <a:p>
            <a:r>
              <a:rPr lang="en-US" dirty="0"/>
              <a:t>How can this be?</a:t>
            </a:r>
          </a:p>
        </p:txBody>
      </p:sp>
      <p:sp>
        <p:nvSpPr>
          <p:cNvPr id="4" name="Slide Number Placeholder 3"/>
          <p:cNvSpPr>
            <a:spLocks noGrp="1"/>
          </p:cNvSpPr>
          <p:nvPr>
            <p:ph type="sldNum" sz="quarter" idx="12"/>
          </p:nvPr>
        </p:nvSpPr>
        <p:spPr/>
        <p:txBody>
          <a:bodyPr/>
          <a:lstStyle/>
          <a:p>
            <a:fld id="{32B9084E-9F93-48B8-859D-F8BB0DEC3FE8}" type="slidenum">
              <a:rPr lang="en-US" smtClean="0"/>
              <a:pPr/>
              <a:t>38</a:t>
            </a:fld>
            <a:endParaRPr lang="en-US"/>
          </a:p>
        </p:txBody>
      </p:sp>
    </p:spTree>
    <p:extLst>
      <p:ext uri="{BB962C8B-B14F-4D97-AF65-F5344CB8AC3E}">
        <p14:creationId xmlns:p14="http://schemas.microsoft.com/office/powerpoint/2010/main" val="41056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Credible Announcements</a:t>
            </a:r>
          </a:p>
        </p:txBody>
      </p:sp>
      <p:sp>
        <p:nvSpPr>
          <p:cNvPr id="3" name="Content Placeholder 2"/>
          <p:cNvSpPr>
            <a:spLocks noGrp="1"/>
          </p:cNvSpPr>
          <p:nvPr>
            <p:ph idx="1"/>
          </p:nvPr>
        </p:nvSpPr>
        <p:spPr>
          <a:xfrm>
            <a:off x="609600" y="1600200"/>
            <a:ext cx="10972800" cy="4876800"/>
          </a:xfrm>
        </p:spPr>
        <p:txBody>
          <a:bodyPr>
            <a:normAutofit/>
          </a:bodyPr>
          <a:lstStyle/>
          <a:p>
            <a:r>
              <a:rPr lang="en-US" dirty="0"/>
              <a:t>Sacrifice ratio is not some fundamental unchangeable </a:t>
            </a:r>
            <a:br>
              <a:rPr lang="en-US" dirty="0"/>
            </a:br>
            <a:r>
              <a:rPr lang="en-US" dirty="0"/>
              <a:t>feature of reality</a:t>
            </a:r>
          </a:p>
          <a:p>
            <a:r>
              <a:rPr lang="en-US" dirty="0"/>
              <a:t>Its size depends on how the government goes about </a:t>
            </a:r>
            <a:br>
              <a:rPr lang="en-US" dirty="0"/>
            </a:br>
            <a:r>
              <a:rPr lang="en-US" dirty="0"/>
              <a:t>reducing inflation</a:t>
            </a:r>
          </a:p>
          <a:p>
            <a:r>
              <a:rPr lang="en-US" dirty="0"/>
              <a:t>If the government is able to make a credible commitment </a:t>
            </a:r>
            <a:br>
              <a:rPr lang="en-US" dirty="0"/>
            </a:br>
            <a:r>
              <a:rPr lang="en-US" dirty="0"/>
              <a:t>to dramatically lower inflation:</a:t>
            </a:r>
          </a:p>
          <a:p>
            <a:pPr lvl="1"/>
            <a:r>
              <a:rPr lang="en-US" dirty="0"/>
              <a:t>Inflationary expectations will fall rapidly</a:t>
            </a:r>
          </a:p>
          <a:p>
            <a:pPr lvl="1"/>
            <a:r>
              <a:rPr lang="en-US" dirty="0"/>
              <a:t>Phillips curve will shift down rapidly</a:t>
            </a:r>
          </a:p>
          <a:p>
            <a:pPr lvl="1"/>
            <a:r>
              <a:rPr lang="en-US" dirty="0"/>
              <a:t>Sacrifice ratio will be small</a:t>
            </a:r>
          </a:p>
        </p:txBody>
      </p:sp>
      <p:sp>
        <p:nvSpPr>
          <p:cNvPr id="4" name="Slide Number Placeholder 3"/>
          <p:cNvSpPr>
            <a:spLocks noGrp="1"/>
          </p:cNvSpPr>
          <p:nvPr>
            <p:ph type="sldNum" sz="quarter" idx="12"/>
          </p:nvPr>
        </p:nvSpPr>
        <p:spPr/>
        <p:txBody>
          <a:bodyPr/>
          <a:lstStyle/>
          <a:p>
            <a:fld id="{32B9084E-9F93-48B8-859D-F8BB0DEC3FE8}" type="slidenum">
              <a:rPr lang="en-US" smtClean="0"/>
              <a:pPr/>
              <a:t>39</a:t>
            </a:fld>
            <a:endParaRPr lang="en-US" dirty="0"/>
          </a:p>
        </p:txBody>
      </p:sp>
    </p:spTree>
    <p:extLst>
      <p:ext uri="{BB962C8B-B14F-4D97-AF65-F5344CB8AC3E}">
        <p14:creationId xmlns:p14="http://schemas.microsoft.com/office/powerpoint/2010/main" val="30162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and Unemployment in U.K.</a:t>
            </a:r>
          </a:p>
        </p:txBody>
      </p:sp>
      <p:pic>
        <p:nvPicPr>
          <p:cNvPr id="5" name="Content Placeholder 4" descr="Phillips1958figure1.jpg"/>
          <p:cNvPicPr>
            <a:picLocks noGrp="1" noChangeAspect="1"/>
          </p:cNvPicPr>
          <p:nvPr>
            <p:ph idx="1"/>
          </p:nvPr>
        </p:nvPicPr>
        <p:blipFill>
          <a:blip r:embed="rId3" cstate="print"/>
          <a:stretch>
            <a:fillRect/>
          </a:stretch>
        </p:blipFill>
        <p:spPr>
          <a:xfrm>
            <a:off x="2133600" y="1219201"/>
            <a:ext cx="7391400" cy="5310537"/>
          </a:xfrm>
        </p:spPr>
      </p:pic>
      <p:sp>
        <p:nvSpPr>
          <p:cNvPr id="4" name="Slide Number Placeholder 3"/>
          <p:cNvSpPr>
            <a:spLocks noGrp="1"/>
          </p:cNvSpPr>
          <p:nvPr>
            <p:ph type="sldNum" sz="quarter" idx="12"/>
          </p:nvPr>
        </p:nvSpPr>
        <p:spPr/>
        <p:txBody>
          <a:bodyPr/>
          <a:lstStyle/>
          <a:p>
            <a:fld id="{32B9084E-9F93-48B8-859D-F8BB0DEC3FE8}" type="slidenum">
              <a:rPr lang="en-US" smtClean="0"/>
              <a:pPr/>
              <a:t>4</a:t>
            </a:fld>
            <a:endParaRPr lang="en-US"/>
          </a:p>
        </p:txBody>
      </p:sp>
    </p:spTree>
    <p:extLst>
      <p:ext uri="{BB962C8B-B14F-4D97-AF65-F5344CB8AC3E}">
        <p14:creationId xmlns:p14="http://schemas.microsoft.com/office/powerpoint/2010/main" val="433884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Expectations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17639"/>
                <a:ext cx="10972800" cy="5303837"/>
              </a:xfrm>
            </p:spPr>
            <p:txBody>
              <a:bodyPr>
                <a:normAutofit/>
              </a:bodyPr>
              <a:lstStyle/>
              <a:p>
                <a:r>
                  <a:rPr lang="en-US" dirty="0"/>
                  <a:t>General model of inflation: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𝑜</m:t>
                              </m:r>
                            </m:e>
                          </m:acc>
                        </m:e>
                        <m:sub>
                          <m:r>
                            <a:rPr lang="en-US" i="1">
                              <a:latin typeface="Cambria Math"/>
                            </a:rPr>
                            <m:t>𝑡</m:t>
                          </m:r>
                        </m:sub>
                      </m:sSub>
                    </m:oMath>
                  </m:oMathPara>
                </a14:m>
                <a:endParaRPr lang="en-US" dirty="0"/>
              </a:p>
              <a:p>
                <a:r>
                  <a:rPr lang="en-US" dirty="0"/>
                  <a:t>Two ways to lower inflation:</a:t>
                </a:r>
              </a:p>
              <a:p>
                <a:pPr lvl="1"/>
                <a:r>
                  <a:rPr lang="en-US" dirty="0"/>
                  <a:t>Negative output gap</a:t>
                </a:r>
              </a:p>
              <a:p>
                <a:pPr lvl="1"/>
                <a:r>
                  <a:rPr lang="en-US" dirty="0"/>
                  <a:t>Reduce expected inflation</a:t>
                </a:r>
              </a:p>
              <a:p>
                <a:r>
                  <a:rPr lang="en-US" dirty="0"/>
                  <a:t>Expectations:</a:t>
                </a:r>
              </a:p>
              <a:p>
                <a:pPr lvl="1"/>
                <a:r>
                  <a:rPr lang="en-US" dirty="0"/>
                  <a:t>In normal time we assume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r>
                          <a:rPr lang="en-US" b="0" i="1" smtClean="0">
                            <a:latin typeface="Cambria Math" panose="02040503050406030204" pitchFamily="18" charset="0"/>
                          </a:rPr>
                          <m:t>−1</m:t>
                        </m:r>
                      </m:sub>
                    </m:sSub>
                  </m:oMath>
                </a14:m>
                <a:endParaRPr lang="en-US" dirty="0"/>
              </a:p>
              <a:p>
                <a:pPr lvl="1"/>
                <a:r>
                  <a:rPr lang="en-US" dirty="0"/>
                  <a:t>But credible announcements may lead to deviations from this </a:t>
                </a:r>
                <a:br>
                  <a:rPr lang="en-US" dirty="0"/>
                </a:br>
                <a:r>
                  <a:rPr lang="en-US" dirty="0"/>
                  <a:t>(i.e., may lead expectations to fall much faster)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17639"/>
                <a:ext cx="10972800" cy="5303837"/>
              </a:xfrm>
              <a:blipFill>
                <a:blip r:embed="rId2"/>
                <a:stretch>
                  <a:fillRect l="-1278" t="-14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40</a:t>
            </a:fld>
            <a:endParaRPr lang="en-US" dirty="0"/>
          </a:p>
        </p:txBody>
      </p:sp>
    </p:spTree>
    <p:extLst>
      <p:ext uri="{BB962C8B-B14F-4D97-AF65-F5344CB8AC3E}">
        <p14:creationId xmlns:p14="http://schemas.microsoft.com/office/powerpoint/2010/main" val="15389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Sargent’s Argument</a:t>
            </a:r>
          </a:p>
        </p:txBody>
      </p:sp>
      <p:sp>
        <p:nvSpPr>
          <p:cNvPr id="3" name="Content Placeholder 2"/>
          <p:cNvSpPr>
            <a:spLocks noGrp="1"/>
          </p:cNvSpPr>
          <p:nvPr>
            <p:ph idx="1"/>
          </p:nvPr>
        </p:nvSpPr>
        <p:spPr>
          <a:xfrm>
            <a:off x="609600" y="1600200"/>
            <a:ext cx="10972800" cy="4876800"/>
          </a:xfrm>
        </p:spPr>
        <p:txBody>
          <a:bodyPr>
            <a:normAutofit/>
          </a:bodyPr>
          <a:lstStyle/>
          <a:p>
            <a:r>
              <a:rPr lang="en-US" dirty="0"/>
              <a:t>To bring down inflation at low cost, the Fed should:</a:t>
            </a:r>
          </a:p>
          <a:p>
            <a:pPr lvl="1"/>
            <a:r>
              <a:rPr lang="en-US" dirty="0"/>
              <a:t>Make a clear commitment to low inflation</a:t>
            </a:r>
          </a:p>
          <a:p>
            <a:pPr lvl="1"/>
            <a:r>
              <a:rPr lang="en-US" dirty="0"/>
              <a:t> Act decisively to convince the public that they were serious </a:t>
            </a:r>
            <a:br>
              <a:rPr lang="en-US" dirty="0"/>
            </a:br>
            <a:r>
              <a:rPr lang="en-US" dirty="0"/>
              <a:t>about bringing down inflation</a:t>
            </a:r>
          </a:p>
          <a:p>
            <a:r>
              <a:rPr lang="en-US" dirty="0"/>
              <a:t>Easier said than done given low credibility of Fed after many failed attempts to lower inflation in the 1970s</a:t>
            </a:r>
          </a:p>
          <a:p>
            <a:r>
              <a:rPr lang="en-US" dirty="0"/>
              <a:t>But this is what Volcker did</a:t>
            </a:r>
          </a:p>
        </p:txBody>
      </p:sp>
      <p:sp>
        <p:nvSpPr>
          <p:cNvPr id="4" name="Slide Number Placeholder 3"/>
          <p:cNvSpPr>
            <a:spLocks noGrp="1"/>
          </p:cNvSpPr>
          <p:nvPr>
            <p:ph type="sldNum" sz="quarter" idx="12"/>
          </p:nvPr>
        </p:nvSpPr>
        <p:spPr/>
        <p:txBody>
          <a:bodyPr/>
          <a:lstStyle/>
          <a:p>
            <a:fld id="{32B9084E-9F93-48B8-859D-F8BB0DEC3FE8}" type="slidenum">
              <a:rPr lang="en-US" smtClean="0"/>
              <a:pPr/>
              <a:t>41</a:t>
            </a:fld>
            <a:endParaRPr lang="en-US" dirty="0"/>
          </a:p>
        </p:txBody>
      </p:sp>
    </p:spTree>
    <p:extLst>
      <p:ext uri="{BB962C8B-B14F-4D97-AF65-F5344CB8AC3E}">
        <p14:creationId xmlns:p14="http://schemas.microsoft.com/office/powerpoint/2010/main" val="10828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Research on the Phillips Curve</a:t>
            </a:r>
          </a:p>
        </p:txBody>
      </p:sp>
      <p:sp>
        <p:nvSpPr>
          <p:cNvPr id="3" name="Content Placeholder 2"/>
          <p:cNvSpPr>
            <a:spLocks noGrp="1"/>
          </p:cNvSpPr>
          <p:nvPr>
            <p:ph idx="1"/>
          </p:nvPr>
        </p:nvSpPr>
        <p:spPr/>
        <p:txBody>
          <a:bodyPr/>
          <a:lstStyle/>
          <a:p>
            <a:endParaRPr lang="en-US" dirty="0"/>
          </a:p>
          <a:p>
            <a:r>
              <a:rPr lang="en-US" dirty="0"/>
              <a:t>Hazell, </a:t>
            </a:r>
            <a:r>
              <a:rPr lang="en-US" dirty="0" err="1"/>
              <a:t>Herreno</a:t>
            </a:r>
            <a:r>
              <a:rPr lang="en-US" dirty="0"/>
              <a:t>, Nakamura, Steinsson (2020):</a:t>
            </a:r>
          </a:p>
          <a:p>
            <a:pPr lvl="1"/>
            <a:r>
              <a:rPr lang="en-US" dirty="0"/>
              <a:t>1/3 of fall in inflation during Volcker disinflation due to negative output gap</a:t>
            </a:r>
          </a:p>
          <a:p>
            <a:pPr lvl="1"/>
            <a:r>
              <a:rPr lang="en-US" dirty="0"/>
              <a:t>2/3 of fall in inflation during Volcker disinflation due to shifts in inflationary expectations  </a:t>
            </a:r>
          </a:p>
        </p:txBody>
      </p:sp>
      <p:sp>
        <p:nvSpPr>
          <p:cNvPr id="4" name="Slide Number Placeholder 3"/>
          <p:cNvSpPr>
            <a:spLocks noGrp="1"/>
          </p:cNvSpPr>
          <p:nvPr>
            <p:ph type="sldNum" sz="quarter" idx="12"/>
          </p:nvPr>
        </p:nvSpPr>
        <p:spPr/>
        <p:txBody>
          <a:bodyPr/>
          <a:lstStyle/>
          <a:p>
            <a:fld id="{32B9084E-9F93-48B8-859D-F8BB0DEC3FE8}" type="slidenum">
              <a:rPr lang="en-US" smtClean="0"/>
              <a:pPr/>
              <a:t>42</a:t>
            </a:fld>
            <a:endParaRPr lang="en-US" dirty="0"/>
          </a:p>
        </p:txBody>
      </p:sp>
    </p:spTree>
    <p:extLst>
      <p:ext uri="{BB962C8B-B14F-4D97-AF65-F5344CB8AC3E}">
        <p14:creationId xmlns:p14="http://schemas.microsoft.com/office/powerpoint/2010/main" val="3240793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Volcker Disinflation (1980-84)</a:t>
            </a:r>
          </a:p>
        </p:txBody>
      </p:sp>
      <p:sp>
        <p:nvSpPr>
          <p:cNvPr id="22531" name="Rectangle 3"/>
          <p:cNvSpPr>
            <a:spLocks noGrp="1" noChangeArrowheads="1"/>
          </p:cNvSpPr>
          <p:nvPr>
            <p:ph sz="half" idx="1"/>
          </p:nvPr>
        </p:nvSpPr>
        <p:spPr>
          <a:xfrm>
            <a:off x="228599" y="1600201"/>
            <a:ext cx="7575547" cy="4525963"/>
          </a:xfrm>
        </p:spPr>
        <p:txBody>
          <a:bodyPr>
            <a:normAutofit/>
          </a:bodyPr>
          <a:lstStyle/>
          <a:p>
            <a:pPr>
              <a:lnSpc>
                <a:spcPct val="90000"/>
              </a:lnSpc>
            </a:pPr>
            <a:r>
              <a:rPr lang="en-US" sz="2800" dirty="0"/>
              <a:t>Historical estimate of sacrifice ratio for U.S. </a:t>
            </a:r>
            <a:r>
              <a:rPr lang="en-US" sz="2800" dirty="0">
                <a:cs typeface="Times New Roman" pitchFamily="18" charset="0"/>
              </a:rPr>
              <a:t>≈</a:t>
            </a:r>
            <a:r>
              <a:rPr lang="en-US" sz="2800" dirty="0"/>
              <a:t> 2.4</a:t>
            </a:r>
          </a:p>
          <a:p>
            <a:pPr lvl="1">
              <a:lnSpc>
                <a:spcPct val="90000"/>
              </a:lnSpc>
            </a:pPr>
            <a:r>
              <a:rPr lang="en-US" sz="2400" dirty="0"/>
              <a:t>1 percentage point drop in inflation costs 2.4% of one year's GDP (could be spread out over time)</a:t>
            </a:r>
          </a:p>
          <a:p>
            <a:pPr>
              <a:lnSpc>
                <a:spcPct val="80000"/>
              </a:lnSpc>
            </a:pPr>
            <a:r>
              <a:rPr lang="en-US" sz="2800" dirty="0"/>
              <a:t>Reduced inflation from </a:t>
            </a:r>
            <a:r>
              <a:rPr lang="en-US" sz="2800" dirty="0">
                <a:latin typeface="WP MathA" pitchFamily="2" charset="2"/>
                <a:sym typeface="Symbol" pitchFamily="18" charset="2"/>
              </a:rPr>
              <a:t></a:t>
            </a:r>
            <a:r>
              <a:rPr lang="en-US" sz="2800" dirty="0"/>
              <a:t> 12.1 % to 3.3% </a:t>
            </a:r>
            <a:br>
              <a:rPr lang="en-US" dirty="0"/>
            </a:br>
            <a:r>
              <a:rPr lang="en-US" sz="2800" dirty="0"/>
              <a:t>(8.8 pct points)</a:t>
            </a:r>
          </a:p>
          <a:p>
            <a:pPr>
              <a:lnSpc>
                <a:spcPct val="80000"/>
              </a:lnSpc>
            </a:pPr>
            <a:r>
              <a:rPr lang="en-US" sz="2800" dirty="0"/>
              <a:t>Caused severe recession (unemployment up to 9.5%)</a:t>
            </a:r>
          </a:p>
          <a:p>
            <a:pPr>
              <a:lnSpc>
                <a:spcPct val="80000"/>
              </a:lnSpc>
            </a:pPr>
            <a:r>
              <a:rPr lang="en-US" sz="2800" dirty="0"/>
              <a:t>Total output loss estimated </a:t>
            </a:r>
            <a:r>
              <a:rPr lang="en-US" sz="2800" dirty="0">
                <a:latin typeface="WP MathA" pitchFamily="2" charset="2"/>
                <a:sym typeface="Symbol" pitchFamily="18" charset="2"/>
              </a:rPr>
              <a:t></a:t>
            </a:r>
            <a:r>
              <a:rPr lang="en-US" sz="2800" dirty="0"/>
              <a:t> 16% of a year's GDP</a:t>
            </a:r>
          </a:p>
          <a:p>
            <a:pPr>
              <a:lnSpc>
                <a:spcPct val="80000"/>
              </a:lnSpc>
            </a:pPr>
            <a:r>
              <a:rPr lang="en-US" sz="2800" dirty="0"/>
              <a:t>Sacrifice ratio for that episode = 16/8.8 = 1.8</a:t>
            </a:r>
          </a:p>
        </p:txBody>
      </p:sp>
      <p:sp>
        <p:nvSpPr>
          <p:cNvPr id="3" name="Slide Number Placeholder 2"/>
          <p:cNvSpPr>
            <a:spLocks noGrp="1"/>
          </p:cNvSpPr>
          <p:nvPr>
            <p:ph type="sldNum" sz="quarter" idx="12"/>
          </p:nvPr>
        </p:nvSpPr>
        <p:spPr/>
        <p:txBody>
          <a:bodyPr/>
          <a:lstStyle/>
          <a:p>
            <a:fld id="{32B9084E-9F93-48B8-859D-F8BB0DEC3FE8}" type="slidenum">
              <a:rPr lang="en-US" smtClean="0"/>
              <a:pPr/>
              <a:t>43</a:t>
            </a:fld>
            <a:endParaRPr lang="en-US" dirty="0"/>
          </a:p>
        </p:txBody>
      </p:sp>
      <p:grpSp>
        <p:nvGrpSpPr>
          <p:cNvPr id="2" name="Group 17"/>
          <p:cNvGrpSpPr/>
          <p:nvPr/>
        </p:nvGrpSpPr>
        <p:grpSpPr>
          <a:xfrm>
            <a:off x="8054975" y="2667000"/>
            <a:ext cx="3527425" cy="1949450"/>
            <a:chOff x="2438400" y="3048000"/>
            <a:chExt cx="3527425" cy="1949450"/>
          </a:xfrm>
        </p:grpSpPr>
        <p:sp>
          <p:nvSpPr>
            <p:cNvPr id="22532" name="Line 4"/>
            <p:cNvSpPr>
              <a:spLocks noChangeShapeType="1"/>
            </p:cNvSpPr>
            <p:nvPr/>
          </p:nvSpPr>
          <p:spPr bwMode="auto">
            <a:xfrm>
              <a:off x="2841625" y="3109913"/>
              <a:ext cx="0" cy="1711325"/>
            </a:xfrm>
            <a:prstGeom prst="line">
              <a:avLst/>
            </a:prstGeom>
            <a:noFill/>
            <a:ln w="28575">
              <a:solidFill>
                <a:schemeClr val="tx1"/>
              </a:solidFill>
              <a:round/>
              <a:headEnd type="arrow" w="med" len="med"/>
              <a:tailEnd/>
            </a:ln>
          </p:spPr>
          <p:txBody>
            <a:bodyPr wrap="none" anchor="ctr"/>
            <a:lstStyle/>
            <a:p>
              <a:endParaRPr lang="en-US" dirty="0"/>
            </a:p>
          </p:txBody>
        </p:sp>
        <p:sp>
          <p:nvSpPr>
            <p:cNvPr id="22533" name="Line 5"/>
            <p:cNvSpPr>
              <a:spLocks noChangeShapeType="1"/>
            </p:cNvSpPr>
            <p:nvPr/>
          </p:nvSpPr>
          <p:spPr bwMode="auto">
            <a:xfrm flipV="1">
              <a:off x="2841625" y="4819650"/>
              <a:ext cx="2339975" cy="1588"/>
            </a:xfrm>
            <a:prstGeom prst="line">
              <a:avLst/>
            </a:prstGeom>
            <a:noFill/>
            <a:ln w="28575">
              <a:solidFill>
                <a:schemeClr val="tx1"/>
              </a:solidFill>
              <a:round/>
              <a:headEnd/>
              <a:tailEnd type="arrow" w="med" len="med"/>
            </a:ln>
          </p:spPr>
          <p:txBody>
            <a:bodyPr wrap="none" anchor="ctr"/>
            <a:lstStyle/>
            <a:p>
              <a:endParaRPr lang="en-US" dirty="0"/>
            </a:p>
          </p:txBody>
        </p:sp>
        <p:sp>
          <p:nvSpPr>
            <p:cNvPr id="22534" name="Line 6"/>
            <p:cNvSpPr>
              <a:spLocks noChangeShapeType="1"/>
            </p:cNvSpPr>
            <p:nvPr/>
          </p:nvSpPr>
          <p:spPr bwMode="auto">
            <a:xfrm flipH="1">
              <a:off x="2819400" y="3429000"/>
              <a:ext cx="2427288" cy="969963"/>
            </a:xfrm>
            <a:prstGeom prst="line">
              <a:avLst/>
            </a:prstGeom>
            <a:noFill/>
            <a:ln w="28575">
              <a:solidFill>
                <a:schemeClr val="tx1"/>
              </a:solidFill>
              <a:round/>
              <a:headEnd type="none" w="sm" len="sm"/>
              <a:tailEnd type="none" w="sm" len="sm"/>
            </a:ln>
          </p:spPr>
          <p:txBody>
            <a:bodyPr wrap="none" anchor="ctr"/>
            <a:lstStyle/>
            <a:p>
              <a:endParaRPr lang="en-US" dirty="0"/>
            </a:p>
          </p:txBody>
        </p:sp>
        <p:sp>
          <p:nvSpPr>
            <p:cNvPr id="22535" name="Text Box 7"/>
            <p:cNvSpPr txBox="1">
              <a:spLocks noChangeArrowheads="1"/>
            </p:cNvSpPr>
            <p:nvPr/>
          </p:nvSpPr>
          <p:spPr bwMode="auto">
            <a:xfrm>
              <a:off x="2438400" y="3048000"/>
              <a:ext cx="315912" cy="366712"/>
            </a:xfrm>
            <a:prstGeom prst="rect">
              <a:avLst/>
            </a:prstGeom>
            <a:noFill/>
            <a:ln w="12700">
              <a:noFill/>
              <a:miter lim="800000"/>
              <a:headEnd type="none" w="sm" len="sm"/>
              <a:tailEnd type="none" w="sm" len="sm"/>
            </a:ln>
          </p:spPr>
          <p:txBody>
            <a:bodyPr>
              <a:spAutoFit/>
            </a:bodyPr>
            <a:lstStyle/>
            <a:p>
              <a:pPr eaLnBrk="0" hangingPunct="0"/>
              <a:r>
                <a:rPr lang="en-US" dirty="0">
                  <a:latin typeface="Arial" charset="0"/>
                </a:rPr>
                <a:t>Y</a:t>
              </a:r>
            </a:p>
          </p:txBody>
        </p:sp>
        <p:sp>
          <p:nvSpPr>
            <p:cNvPr id="22536" name="Text Box 8"/>
            <p:cNvSpPr txBox="1">
              <a:spLocks noChangeArrowheads="1"/>
            </p:cNvSpPr>
            <p:nvPr/>
          </p:nvSpPr>
          <p:spPr bwMode="auto">
            <a:xfrm>
              <a:off x="5153025" y="4630738"/>
              <a:ext cx="812800" cy="366712"/>
            </a:xfrm>
            <a:prstGeom prst="rect">
              <a:avLst/>
            </a:prstGeom>
            <a:noFill/>
            <a:ln w="12700">
              <a:noFill/>
              <a:miter lim="800000"/>
              <a:headEnd type="none" w="sm" len="sm"/>
              <a:tailEnd type="none" w="sm" len="sm"/>
            </a:ln>
          </p:spPr>
          <p:txBody>
            <a:bodyPr>
              <a:spAutoFit/>
            </a:bodyPr>
            <a:lstStyle/>
            <a:p>
              <a:pPr eaLnBrk="0" hangingPunct="0"/>
              <a:r>
                <a:rPr lang="en-US" dirty="0">
                  <a:latin typeface="Arial" charset="0"/>
                </a:rPr>
                <a:t>time</a:t>
              </a:r>
              <a:endParaRPr lang="en-US" i="1" dirty="0">
                <a:latin typeface="Arial" charset="0"/>
              </a:endParaRPr>
            </a:p>
          </p:txBody>
        </p:sp>
        <p:sp>
          <p:nvSpPr>
            <p:cNvPr id="22537" name="Freeform 9"/>
            <p:cNvSpPr>
              <a:spLocks/>
            </p:cNvSpPr>
            <p:nvPr/>
          </p:nvSpPr>
          <p:spPr bwMode="auto">
            <a:xfrm>
              <a:off x="3683000" y="3594100"/>
              <a:ext cx="1130300" cy="641350"/>
            </a:xfrm>
            <a:custGeom>
              <a:avLst/>
              <a:gdLst>
                <a:gd name="T0" fmla="*/ 0 w 664"/>
                <a:gd name="T1" fmla="*/ 2147483647 h 404"/>
                <a:gd name="T2" fmla="*/ 2147483647 w 664"/>
                <a:gd name="T3" fmla="*/ 2147483647 h 404"/>
                <a:gd name="T4" fmla="*/ 2147483647 w 664"/>
                <a:gd name="T5" fmla="*/ 2147483647 h 404"/>
                <a:gd name="T6" fmla="*/ 2147483647 w 664"/>
                <a:gd name="T7" fmla="*/ 0 h 404"/>
                <a:gd name="T8" fmla="*/ 0 60000 65536"/>
                <a:gd name="T9" fmla="*/ 0 60000 65536"/>
                <a:gd name="T10" fmla="*/ 0 60000 65536"/>
                <a:gd name="T11" fmla="*/ 0 60000 65536"/>
                <a:gd name="T12" fmla="*/ 0 w 664"/>
                <a:gd name="T13" fmla="*/ 0 h 404"/>
                <a:gd name="T14" fmla="*/ 664 w 664"/>
                <a:gd name="T15" fmla="*/ 404 h 404"/>
              </a:gdLst>
              <a:ahLst/>
              <a:cxnLst>
                <a:cxn ang="T8">
                  <a:pos x="T0" y="T1"/>
                </a:cxn>
                <a:cxn ang="T9">
                  <a:pos x="T2" y="T3"/>
                </a:cxn>
                <a:cxn ang="T10">
                  <a:pos x="T4" y="T5"/>
                </a:cxn>
                <a:cxn ang="T11">
                  <a:pos x="T6" y="T7"/>
                </a:cxn>
              </a:cxnLst>
              <a:rect l="T12" t="T13" r="T14" b="T15"/>
              <a:pathLst>
                <a:path w="664" h="404">
                  <a:moveTo>
                    <a:pt x="0" y="280"/>
                  </a:moveTo>
                  <a:cubicBezTo>
                    <a:pt x="77" y="342"/>
                    <a:pt x="155" y="404"/>
                    <a:pt x="240" y="376"/>
                  </a:cubicBezTo>
                  <a:cubicBezTo>
                    <a:pt x="325" y="348"/>
                    <a:pt x="441" y="175"/>
                    <a:pt x="512" y="112"/>
                  </a:cubicBezTo>
                  <a:cubicBezTo>
                    <a:pt x="583" y="49"/>
                    <a:pt x="635" y="21"/>
                    <a:pt x="664" y="0"/>
                  </a:cubicBezTo>
                </a:path>
              </a:pathLst>
            </a:custGeom>
            <a:noFill/>
            <a:ln w="28575">
              <a:solidFill>
                <a:schemeClr val="accent2"/>
              </a:solidFill>
              <a:round/>
              <a:headEnd/>
              <a:tailEnd/>
            </a:ln>
          </p:spPr>
          <p:txBody>
            <a:bodyPr/>
            <a:lstStyle/>
            <a:p>
              <a:endParaRPr lang="en-US" dirty="0"/>
            </a:p>
          </p:txBody>
        </p:sp>
        <p:sp>
          <p:nvSpPr>
            <p:cNvPr id="22538" name="Line 10"/>
            <p:cNvSpPr>
              <a:spLocks noChangeShapeType="1"/>
            </p:cNvSpPr>
            <p:nvPr/>
          </p:nvSpPr>
          <p:spPr bwMode="auto">
            <a:xfrm flipV="1">
              <a:off x="3908425" y="3921125"/>
              <a:ext cx="66675" cy="244475"/>
            </a:xfrm>
            <a:prstGeom prst="line">
              <a:avLst/>
            </a:prstGeom>
            <a:noFill/>
            <a:ln w="9525">
              <a:solidFill>
                <a:schemeClr val="accent2"/>
              </a:solidFill>
              <a:round/>
              <a:headEnd/>
              <a:tailEnd/>
            </a:ln>
          </p:spPr>
          <p:txBody>
            <a:bodyPr/>
            <a:lstStyle/>
            <a:p>
              <a:endParaRPr lang="en-US" dirty="0"/>
            </a:p>
          </p:txBody>
        </p:sp>
        <p:sp>
          <p:nvSpPr>
            <p:cNvPr id="22539" name="Line 11"/>
            <p:cNvSpPr>
              <a:spLocks noChangeShapeType="1"/>
            </p:cNvSpPr>
            <p:nvPr/>
          </p:nvSpPr>
          <p:spPr bwMode="auto">
            <a:xfrm flipV="1">
              <a:off x="4010025" y="3883025"/>
              <a:ext cx="69850" cy="301625"/>
            </a:xfrm>
            <a:prstGeom prst="line">
              <a:avLst/>
            </a:prstGeom>
            <a:noFill/>
            <a:ln w="9525">
              <a:solidFill>
                <a:schemeClr val="accent2"/>
              </a:solidFill>
              <a:round/>
              <a:headEnd/>
              <a:tailEnd/>
            </a:ln>
          </p:spPr>
          <p:txBody>
            <a:bodyPr/>
            <a:lstStyle/>
            <a:p>
              <a:endParaRPr lang="en-US" dirty="0"/>
            </a:p>
          </p:txBody>
        </p:sp>
        <p:sp>
          <p:nvSpPr>
            <p:cNvPr id="22540" name="Line 12"/>
            <p:cNvSpPr>
              <a:spLocks noChangeShapeType="1"/>
            </p:cNvSpPr>
            <p:nvPr/>
          </p:nvSpPr>
          <p:spPr bwMode="auto">
            <a:xfrm flipV="1">
              <a:off x="4124325" y="3841750"/>
              <a:ext cx="57150" cy="327025"/>
            </a:xfrm>
            <a:prstGeom prst="line">
              <a:avLst/>
            </a:prstGeom>
            <a:noFill/>
            <a:ln w="9525">
              <a:solidFill>
                <a:schemeClr val="accent2"/>
              </a:solidFill>
              <a:round/>
              <a:headEnd/>
              <a:tailEnd/>
            </a:ln>
          </p:spPr>
          <p:txBody>
            <a:bodyPr/>
            <a:lstStyle/>
            <a:p>
              <a:endParaRPr lang="en-US" dirty="0"/>
            </a:p>
          </p:txBody>
        </p:sp>
        <p:sp>
          <p:nvSpPr>
            <p:cNvPr id="22541" name="Line 13"/>
            <p:cNvSpPr>
              <a:spLocks noChangeShapeType="1"/>
            </p:cNvSpPr>
            <p:nvPr/>
          </p:nvSpPr>
          <p:spPr bwMode="auto">
            <a:xfrm flipV="1">
              <a:off x="4248150" y="3790950"/>
              <a:ext cx="38100" cy="288925"/>
            </a:xfrm>
            <a:prstGeom prst="line">
              <a:avLst/>
            </a:prstGeom>
            <a:noFill/>
            <a:ln w="9525">
              <a:solidFill>
                <a:schemeClr val="accent2"/>
              </a:solidFill>
              <a:round/>
              <a:headEnd/>
              <a:tailEnd/>
            </a:ln>
          </p:spPr>
          <p:txBody>
            <a:bodyPr/>
            <a:lstStyle/>
            <a:p>
              <a:endParaRPr lang="en-US" dirty="0"/>
            </a:p>
          </p:txBody>
        </p:sp>
        <p:sp>
          <p:nvSpPr>
            <p:cNvPr id="22542" name="Line 14"/>
            <p:cNvSpPr>
              <a:spLocks noChangeShapeType="1"/>
            </p:cNvSpPr>
            <p:nvPr/>
          </p:nvSpPr>
          <p:spPr bwMode="auto">
            <a:xfrm flipV="1">
              <a:off x="4352925" y="3765550"/>
              <a:ext cx="31750" cy="209550"/>
            </a:xfrm>
            <a:prstGeom prst="line">
              <a:avLst/>
            </a:prstGeom>
            <a:noFill/>
            <a:ln w="9525">
              <a:solidFill>
                <a:schemeClr val="accent2"/>
              </a:solidFill>
              <a:round/>
              <a:headEnd/>
              <a:tailEnd/>
            </a:ln>
          </p:spPr>
          <p:txBody>
            <a:bodyPr/>
            <a:lstStyle/>
            <a:p>
              <a:endParaRPr lang="en-US" dirty="0"/>
            </a:p>
          </p:txBody>
        </p:sp>
        <p:sp>
          <p:nvSpPr>
            <p:cNvPr id="22543" name="Line 15"/>
            <p:cNvSpPr>
              <a:spLocks noChangeShapeType="1"/>
            </p:cNvSpPr>
            <p:nvPr/>
          </p:nvSpPr>
          <p:spPr bwMode="auto">
            <a:xfrm flipV="1">
              <a:off x="4441825" y="3727450"/>
              <a:ext cx="25400" cy="158750"/>
            </a:xfrm>
            <a:prstGeom prst="line">
              <a:avLst/>
            </a:prstGeom>
            <a:noFill/>
            <a:ln w="9525">
              <a:solidFill>
                <a:schemeClr val="accent2"/>
              </a:solidFill>
              <a:round/>
              <a:headEnd/>
              <a:tailEnd/>
            </a:ln>
          </p:spPr>
          <p:txBody>
            <a:bodyPr/>
            <a:lstStyle/>
            <a:p>
              <a:endParaRPr lang="en-US" dirty="0"/>
            </a:p>
          </p:txBody>
        </p:sp>
        <p:sp>
          <p:nvSpPr>
            <p:cNvPr id="22544" name="Line 16"/>
            <p:cNvSpPr>
              <a:spLocks noChangeShapeType="1"/>
            </p:cNvSpPr>
            <p:nvPr/>
          </p:nvSpPr>
          <p:spPr bwMode="auto">
            <a:xfrm flipV="1">
              <a:off x="3825875" y="3962400"/>
              <a:ext cx="44450" cy="168275"/>
            </a:xfrm>
            <a:prstGeom prst="line">
              <a:avLst/>
            </a:prstGeom>
            <a:noFill/>
            <a:ln w="9525">
              <a:solidFill>
                <a:schemeClr val="accent2"/>
              </a:solidFill>
              <a:round/>
              <a:headEnd/>
              <a:tailEnd/>
            </a:ln>
          </p:spPr>
          <p:txBody>
            <a:bodyPr/>
            <a:lstStyle/>
            <a:p>
              <a:endParaRPr lang="en-US" dirty="0"/>
            </a:p>
          </p:txBody>
        </p:sp>
      </p:grpSp>
    </p:spTree>
    <p:custDataLst>
      <p:tags r:id="rId1"/>
    </p:custDataLst>
    <p:extLst>
      <p:ext uri="{BB962C8B-B14F-4D97-AF65-F5344CB8AC3E}">
        <p14:creationId xmlns:p14="http://schemas.microsoft.com/office/powerpoint/2010/main" val="29049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Hyperinflation</a:t>
            </a:r>
          </a:p>
        </p:txBody>
      </p:sp>
      <p:sp>
        <p:nvSpPr>
          <p:cNvPr id="3" name="Content Placeholder 2"/>
          <p:cNvSpPr>
            <a:spLocks noGrp="1"/>
          </p:cNvSpPr>
          <p:nvPr>
            <p:ph idx="1"/>
          </p:nvPr>
        </p:nvSpPr>
        <p:spPr/>
        <p:txBody>
          <a:bodyPr/>
          <a:lstStyle/>
          <a:p>
            <a:r>
              <a:rPr lang="en-US" dirty="0"/>
              <a:t>Common definition: &gt;500% per year</a:t>
            </a:r>
          </a:p>
          <a:p>
            <a:r>
              <a:rPr lang="en-US" dirty="0"/>
              <a:t>Examples:</a:t>
            </a:r>
          </a:p>
          <a:p>
            <a:pPr lvl="1"/>
            <a:r>
              <a:rPr lang="en-US" dirty="0"/>
              <a:t>France during Revolution</a:t>
            </a:r>
          </a:p>
          <a:p>
            <a:pPr lvl="1"/>
            <a:r>
              <a:rPr lang="en-US" dirty="0"/>
              <a:t>Germany, Austria, Hungary, Poland after WWI</a:t>
            </a:r>
          </a:p>
          <a:p>
            <a:pPr lvl="1"/>
            <a:r>
              <a:rPr lang="en-US" dirty="0"/>
              <a:t>China in 1948-49</a:t>
            </a:r>
          </a:p>
          <a:p>
            <a:pPr lvl="1"/>
            <a:r>
              <a:rPr lang="en-US" dirty="0"/>
              <a:t>Argentina, Brazil, Bolivia in 1980’s</a:t>
            </a:r>
          </a:p>
          <a:p>
            <a:pPr lvl="1"/>
            <a:r>
              <a:rPr lang="en-US" dirty="0"/>
              <a:t>Zimbabwe in 2007-09</a:t>
            </a:r>
          </a:p>
          <a:p>
            <a:pPr lvl="1"/>
            <a:r>
              <a:rPr lang="en-US" dirty="0"/>
              <a:t>Venezuela in 2016-22 </a:t>
            </a:r>
          </a:p>
        </p:txBody>
      </p:sp>
      <p:sp>
        <p:nvSpPr>
          <p:cNvPr id="4" name="Slide Number Placeholder 3"/>
          <p:cNvSpPr>
            <a:spLocks noGrp="1"/>
          </p:cNvSpPr>
          <p:nvPr>
            <p:ph type="sldNum" sz="quarter" idx="12"/>
          </p:nvPr>
        </p:nvSpPr>
        <p:spPr/>
        <p:txBody>
          <a:bodyPr/>
          <a:lstStyle/>
          <a:p>
            <a:fld id="{1055BE4F-3C29-4BB1-B8A2-B47F4BBC1D17}" type="slidenum">
              <a:rPr lang="en-US" smtClean="0"/>
              <a:pPr/>
              <a:t>44</a:t>
            </a:fld>
            <a:endParaRPr lang="en-US"/>
          </a:p>
        </p:txBody>
      </p:sp>
    </p:spTree>
    <p:extLst>
      <p:ext uri="{BB962C8B-B14F-4D97-AF65-F5344CB8AC3E}">
        <p14:creationId xmlns:p14="http://schemas.microsoft.com/office/powerpoint/2010/main" val="206368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Monetary Policy and Fiscal Policy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“Inflation is always and everywhere a monetary phenomenon” (M. Friedman)</a:t>
                </a:r>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𝑀</m:t>
                          </m:r>
                        </m:e>
                        <m:sub>
                          <m:r>
                            <a:rPr lang="en-US" b="0" i="1" smtClean="0">
                              <a:latin typeface="Cambria Math"/>
                            </a:rPr>
                            <m:t>𝑡</m:t>
                          </m:r>
                        </m:sub>
                      </m:sSub>
                      <m:acc>
                        <m:accPr>
                          <m:chr m:val="̅"/>
                          <m:ctrlPr>
                            <a:rPr lang="en-US" i="1" smtClean="0">
                              <a:latin typeface="Cambria Math" panose="02040503050406030204" pitchFamily="18" charset="0"/>
                            </a:rPr>
                          </m:ctrlPr>
                        </m:accPr>
                        <m:e>
                          <m:r>
                            <a:rPr lang="en-US" b="0" i="1" smtClean="0">
                              <a:latin typeface="Cambria Math"/>
                            </a:rPr>
                            <m:t>𝑉</m:t>
                          </m:r>
                        </m:e>
                      </m:ac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𝑡</m:t>
                          </m:r>
                        </m:sub>
                      </m:sSub>
                      <m:sSub>
                        <m:sSubPr>
                          <m:ctrlPr>
                            <a:rPr lang="en-US" b="0" i="1" smtClean="0">
                              <a:latin typeface="Cambria Math" panose="02040503050406030204" pitchFamily="18" charset="0"/>
                            </a:rPr>
                          </m:ctrlPr>
                        </m:sSubPr>
                        <m:e>
                          <m:r>
                            <a:rPr lang="en-US" b="0" i="1" smtClean="0">
                              <a:latin typeface="Cambria Math"/>
                            </a:rPr>
                            <m:t>𝑌</m:t>
                          </m:r>
                        </m:e>
                        <m:sub>
                          <m:r>
                            <a:rPr lang="en-US" b="0" i="1" smtClean="0">
                              <a:latin typeface="Cambria Math"/>
                            </a:rPr>
                            <m:t>𝑡</m:t>
                          </m:r>
                        </m:sub>
                      </m:sSub>
                    </m:oMath>
                  </m:oMathPara>
                </a14:m>
                <a:endParaRPr lang="en-US" dirty="0"/>
              </a:p>
              <a:p>
                <a:r>
                  <a:rPr lang="en-US" dirty="0"/>
                  <a:t>High inflation is always and everywhere a fiscal phenomenon </a:t>
                </a:r>
                <a:br>
                  <a:rPr lang="en-US" dirty="0"/>
                </a:br>
                <a:r>
                  <a:rPr lang="en-US" dirty="0"/>
                  <a:t>(attributed to T. Sargent)</a:t>
                </a:r>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𝐺</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𝑇</m:t>
                          </m:r>
                        </m:e>
                        <m:sub>
                          <m:r>
                            <a:rPr lang="en-US" i="1">
                              <a:latin typeface="Cambria Math"/>
                            </a:rPr>
                            <m:t>𝑡</m:t>
                          </m:r>
                        </m:sub>
                      </m:sSub>
                      <m:r>
                        <a:rPr lang="en-US" i="1">
                          <a:latin typeface="Cambria Math"/>
                        </a:rPr>
                        <m:t>+</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𝑀</m:t>
                          </m:r>
                        </m:e>
                        <m:sub>
                          <m:r>
                            <a:rPr lang="en-US" i="1">
                              <a:latin typeface="Cambria Math"/>
                              <a:ea typeface="Cambria Math"/>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C7E71641-F527-48A4-8170-7CE54E680706}" type="slidenum">
              <a:rPr lang="en-US" smtClean="0"/>
              <a:pPr/>
              <a:t>45</a:t>
            </a:fld>
            <a:endParaRPr lang="en-US"/>
          </a:p>
        </p:txBody>
      </p:sp>
    </p:spTree>
    <p:extLst>
      <p:ext uri="{BB962C8B-B14F-4D97-AF65-F5344CB8AC3E}">
        <p14:creationId xmlns:p14="http://schemas.microsoft.com/office/powerpoint/2010/main" val="21159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Inflation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spcAft>
                    <a:spcPts val="1200"/>
                  </a:spcAft>
                </a:pPr>
                <a:r>
                  <a:rPr lang="en-US" dirty="0"/>
                  <a:t>Money creation is proximate cause of inflation</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a:latin typeface="Cambria Math"/>
                          <a:ea typeface="Cambria Math"/>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sSub>
                            <m:sSubPr>
                              <m:ctrlPr>
                                <a:rPr lang="en-US" i="1">
                                  <a:latin typeface="Cambria Math" panose="02040503050406030204" pitchFamily="18" charset="0"/>
                                  <a:ea typeface="Cambria Math"/>
                                </a:rPr>
                              </m:ctrlPr>
                            </m:sSubPr>
                            <m:e>
                              <m:r>
                                <a:rPr lang="en-US" i="1">
                                  <a:latin typeface="Cambria Math"/>
                                  <a:ea typeface="Cambria Math"/>
                                </a:rPr>
                                <m:t>𝑀</m:t>
                              </m:r>
                            </m:e>
                            <m:sub>
                              <m:r>
                                <a:rPr lang="en-US" i="1">
                                  <a:latin typeface="Cambria Math"/>
                                  <a:ea typeface="Cambria Math"/>
                                </a:rPr>
                                <m:t>𝑡</m:t>
                              </m:r>
                            </m:sub>
                          </m:sSub>
                        </m:e>
                      </m:func>
                      <m:r>
                        <a:rPr lang="en-US" i="1">
                          <a:latin typeface="Cambria Math"/>
                        </a:rPr>
                        <m:t>=</m:t>
                      </m:r>
                      <m:r>
                        <a:rPr lang="en-US" i="1">
                          <a:latin typeface="Cambria Math"/>
                          <a:ea typeface="Cambria Math"/>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𝑡</m:t>
                              </m:r>
                            </m:sub>
                          </m:sSub>
                        </m:e>
                      </m:func>
                      <m:r>
                        <a:rPr lang="en-US" i="1">
                          <a:latin typeface="Cambria Math"/>
                          <a:ea typeface="Cambria Math"/>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sSub>
                            <m:sSubPr>
                              <m:ctrlPr>
                                <a:rPr lang="en-US" i="1">
                                  <a:latin typeface="Cambria Math" panose="02040503050406030204" pitchFamily="18" charset="0"/>
                                  <a:ea typeface="Cambria Math"/>
                                </a:rPr>
                              </m:ctrlPr>
                            </m:sSubPr>
                            <m:e>
                              <m:r>
                                <a:rPr lang="en-US" i="1">
                                  <a:latin typeface="Cambria Math"/>
                                  <a:ea typeface="Cambria Math"/>
                                </a:rPr>
                                <m:t>𝑌</m:t>
                              </m:r>
                            </m:e>
                            <m:sub>
                              <m:r>
                                <a:rPr lang="en-US" i="1">
                                  <a:latin typeface="Cambria Math"/>
                                  <a:ea typeface="Cambria Math"/>
                                </a:rPr>
                                <m:t>𝑡</m:t>
                              </m:r>
                            </m:sub>
                          </m:sSub>
                        </m:e>
                      </m:func>
                      <m:r>
                        <a:rPr lang="is-IS" b="0" i="1" smtClean="0">
                          <a:latin typeface="Cambria Math" panose="02040503050406030204" pitchFamily="18" charset="0"/>
                          <a:ea typeface="Cambria Math"/>
                        </a:rPr>
                        <m:t>−</m:t>
                      </m:r>
                      <m:r>
                        <a:rPr lang="en-US" i="1">
                          <a:latin typeface="Cambria Math"/>
                          <a:ea typeface="Cambria Math"/>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sSub>
                            <m:sSubPr>
                              <m:ctrlPr>
                                <a:rPr lang="en-US" i="1">
                                  <a:latin typeface="Cambria Math" panose="02040503050406030204" pitchFamily="18" charset="0"/>
                                  <a:ea typeface="Cambria Math"/>
                                </a:rPr>
                              </m:ctrlPr>
                            </m:sSubPr>
                            <m:e>
                              <m:r>
                                <a:rPr lang="is-IS" b="0" i="1" smtClean="0">
                                  <a:latin typeface="Cambria Math" panose="02040503050406030204" pitchFamily="18" charset="0"/>
                                  <a:ea typeface="Cambria Math"/>
                                </a:rPr>
                                <m:t>𝑉</m:t>
                              </m:r>
                            </m:e>
                            <m:sub>
                              <m:r>
                                <a:rPr lang="en-US" i="1">
                                  <a:latin typeface="Cambria Math"/>
                                  <a:ea typeface="Cambria Math"/>
                                </a:rPr>
                                <m:t>𝑡</m:t>
                              </m:r>
                            </m:sub>
                          </m:sSub>
                        </m:e>
                      </m:func>
                    </m:oMath>
                  </m:oMathPara>
                </a14:m>
                <a:endParaRPr lang="en-US" dirty="0"/>
              </a:p>
              <a:p>
                <a:r>
                  <a:rPr lang="en-US" dirty="0"/>
                  <a:t>But what is it that causes money creation?</a:t>
                </a:r>
              </a:p>
              <a:p>
                <a:pPr>
                  <a:spcAft>
                    <a:spcPts val="1200"/>
                  </a:spcAft>
                </a:pPr>
                <a:r>
                  <a:rPr lang="en-US" dirty="0"/>
                  <a:t>When money creation is extreme, it is often (always?) </a:t>
                </a:r>
                <a:br>
                  <a:rPr lang="en-US" dirty="0"/>
                </a:br>
                <a:r>
                  <a:rPr lang="en-US" dirty="0"/>
                  <a:t>caused by fiscal pressures</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𝐺</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𝑇</m:t>
                          </m:r>
                        </m:e>
                        <m:sub>
                          <m:r>
                            <a:rPr lang="en-US" i="1">
                              <a:latin typeface="Cambria Math"/>
                            </a:rPr>
                            <m:t>𝑡</m:t>
                          </m:r>
                        </m:sub>
                      </m:sSub>
                      <m:r>
                        <a:rPr lang="en-US" i="1">
                          <a:latin typeface="Cambria Math"/>
                        </a:rPr>
                        <m:t>+</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𝑀</m:t>
                          </m:r>
                        </m:e>
                        <m:sub>
                          <m:r>
                            <a:rPr lang="en-US" i="1">
                              <a:latin typeface="Cambria Math"/>
                              <a:ea typeface="Cambria Math"/>
                            </a:rPr>
                            <m:t>𝑡</m:t>
                          </m:r>
                        </m:sub>
                      </m:sSub>
                    </m:oMath>
                  </m:oMathPara>
                </a14:m>
                <a:endParaRPr lang="en-US" dirty="0"/>
              </a:p>
              <a:p>
                <a:r>
                  <a:rPr lang="en-US" dirty="0"/>
                  <a:t>In that sense high inflation is a fiscal phenomenon</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752" b="-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5442DEE-2235-41B4-99BD-234203159492}" type="slidenum">
              <a:rPr lang="en-US" smtClean="0"/>
              <a:pPr/>
              <a:t>46</a:t>
            </a:fld>
            <a:endParaRPr lang="en-US" dirty="0"/>
          </a:p>
        </p:txBody>
      </p:sp>
    </p:spTree>
    <p:extLst>
      <p:ext uri="{BB962C8B-B14F-4D97-AF65-F5344CB8AC3E}">
        <p14:creationId xmlns:p14="http://schemas.microsoft.com/office/powerpoint/2010/main" val="207930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Bonds Help?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10972800" cy="5197476"/>
              </a:xfrm>
            </p:spPr>
            <p:txBody>
              <a:bodyPr>
                <a:normAutofit/>
              </a:bodyPr>
              <a:lstStyle/>
              <a:p>
                <a:r>
                  <a:rPr lang="en-US" dirty="0"/>
                  <a:t>Two period world</a:t>
                </a:r>
              </a:p>
              <a:p>
                <a:pPr>
                  <a:spcAft>
                    <a:spcPts val="1200"/>
                  </a:spcAft>
                </a:pPr>
                <a:r>
                  <a:rPr lang="en-US" dirty="0"/>
                  <a:t>Government can issue bonds in first period</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1</m:t>
                          </m:r>
                        </m:sub>
                      </m:sSub>
                      <m:r>
                        <a:rPr lang="en-US" b="0" i="1" smtClean="0">
                          <a:latin typeface="Cambria Math"/>
                        </a:rPr>
                        <m:t>+</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𝑀</m:t>
                          </m:r>
                        </m:e>
                        <m:sub>
                          <m:r>
                            <a:rPr lang="en-US" b="0" i="1" smtClean="0">
                              <a:latin typeface="Cambria Math"/>
                              <a:ea typeface="Cambria Math"/>
                            </a:rPr>
                            <m:t>1</m:t>
                          </m:r>
                        </m:sub>
                      </m:sSub>
                    </m:oMath>
                  </m:oMathPara>
                </a14:m>
                <a:endParaRPr lang="en-US" dirty="0"/>
              </a:p>
              <a:p>
                <a:pPr>
                  <a:spcAft>
                    <a:spcPts val="1200"/>
                  </a:spcAft>
                </a:pPr>
                <a:r>
                  <a:rPr lang="en-US" dirty="0"/>
                  <a:t>Has to pay them in the second period</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2</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𝑟</m:t>
                          </m:r>
                        </m:e>
                      </m:d>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𝑀</m:t>
                          </m:r>
                        </m:e>
                        <m:sub>
                          <m:r>
                            <a:rPr lang="en-US" b="0" i="1" smtClean="0">
                              <a:latin typeface="Cambria Math"/>
                              <a:ea typeface="Cambria Math"/>
                            </a:rPr>
                            <m:t>2</m:t>
                          </m:r>
                        </m:sub>
                      </m:sSub>
                    </m:oMath>
                  </m:oMathPara>
                </a14:m>
                <a:endParaRPr lang="en-US" dirty="0"/>
              </a:p>
              <a:p>
                <a:pPr>
                  <a:spcAft>
                    <a:spcPts val="1200"/>
                  </a:spcAft>
                </a:pPr>
                <a:r>
                  <a:rPr lang="en-US" dirty="0"/>
                  <a:t>Government’s </a:t>
                </a:r>
                <a:r>
                  <a:rPr lang="en-US" dirty="0" err="1"/>
                  <a:t>intertemporal</a:t>
                </a:r>
                <a:r>
                  <a:rPr lang="en-US" dirty="0"/>
                  <a:t> budget constraint:</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2</m:t>
                              </m:r>
                            </m:sub>
                          </m:sSub>
                        </m:num>
                        <m:den>
                          <m:r>
                            <a:rPr lang="en-US" b="0" i="1" smtClean="0">
                              <a:latin typeface="Cambria Math"/>
                            </a:rPr>
                            <m:t>1+</m:t>
                          </m:r>
                          <m:r>
                            <a:rPr lang="en-US" b="0" i="1" smtClean="0">
                              <a:latin typeface="Cambria Math"/>
                            </a:rPr>
                            <m:t>𝑟</m:t>
                          </m:r>
                        </m:den>
                      </m:f>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num>
                        <m:den>
                          <m:r>
                            <a:rPr lang="en-US" b="0" i="1" smtClean="0">
                              <a:latin typeface="Cambria Math"/>
                            </a:rPr>
                            <m:t>1+</m:t>
                          </m:r>
                          <m:r>
                            <a:rPr lang="en-US" b="0" i="1" smtClean="0">
                              <a:latin typeface="Cambria Math"/>
                            </a:rPr>
                            <m:t>𝑟</m:t>
                          </m:r>
                        </m:den>
                      </m:f>
                      <m:r>
                        <a:rPr lang="en-US" b="0" i="1" smtClean="0">
                          <a:latin typeface="Cambria Math"/>
                        </a:rPr>
                        <m:t>+</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𝑀</m:t>
                          </m:r>
                        </m:e>
                        <m:sub>
                          <m:r>
                            <a:rPr lang="en-US" b="0" i="1" smtClean="0">
                              <a:latin typeface="Cambria Math"/>
                              <a:ea typeface="Cambria Math"/>
                            </a:rPr>
                            <m:t>1</m:t>
                          </m:r>
                        </m:sub>
                      </m:sSub>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𝑀</m:t>
                              </m:r>
                            </m:e>
                            <m:sub>
                              <m:r>
                                <a:rPr lang="en-US" b="0" i="1" smtClean="0">
                                  <a:latin typeface="Cambria Math"/>
                                  <a:ea typeface="Cambria Math"/>
                                </a:rPr>
                                <m:t>2</m:t>
                              </m:r>
                            </m:sub>
                          </m:sSub>
                        </m:num>
                        <m:den>
                          <m:r>
                            <a:rPr lang="en-US" b="0" i="1" smtClean="0">
                              <a:latin typeface="Cambria Math"/>
                              <a:ea typeface="Cambria Math"/>
                            </a:rPr>
                            <m:t>1+</m:t>
                          </m:r>
                          <m:r>
                            <a:rPr lang="en-US" b="0" i="1" smtClean="0">
                              <a:latin typeface="Cambria Math"/>
                              <a:ea typeface="Cambria Math"/>
                            </a:rPr>
                            <m:t>𝑟</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10972800" cy="5197476"/>
              </a:xfrm>
              <a:blipFill>
                <a:blip r:embed="rId3"/>
                <a:stretch>
                  <a:fillRect l="-1278" t="-152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C7E71641-F527-48A4-8170-7CE54E680706}" type="slidenum">
              <a:rPr lang="en-US" smtClean="0"/>
              <a:pPr/>
              <a:t>47</a:t>
            </a:fld>
            <a:endParaRPr lang="en-US"/>
          </a:p>
        </p:txBody>
      </p:sp>
    </p:spTree>
    <p:extLst>
      <p:ext uri="{BB962C8B-B14F-4D97-AF65-F5344CB8AC3E}">
        <p14:creationId xmlns:p14="http://schemas.microsoft.com/office/powerpoint/2010/main" val="17951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Bonds Help?</a:t>
            </a:r>
          </a:p>
        </p:txBody>
      </p:sp>
      <p:sp>
        <p:nvSpPr>
          <p:cNvPr id="3" name="Content Placeholder 2"/>
          <p:cNvSpPr>
            <a:spLocks noGrp="1"/>
          </p:cNvSpPr>
          <p:nvPr>
            <p:ph idx="1"/>
          </p:nvPr>
        </p:nvSpPr>
        <p:spPr>
          <a:xfrm>
            <a:off x="228600" y="1600200"/>
            <a:ext cx="11658600" cy="5257800"/>
          </a:xfrm>
        </p:spPr>
        <p:txBody>
          <a:bodyPr>
            <a:normAutofit/>
          </a:bodyPr>
          <a:lstStyle/>
          <a:p>
            <a:r>
              <a:rPr lang="en-US" dirty="0"/>
              <a:t>Even if governments can issue bonds in the short run, there are ultimately only two ways to pay for its spending:</a:t>
            </a:r>
          </a:p>
          <a:p>
            <a:pPr lvl="1"/>
            <a:r>
              <a:rPr lang="en-US" dirty="0"/>
              <a:t>Levy taxes</a:t>
            </a:r>
          </a:p>
          <a:p>
            <a:pPr lvl="1"/>
            <a:r>
              <a:rPr lang="en-US" dirty="0"/>
              <a:t>Print money</a:t>
            </a:r>
          </a:p>
          <a:p>
            <a:r>
              <a:rPr lang="is-IS" dirty="0"/>
              <a:t>But in the real world, there is always another period. Why can</a:t>
            </a:r>
            <a:r>
              <a:rPr lang="en-US" dirty="0"/>
              <a:t>’t the government keep rolling over (ever increasing amounts of) debt?</a:t>
            </a:r>
          </a:p>
          <a:p>
            <a:pPr lvl="1"/>
            <a:r>
              <a:rPr lang="en-US" dirty="0"/>
              <a:t>Who is going to want to hold all this debt?</a:t>
            </a:r>
          </a:p>
          <a:p>
            <a:pPr lvl="1"/>
            <a:r>
              <a:rPr lang="en-US" dirty="0"/>
              <a:t>Eventually government can’t find buyers for all of it</a:t>
            </a:r>
          </a:p>
          <a:p>
            <a:pPr lvl="1"/>
            <a:r>
              <a:rPr lang="en-US" dirty="0"/>
              <a:t>At that point, game is </a:t>
            </a:r>
            <a:r>
              <a:rPr lang="en-US"/>
              <a:t>up (problem set 6)</a:t>
            </a:r>
            <a:endParaRPr lang="en-US" dirty="0"/>
          </a:p>
        </p:txBody>
      </p:sp>
      <p:sp>
        <p:nvSpPr>
          <p:cNvPr id="4" name="Slide Number Placeholder 3"/>
          <p:cNvSpPr>
            <a:spLocks noGrp="1"/>
          </p:cNvSpPr>
          <p:nvPr>
            <p:ph type="sldNum" sz="quarter" idx="12"/>
          </p:nvPr>
        </p:nvSpPr>
        <p:spPr/>
        <p:txBody>
          <a:bodyPr/>
          <a:lstStyle/>
          <a:p>
            <a:fld id="{85442DEE-2235-41B4-99BD-234203159492}" type="slidenum">
              <a:rPr lang="en-US" smtClean="0"/>
              <a:pPr/>
              <a:t>48</a:t>
            </a:fld>
            <a:endParaRPr lang="en-US" dirty="0"/>
          </a:p>
        </p:txBody>
      </p:sp>
    </p:spTree>
    <p:extLst>
      <p:ext uri="{BB962C8B-B14F-4D97-AF65-F5344CB8AC3E}">
        <p14:creationId xmlns:p14="http://schemas.microsoft.com/office/powerpoint/2010/main" val="8872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Hyperinflations End?</a:t>
            </a:r>
          </a:p>
        </p:txBody>
      </p:sp>
      <p:sp>
        <p:nvSpPr>
          <p:cNvPr id="3" name="Content Placeholder 2"/>
          <p:cNvSpPr>
            <a:spLocks noGrp="1"/>
          </p:cNvSpPr>
          <p:nvPr>
            <p:ph idx="1"/>
          </p:nvPr>
        </p:nvSpPr>
        <p:spPr>
          <a:xfrm>
            <a:off x="609600" y="1600200"/>
            <a:ext cx="10972800" cy="4756150"/>
          </a:xfrm>
        </p:spPr>
        <p:txBody>
          <a:bodyPr>
            <a:normAutofit/>
          </a:bodyPr>
          <a:lstStyle/>
          <a:p>
            <a:r>
              <a:rPr lang="en-US" dirty="0"/>
              <a:t>What kind of policy is best in a hyperinflation:</a:t>
            </a:r>
          </a:p>
          <a:p>
            <a:pPr lvl="1"/>
            <a:r>
              <a:rPr lang="en-US" dirty="0"/>
              <a:t>Gradual reduction of the inflation?</a:t>
            </a:r>
          </a:p>
          <a:p>
            <a:pPr lvl="1"/>
            <a:r>
              <a:rPr lang="en-US" dirty="0"/>
              <a:t>Shock therapy (attempt at abrupt end)?</a:t>
            </a:r>
          </a:p>
          <a:p>
            <a:r>
              <a:rPr lang="en-US" dirty="0"/>
              <a:t>Why does shock therapy make sense?</a:t>
            </a:r>
          </a:p>
          <a:p>
            <a:pPr lvl="1"/>
            <a:r>
              <a:rPr lang="en-US" dirty="0"/>
              <a:t>Rapidly change people’s expectations</a:t>
            </a:r>
          </a:p>
          <a:p>
            <a:pPr lvl="1"/>
            <a:r>
              <a:rPr lang="en-US" dirty="0"/>
              <a:t>Avoid prolonged recession</a:t>
            </a:r>
          </a:p>
          <a:p>
            <a:pPr lvl="1"/>
            <a:r>
              <a:rPr lang="en-US" dirty="0"/>
              <a:t>In theory, if policy is perfectly credible and highly salient to everyone, everyone will stop raising prices immediately</a:t>
            </a:r>
          </a:p>
          <a:p>
            <a:pPr lvl="1"/>
            <a:r>
              <a:rPr lang="en-US" dirty="0"/>
              <a:t>In fact, this seems to be what happens</a:t>
            </a:r>
          </a:p>
          <a:p>
            <a:endParaRPr lang="en-US" dirty="0"/>
          </a:p>
        </p:txBody>
      </p:sp>
      <p:sp>
        <p:nvSpPr>
          <p:cNvPr id="4" name="Slide Number Placeholder 3"/>
          <p:cNvSpPr>
            <a:spLocks noGrp="1"/>
          </p:cNvSpPr>
          <p:nvPr>
            <p:ph type="sldNum" sz="quarter" idx="12"/>
          </p:nvPr>
        </p:nvSpPr>
        <p:spPr/>
        <p:txBody>
          <a:bodyPr/>
          <a:lstStyle/>
          <a:p>
            <a:fld id="{85442DEE-2235-41B4-99BD-234203159492}" type="slidenum">
              <a:rPr lang="en-US" smtClean="0"/>
              <a:pPr/>
              <a:t>49</a:t>
            </a:fld>
            <a:endParaRPr lang="en-US" dirty="0"/>
          </a:p>
        </p:txBody>
      </p:sp>
    </p:spTree>
    <p:extLst>
      <p:ext uri="{BB962C8B-B14F-4D97-AF65-F5344CB8AC3E}">
        <p14:creationId xmlns:p14="http://schemas.microsoft.com/office/powerpoint/2010/main" val="17491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and Unemployment in U.K.</a:t>
            </a:r>
          </a:p>
        </p:txBody>
      </p:sp>
      <p:pic>
        <p:nvPicPr>
          <p:cNvPr id="5" name="Content Placeholder 4" descr="Phillips1958figure3.jpg"/>
          <p:cNvPicPr>
            <a:picLocks noGrp="1" noChangeAspect="1"/>
          </p:cNvPicPr>
          <p:nvPr>
            <p:ph idx="1"/>
          </p:nvPr>
        </p:nvPicPr>
        <p:blipFill>
          <a:blip r:embed="rId3" cstate="print"/>
          <a:stretch>
            <a:fillRect/>
          </a:stretch>
        </p:blipFill>
        <p:spPr>
          <a:xfrm>
            <a:off x="2590800" y="1143000"/>
            <a:ext cx="6934200" cy="5518602"/>
          </a:xfrm>
        </p:spPr>
      </p:pic>
      <p:sp>
        <p:nvSpPr>
          <p:cNvPr id="4" name="Slide Number Placeholder 3"/>
          <p:cNvSpPr>
            <a:spLocks noGrp="1"/>
          </p:cNvSpPr>
          <p:nvPr>
            <p:ph type="sldNum" sz="quarter" idx="12"/>
          </p:nvPr>
        </p:nvSpPr>
        <p:spPr/>
        <p:txBody>
          <a:bodyPr/>
          <a:lstStyle/>
          <a:p>
            <a:fld id="{32B9084E-9F93-48B8-859D-F8BB0DEC3FE8}" type="slidenum">
              <a:rPr lang="en-US" smtClean="0"/>
              <a:pPr/>
              <a:t>5</a:t>
            </a:fld>
            <a:endParaRPr lang="en-US"/>
          </a:p>
        </p:txBody>
      </p:sp>
    </p:spTree>
    <p:extLst>
      <p:ext uri="{BB962C8B-B14F-4D97-AF65-F5344CB8AC3E}">
        <p14:creationId xmlns:p14="http://schemas.microsoft.com/office/powerpoint/2010/main" val="47256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Shock Therapy</a:t>
            </a:r>
          </a:p>
        </p:txBody>
      </p:sp>
      <p:sp>
        <p:nvSpPr>
          <p:cNvPr id="3" name="Content Placeholder 2"/>
          <p:cNvSpPr>
            <a:spLocks noGrp="1"/>
          </p:cNvSpPr>
          <p:nvPr>
            <p:ph idx="1"/>
          </p:nvPr>
        </p:nvSpPr>
        <p:spPr>
          <a:xfrm>
            <a:off x="609600" y="1600201"/>
            <a:ext cx="10972800" cy="5121275"/>
          </a:xfrm>
        </p:spPr>
        <p:txBody>
          <a:bodyPr>
            <a:normAutofit/>
          </a:bodyPr>
          <a:lstStyle/>
          <a:p>
            <a:r>
              <a:rPr lang="en-US" dirty="0"/>
              <a:t>What does the shock therapy consist of?</a:t>
            </a:r>
          </a:p>
          <a:p>
            <a:pPr lvl="1"/>
            <a:r>
              <a:rPr lang="en-US" dirty="0"/>
              <a:t>Crucial element: Fiscal reform</a:t>
            </a:r>
          </a:p>
          <a:p>
            <a:pPr lvl="1"/>
            <a:r>
              <a:rPr lang="en-US" dirty="0"/>
              <a:t>Root cause more spending than tax collection</a:t>
            </a:r>
          </a:p>
          <a:p>
            <a:r>
              <a:rPr lang="en-US" dirty="0"/>
              <a:t>How is it done?</a:t>
            </a:r>
          </a:p>
          <a:p>
            <a:pPr lvl="1"/>
            <a:r>
              <a:rPr lang="en-US" dirty="0"/>
              <a:t>Different in different cases</a:t>
            </a:r>
          </a:p>
          <a:p>
            <a:pPr lvl="1"/>
            <a:r>
              <a:rPr lang="en-US" dirty="0"/>
              <a:t>Sometimes involves institutional change that insulates central bank from political pressure (bars </a:t>
            </a:r>
            <a:r>
              <a:rPr lang="en-US" dirty="0" err="1"/>
              <a:t>govnm</a:t>
            </a:r>
            <a:r>
              <a:rPr lang="en-US" dirty="0"/>
              <a:t> from “borrowing” from central bank)</a:t>
            </a:r>
          </a:p>
          <a:p>
            <a:pPr lvl="1"/>
            <a:r>
              <a:rPr lang="en-US" dirty="0"/>
              <a:t>This forces government to cut spending or raise revenue</a:t>
            </a:r>
          </a:p>
        </p:txBody>
      </p:sp>
      <p:sp>
        <p:nvSpPr>
          <p:cNvPr id="4" name="Slide Number Placeholder 3"/>
          <p:cNvSpPr>
            <a:spLocks noGrp="1"/>
          </p:cNvSpPr>
          <p:nvPr>
            <p:ph type="sldNum" sz="quarter" idx="12"/>
          </p:nvPr>
        </p:nvSpPr>
        <p:spPr/>
        <p:txBody>
          <a:bodyPr/>
          <a:lstStyle/>
          <a:p>
            <a:fld id="{32B9084E-9F93-48B8-859D-F8BB0DEC3FE8}" type="slidenum">
              <a:rPr lang="en-US" smtClean="0"/>
              <a:pPr/>
              <a:t>50</a:t>
            </a:fld>
            <a:endParaRPr lang="en-US" dirty="0"/>
          </a:p>
        </p:txBody>
      </p:sp>
    </p:spTree>
    <p:extLst>
      <p:ext uri="{BB962C8B-B14F-4D97-AF65-F5344CB8AC3E}">
        <p14:creationId xmlns:p14="http://schemas.microsoft.com/office/powerpoint/2010/main" val="22910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Bolivian Hyperinflation</a:t>
            </a:r>
          </a:p>
        </p:txBody>
      </p:sp>
      <p:sp>
        <p:nvSpPr>
          <p:cNvPr id="3" name="Content Placeholder 2"/>
          <p:cNvSpPr>
            <a:spLocks noGrp="1"/>
          </p:cNvSpPr>
          <p:nvPr>
            <p:ph sz="half" idx="1"/>
          </p:nvPr>
        </p:nvSpPr>
        <p:spPr>
          <a:xfrm>
            <a:off x="152400" y="1600201"/>
            <a:ext cx="4876800" cy="4525963"/>
          </a:xfrm>
        </p:spPr>
        <p:txBody>
          <a:bodyPr/>
          <a:lstStyle/>
          <a:p>
            <a:r>
              <a:rPr lang="en-US" dirty="0"/>
              <a:t>Inflation was really high:</a:t>
            </a:r>
          </a:p>
          <a:p>
            <a:pPr lvl="1"/>
            <a:r>
              <a:rPr lang="en-US" dirty="0"/>
              <a:t> Aug-84 to Aug-85: 20,000 %</a:t>
            </a:r>
          </a:p>
          <a:p>
            <a:pPr lvl="1"/>
            <a:r>
              <a:rPr lang="en-US" dirty="0"/>
              <a:t>Peaked at 60,000% per year towards end</a:t>
            </a:r>
          </a:p>
          <a:p>
            <a:r>
              <a:rPr lang="en-US" dirty="0"/>
              <a:t>Ended abruptly:</a:t>
            </a:r>
          </a:p>
          <a:p>
            <a:pPr lvl="1"/>
            <a:r>
              <a:rPr lang="en-US" dirty="0"/>
              <a:t>Comprehensive stabilization plan on Aug 29</a:t>
            </a:r>
            <a:r>
              <a:rPr lang="en-US" baseline="30000" dirty="0"/>
              <a:t>th</a:t>
            </a:r>
            <a:r>
              <a:rPr lang="en-US" dirty="0"/>
              <a:t> 1985</a:t>
            </a:r>
          </a:p>
          <a:p>
            <a:pPr lvl="1"/>
            <a:r>
              <a:rPr lang="en-US" dirty="0"/>
              <a:t>Within 10 days inflation was gone</a:t>
            </a:r>
          </a:p>
          <a:p>
            <a:pPr lvl="1">
              <a:buNone/>
            </a:pPr>
            <a:endParaRPr lang="en-US" dirty="0"/>
          </a:p>
        </p:txBody>
      </p:sp>
      <p:sp>
        <p:nvSpPr>
          <p:cNvPr id="4" name="Slide Number Placeholder 3"/>
          <p:cNvSpPr>
            <a:spLocks noGrp="1"/>
          </p:cNvSpPr>
          <p:nvPr>
            <p:ph type="sldNum" sz="quarter" idx="12"/>
          </p:nvPr>
        </p:nvSpPr>
        <p:spPr/>
        <p:txBody>
          <a:bodyPr/>
          <a:lstStyle/>
          <a:p>
            <a:fld id="{85442DEE-2235-41B4-99BD-234203159492}" type="slidenum">
              <a:rPr lang="en-US" smtClean="0"/>
              <a:pPr/>
              <a:t>51</a:t>
            </a:fld>
            <a:endParaRPr lang="en-US" dirty="0"/>
          </a:p>
        </p:txBody>
      </p:sp>
      <p:pic>
        <p:nvPicPr>
          <p:cNvPr id="6" name="Content Placeholder 4" descr="BolivianHyperinflation1.jpg">
            <a:extLst>
              <a:ext uri="{FF2B5EF4-FFF2-40B4-BE49-F238E27FC236}">
                <a16:creationId xmlns:a16="http://schemas.microsoft.com/office/drawing/2014/main" id="{3CE7C359-FC4D-D265-4BF4-2456B949CA32}"/>
              </a:ext>
            </a:extLst>
          </p:cNvPr>
          <p:cNvPicPr>
            <a:picLocks noGrp="1" noChangeAspect="1"/>
          </p:cNvPicPr>
          <p:nvPr>
            <p:ph sz="half" idx="2"/>
          </p:nvPr>
        </p:nvPicPr>
        <p:blipFill>
          <a:blip r:embed="rId3" cstate="print"/>
          <a:stretch>
            <a:fillRect/>
          </a:stretch>
        </p:blipFill>
        <p:spPr>
          <a:xfrm>
            <a:off x="4953000" y="1447191"/>
            <a:ext cx="6858000" cy="4680377"/>
          </a:xfrm>
        </p:spPr>
      </p:pic>
      <p:sp>
        <p:nvSpPr>
          <p:cNvPr id="7" name="TextBox 6"/>
          <p:cNvSpPr txBox="1"/>
          <p:nvPr/>
        </p:nvSpPr>
        <p:spPr>
          <a:xfrm>
            <a:off x="6248401" y="6324600"/>
            <a:ext cx="2193357" cy="369332"/>
          </a:xfrm>
          <a:prstGeom prst="rect">
            <a:avLst/>
          </a:prstGeom>
          <a:noFill/>
        </p:spPr>
        <p:txBody>
          <a:bodyPr wrap="none" rtlCol="0">
            <a:spAutoFit/>
          </a:bodyPr>
          <a:lstStyle/>
          <a:p>
            <a:r>
              <a:rPr lang="en-US" dirty="0"/>
              <a:t>Sachs: End of Poverty</a:t>
            </a:r>
          </a:p>
        </p:txBody>
      </p:sp>
    </p:spTree>
    <p:extLst>
      <p:ext uri="{BB962C8B-B14F-4D97-AF65-F5344CB8AC3E}">
        <p14:creationId xmlns:p14="http://schemas.microsoft.com/office/powerpoint/2010/main" val="23159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Bolivia: Why did it happen?</a:t>
            </a:r>
          </a:p>
        </p:txBody>
      </p:sp>
      <p:sp>
        <p:nvSpPr>
          <p:cNvPr id="3" name="Content Placeholder 2"/>
          <p:cNvSpPr>
            <a:spLocks noGrp="1"/>
          </p:cNvSpPr>
          <p:nvPr>
            <p:ph idx="1"/>
          </p:nvPr>
        </p:nvSpPr>
        <p:spPr>
          <a:xfrm>
            <a:off x="609600" y="1600200"/>
            <a:ext cx="10972800" cy="4953000"/>
          </a:xfrm>
        </p:spPr>
        <p:txBody>
          <a:bodyPr/>
          <a:lstStyle/>
          <a:p>
            <a:r>
              <a:rPr lang="en-US" dirty="0"/>
              <a:t>1978-1985: Great deal of political instability</a:t>
            </a:r>
          </a:p>
          <a:p>
            <a:pPr lvl="1"/>
            <a:r>
              <a:rPr lang="en-US" dirty="0"/>
              <a:t>Coups, electoral stalemates, etc.</a:t>
            </a:r>
          </a:p>
          <a:p>
            <a:r>
              <a:rPr lang="en-US" dirty="0"/>
              <a:t>1980 onward: Adverse external shocks</a:t>
            </a:r>
          </a:p>
          <a:p>
            <a:pPr lvl="1"/>
            <a:r>
              <a:rPr lang="en-US" dirty="0"/>
              <a:t>High world interest rates (Bolivia had borrowed a lot in the 1970’s)</a:t>
            </a:r>
          </a:p>
          <a:p>
            <a:pPr lvl="1"/>
            <a:r>
              <a:rPr lang="en-US" dirty="0"/>
              <a:t>Falling prices for Bolivia’s exports</a:t>
            </a:r>
          </a:p>
          <a:p>
            <a:r>
              <a:rPr lang="en-US" dirty="0"/>
              <a:t>1982-1985: Weak government</a:t>
            </a:r>
          </a:p>
          <a:p>
            <a:pPr lvl="1"/>
            <a:r>
              <a:rPr lang="en-US" dirty="0"/>
              <a:t>Unable to balance the budget due to social and political pressures</a:t>
            </a:r>
          </a:p>
          <a:p>
            <a:endParaRPr lang="en-US" dirty="0"/>
          </a:p>
        </p:txBody>
      </p:sp>
      <p:sp>
        <p:nvSpPr>
          <p:cNvPr id="4" name="Slide Number Placeholder 3"/>
          <p:cNvSpPr>
            <a:spLocks noGrp="1"/>
          </p:cNvSpPr>
          <p:nvPr>
            <p:ph type="sldNum" sz="quarter" idx="12"/>
          </p:nvPr>
        </p:nvSpPr>
        <p:spPr/>
        <p:txBody>
          <a:bodyPr/>
          <a:lstStyle/>
          <a:p>
            <a:fld id="{85442DEE-2235-41B4-99BD-234203159492}" type="slidenum">
              <a:rPr lang="en-US" smtClean="0"/>
              <a:pPr/>
              <a:t>52</a:t>
            </a:fld>
            <a:endParaRPr lang="en-US" dirty="0"/>
          </a:p>
        </p:txBody>
      </p:sp>
    </p:spTree>
    <p:extLst>
      <p:ext uri="{BB962C8B-B14F-4D97-AF65-F5344CB8AC3E}">
        <p14:creationId xmlns:p14="http://schemas.microsoft.com/office/powerpoint/2010/main" val="20313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Jeffrey Sachs to the Rescue</a:t>
            </a:r>
          </a:p>
        </p:txBody>
      </p:sp>
      <p:sp>
        <p:nvSpPr>
          <p:cNvPr id="3" name="Content Placeholder 2"/>
          <p:cNvSpPr>
            <a:spLocks noGrp="1"/>
          </p:cNvSpPr>
          <p:nvPr>
            <p:ph idx="1"/>
          </p:nvPr>
        </p:nvSpPr>
        <p:spPr>
          <a:xfrm>
            <a:off x="609600" y="1600200"/>
            <a:ext cx="10972800" cy="5029200"/>
          </a:xfrm>
        </p:spPr>
        <p:txBody>
          <a:bodyPr/>
          <a:lstStyle/>
          <a:p>
            <a:r>
              <a:rPr lang="en-US" dirty="0"/>
              <a:t>August 1985: New government</a:t>
            </a:r>
          </a:p>
          <a:p>
            <a:r>
              <a:rPr lang="en-US" dirty="0"/>
              <a:t>They hire Jeffrey Sachs to advise them</a:t>
            </a:r>
          </a:p>
          <a:p>
            <a:r>
              <a:rPr lang="en-US" dirty="0"/>
              <a:t>Sachs recommendation:</a:t>
            </a:r>
          </a:p>
          <a:p>
            <a:pPr lvl="1"/>
            <a:r>
              <a:rPr lang="en-US" dirty="0"/>
              <a:t>“Shock therapy”: End the hyperinflation all at once</a:t>
            </a:r>
          </a:p>
          <a:p>
            <a:pPr lvl="1"/>
            <a:r>
              <a:rPr lang="en-US" dirty="0"/>
              <a:t>“No hyperinflation had ever been stopped [gradually]”</a:t>
            </a:r>
          </a:p>
          <a:p>
            <a:r>
              <a:rPr lang="en-US" dirty="0"/>
              <a:t>Key: Raise the price of oil!!</a:t>
            </a:r>
          </a:p>
          <a:p>
            <a:pPr lvl="1"/>
            <a:r>
              <a:rPr lang="en-US" dirty="0"/>
              <a:t>Hmmm … stop a hyperinflation by raising a price?!?</a:t>
            </a:r>
          </a:p>
          <a:p>
            <a:pPr lvl="1"/>
            <a:r>
              <a:rPr lang="en-US" dirty="0"/>
              <a:t>Does this make sense? </a:t>
            </a:r>
          </a:p>
        </p:txBody>
      </p:sp>
      <p:sp>
        <p:nvSpPr>
          <p:cNvPr id="4" name="Slide Number Placeholder 3"/>
          <p:cNvSpPr>
            <a:spLocks noGrp="1"/>
          </p:cNvSpPr>
          <p:nvPr>
            <p:ph type="sldNum" sz="quarter" idx="12"/>
          </p:nvPr>
        </p:nvSpPr>
        <p:spPr/>
        <p:txBody>
          <a:bodyPr/>
          <a:lstStyle/>
          <a:p>
            <a:fld id="{85442DEE-2235-41B4-99BD-234203159492}" type="slidenum">
              <a:rPr lang="en-US" smtClean="0"/>
              <a:pPr/>
              <a:t>53</a:t>
            </a:fld>
            <a:endParaRPr lang="en-US" dirty="0"/>
          </a:p>
        </p:txBody>
      </p:sp>
    </p:spTree>
    <p:extLst>
      <p:ext uri="{BB962C8B-B14F-4D97-AF65-F5344CB8AC3E}">
        <p14:creationId xmlns:p14="http://schemas.microsoft.com/office/powerpoint/2010/main" val="428965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Jeffrey Sachs to the Rescue</a:t>
            </a:r>
          </a:p>
        </p:txBody>
      </p:sp>
      <p:sp>
        <p:nvSpPr>
          <p:cNvPr id="3" name="Content Placeholder 2"/>
          <p:cNvSpPr>
            <a:spLocks noGrp="1"/>
          </p:cNvSpPr>
          <p:nvPr>
            <p:ph idx="1"/>
          </p:nvPr>
        </p:nvSpPr>
        <p:spPr/>
        <p:txBody>
          <a:bodyPr/>
          <a:lstStyle/>
          <a:p>
            <a:r>
              <a:rPr lang="en-US" dirty="0"/>
              <a:t>Government revenues depended </a:t>
            </a:r>
            <a:br>
              <a:rPr lang="en-US" dirty="0"/>
            </a:br>
            <a:r>
              <a:rPr lang="en-US" dirty="0"/>
              <a:t>heavily on oil taxes from state oil company</a:t>
            </a:r>
          </a:p>
          <a:p>
            <a:r>
              <a:rPr lang="en-US" dirty="0"/>
              <a:t>State oil company set oil prices in pesos and changed them only every few months</a:t>
            </a:r>
          </a:p>
          <a:p>
            <a:r>
              <a:rPr lang="en-US" dirty="0"/>
              <a:t>In between price changes, foreign currency price of oil plummeted destroying the budget</a:t>
            </a:r>
          </a:p>
          <a:p>
            <a:pPr lvl="1"/>
            <a:r>
              <a:rPr lang="en-US" dirty="0"/>
              <a:t>Gas price in Bolivia in Aug-85: $0.03 per liter</a:t>
            </a:r>
          </a:p>
          <a:p>
            <a:pPr lvl="1"/>
            <a:r>
              <a:rPr lang="en-US" dirty="0"/>
              <a:t>World gas price in Aug-85: $0.28 per liter</a:t>
            </a:r>
          </a:p>
        </p:txBody>
      </p:sp>
      <p:sp>
        <p:nvSpPr>
          <p:cNvPr id="4" name="Slide Number Placeholder 3"/>
          <p:cNvSpPr>
            <a:spLocks noGrp="1"/>
          </p:cNvSpPr>
          <p:nvPr>
            <p:ph type="sldNum" sz="quarter" idx="12"/>
          </p:nvPr>
        </p:nvSpPr>
        <p:spPr/>
        <p:txBody>
          <a:bodyPr/>
          <a:lstStyle/>
          <a:p>
            <a:fld id="{85442DEE-2235-41B4-99BD-234203159492}" type="slidenum">
              <a:rPr lang="en-US" smtClean="0"/>
              <a:pPr/>
              <a:t>54</a:t>
            </a:fld>
            <a:endParaRPr lang="en-US" dirty="0"/>
          </a:p>
        </p:txBody>
      </p:sp>
    </p:spTree>
    <p:extLst>
      <p:ext uri="{BB962C8B-B14F-4D97-AF65-F5344CB8AC3E}">
        <p14:creationId xmlns:p14="http://schemas.microsoft.com/office/powerpoint/2010/main" val="4253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and Unemployment in U.K.</a:t>
            </a:r>
          </a:p>
        </p:txBody>
      </p:sp>
      <p:pic>
        <p:nvPicPr>
          <p:cNvPr id="5" name="Content Placeholder 4" descr="Phillips1958figure5.jpg"/>
          <p:cNvPicPr>
            <a:picLocks noGrp="1" noChangeAspect="1"/>
          </p:cNvPicPr>
          <p:nvPr>
            <p:ph idx="1"/>
          </p:nvPr>
        </p:nvPicPr>
        <p:blipFill>
          <a:blip r:embed="rId3" cstate="print"/>
          <a:stretch>
            <a:fillRect/>
          </a:stretch>
        </p:blipFill>
        <p:spPr>
          <a:xfrm>
            <a:off x="2286000" y="1219200"/>
            <a:ext cx="7172467" cy="5181600"/>
          </a:xfrm>
        </p:spPr>
      </p:pic>
      <p:sp>
        <p:nvSpPr>
          <p:cNvPr id="4" name="Slide Number Placeholder 3"/>
          <p:cNvSpPr>
            <a:spLocks noGrp="1"/>
          </p:cNvSpPr>
          <p:nvPr>
            <p:ph type="sldNum" sz="quarter" idx="12"/>
          </p:nvPr>
        </p:nvSpPr>
        <p:spPr/>
        <p:txBody>
          <a:bodyPr/>
          <a:lstStyle/>
          <a:p>
            <a:fld id="{32B9084E-9F93-48B8-859D-F8BB0DEC3FE8}" type="slidenum">
              <a:rPr lang="en-US" smtClean="0"/>
              <a:pPr/>
              <a:t>6</a:t>
            </a:fld>
            <a:endParaRPr lang="en-US"/>
          </a:p>
        </p:txBody>
      </p:sp>
    </p:spTree>
    <p:extLst>
      <p:ext uri="{BB962C8B-B14F-4D97-AF65-F5344CB8AC3E}">
        <p14:creationId xmlns:p14="http://schemas.microsoft.com/office/powerpoint/2010/main" val="7701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and Unemployment in U.K.</a:t>
            </a:r>
          </a:p>
        </p:txBody>
      </p:sp>
      <p:pic>
        <p:nvPicPr>
          <p:cNvPr id="5" name="Content Placeholder 4" descr="Phillips1958figure6.jpg"/>
          <p:cNvPicPr>
            <a:picLocks noGrp="1" noChangeAspect="1"/>
          </p:cNvPicPr>
          <p:nvPr>
            <p:ph idx="1"/>
          </p:nvPr>
        </p:nvPicPr>
        <p:blipFill>
          <a:blip r:embed="rId3" cstate="print"/>
          <a:stretch>
            <a:fillRect/>
          </a:stretch>
        </p:blipFill>
        <p:spPr>
          <a:xfrm>
            <a:off x="2438400" y="1143001"/>
            <a:ext cx="7010400" cy="5507035"/>
          </a:xfrm>
        </p:spPr>
      </p:pic>
      <p:sp>
        <p:nvSpPr>
          <p:cNvPr id="4" name="Slide Number Placeholder 3"/>
          <p:cNvSpPr>
            <a:spLocks noGrp="1"/>
          </p:cNvSpPr>
          <p:nvPr>
            <p:ph type="sldNum" sz="quarter" idx="12"/>
          </p:nvPr>
        </p:nvSpPr>
        <p:spPr/>
        <p:txBody>
          <a:bodyPr/>
          <a:lstStyle/>
          <a:p>
            <a:fld id="{32B9084E-9F93-48B8-859D-F8BB0DEC3FE8}" type="slidenum">
              <a:rPr lang="en-US" smtClean="0"/>
              <a:pPr/>
              <a:t>7</a:t>
            </a:fld>
            <a:endParaRPr lang="en-US"/>
          </a:p>
        </p:txBody>
      </p:sp>
    </p:spTree>
    <p:extLst>
      <p:ext uri="{BB962C8B-B14F-4D97-AF65-F5344CB8AC3E}">
        <p14:creationId xmlns:p14="http://schemas.microsoft.com/office/powerpoint/2010/main" val="326318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Phillips Curve and Monetary Policy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10972800" cy="5029200"/>
              </a:xfrm>
            </p:spPr>
            <p:txBody>
              <a:bodyPr>
                <a:normAutofit/>
              </a:bodyPr>
              <a:lstStyle/>
              <a:p>
                <a:r>
                  <a:rPr lang="en-US" dirty="0"/>
                  <a:t>Phillips Curve: Negative relationship between inflation </a:t>
                </a:r>
                <a:br>
                  <a:rPr lang="en-US" dirty="0"/>
                </a:br>
                <a:r>
                  <a:rPr lang="en-US" dirty="0"/>
                  <a:t>and unemployment</a:t>
                </a:r>
              </a:p>
              <a:p>
                <a:r>
                  <a:rPr lang="en-US" dirty="0"/>
                  <a:t>Suggests that:</a:t>
                </a:r>
              </a:p>
              <a:p>
                <a:pPr lvl="1"/>
                <a:r>
                  <a:rPr lang="en-US" dirty="0"/>
                  <a:t>We can engineer a lower unemployment rate if we are </a:t>
                </a:r>
                <a:br>
                  <a:rPr lang="en-US" dirty="0"/>
                </a:br>
                <a:r>
                  <a:rPr lang="en-US" dirty="0"/>
                  <a:t>willing to tolerate higher inflation</a:t>
                </a:r>
              </a:p>
              <a:p>
                <a:r>
                  <a:rPr lang="en-US" dirty="0"/>
                  <a:t>What is optimal policy?</a:t>
                </a:r>
              </a:p>
              <a:p>
                <a:r>
                  <a:rPr lang="en-US" dirty="0"/>
                  <a:t>Depends on: </a:t>
                </a:r>
              </a:p>
              <a:p>
                <a:pPr lvl="1"/>
                <a:r>
                  <a:rPr lang="en-US" dirty="0"/>
                  <a:t>Relative cost of unemployment and inflation</a:t>
                </a:r>
              </a:p>
              <a:p>
                <a:pPr lvl="1"/>
                <a:r>
                  <a:rPr lang="en-US" dirty="0"/>
                  <a:t>Slope of Phillips curve (how much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a:t> for given </a:t>
                </a:r>
                <a14:m>
                  <m:oMath xmlns:m="http://schemas.openxmlformats.org/officeDocument/2006/math">
                    <m:r>
                      <a:rPr lang="is-IS" b="0" i="1" smtClean="0">
                        <a:latin typeface="Cambria Math" panose="02040503050406030204" pitchFamily="18" charset="0"/>
                      </a:rPr>
                      <m:t>𝑢</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10972800" cy="5029200"/>
              </a:xfrm>
              <a:blipFill>
                <a:blip r:embed="rId3"/>
                <a:stretch>
                  <a:fillRect l="-1278" t="-15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B9084E-9F93-48B8-859D-F8BB0DEC3FE8}" type="slidenum">
              <a:rPr lang="en-US" smtClean="0"/>
              <a:pPr/>
              <a:t>8</a:t>
            </a:fld>
            <a:endParaRPr lang="en-US"/>
          </a:p>
        </p:txBody>
      </p:sp>
    </p:spTree>
    <p:extLst>
      <p:ext uri="{BB962C8B-B14F-4D97-AF65-F5344CB8AC3E}">
        <p14:creationId xmlns:p14="http://schemas.microsoft.com/office/powerpoint/2010/main" val="82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in the 1960’s</a:t>
            </a:r>
          </a:p>
        </p:txBody>
      </p:sp>
      <p:sp>
        <p:nvSpPr>
          <p:cNvPr id="3" name="Content Placeholder 2"/>
          <p:cNvSpPr>
            <a:spLocks noGrp="1"/>
          </p:cNvSpPr>
          <p:nvPr>
            <p:ph idx="1"/>
          </p:nvPr>
        </p:nvSpPr>
        <p:spPr>
          <a:xfrm>
            <a:off x="609600" y="1905001"/>
            <a:ext cx="10972800" cy="4221163"/>
          </a:xfrm>
        </p:spPr>
        <p:txBody>
          <a:bodyPr/>
          <a:lstStyle/>
          <a:p>
            <a:r>
              <a:rPr lang="en-US" dirty="0"/>
              <a:t>“Guns and butter”: </a:t>
            </a:r>
          </a:p>
          <a:p>
            <a:pPr lvl="1"/>
            <a:r>
              <a:rPr lang="en-US" dirty="0"/>
              <a:t>Vietnam war and Great Society</a:t>
            </a:r>
          </a:p>
          <a:p>
            <a:r>
              <a:rPr lang="en-US" dirty="0"/>
              <a:t>Inflation rose</a:t>
            </a:r>
          </a:p>
          <a:p>
            <a:r>
              <a:rPr lang="en-US" dirty="0"/>
              <a:t>Many argued:</a:t>
            </a:r>
          </a:p>
          <a:p>
            <a:pPr lvl="1"/>
            <a:r>
              <a:rPr lang="en-US" dirty="0"/>
              <a:t>Low price to pay for lower unemployment</a:t>
            </a:r>
          </a:p>
          <a:p>
            <a:r>
              <a:rPr lang="en-US" dirty="0"/>
              <a:t>Phillips curve thinking had major influence on policy</a:t>
            </a:r>
          </a:p>
        </p:txBody>
      </p:sp>
      <p:sp>
        <p:nvSpPr>
          <p:cNvPr id="4" name="Slide Number Placeholder 3"/>
          <p:cNvSpPr>
            <a:spLocks noGrp="1"/>
          </p:cNvSpPr>
          <p:nvPr>
            <p:ph type="sldNum" sz="quarter" idx="12"/>
          </p:nvPr>
        </p:nvSpPr>
        <p:spPr/>
        <p:txBody>
          <a:bodyPr/>
          <a:lstStyle/>
          <a:p>
            <a:fld id="{32B9084E-9F93-48B8-859D-F8BB0DEC3FE8}" type="slidenum">
              <a:rPr lang="en-US" smtClean="0"/>
              <a:pPr/>
              <a:t>9</a:t>
            </a:fld>
            <a:endParaRPr lang="en-US"/>
          </a:p>
        </p:txBody>
      </p:sp>
    </p:spTree>
    <p:extLst>
      <p:ext uri="{BB962C8B-B14F-4D97-AF65-F5344CB8AC3E}">
        <p14:creationId xmlns:p14="http://schemas.microsoft.com/office/powerpoint/2010/main" val="584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16961</TotalTime>
  <Words>2877</Words>
  <Application>Microsoft Office PowerPoint</Application>
  <PresentationFormat>Widescreen</PresentationFormat>
  <Paragraphs>480</Paragraphs>
  <Slides>54</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Cambria Math</vt:lpstr>
      <vt:lpstr>Times New Roman</vt:lpstr>
      <vt:lpstr>WP MathA</vt:lpstr>
      <vt:lpstr>Office Theme</vt:lpstr>
      <vt:lpstr>Equation</vt:lpstr>
      <vt:lpstr>Lecture 16: The Phillips Curve and the Great Inflation Macroeconomics (Quantitative)  Economics 101B</vt:lpstr>
      <vt:lpstr>Where Do We Stand?</vt:lpstr>
      <vt:lpstr>The Phillips Curve</vt:lpstr>
      <vt:lpstr>Inflation and Unemployment in U.K.</vt:lpstr>
      <vt:lpstr>Inflation and Unemployment in U.K.</vt:lpstr>
      <vt:lpstr>Inflation and Unemployment in U.K.</vt:lpstr>
      <vt:lpstr>Inflation and Unemployment in U.K.</vt:lpstr>
      <vt:lpstr>Phillips Curve and Monetary Policy</vt:lpstr>
      <vt:lpstr>U.S. in the 1960’s</vt:lpstr>
      <vt:lpstr>U.S. in the 1960’s</vt:lpstr>
      <vt:lpstr>U.S. 1960’s through the Lens of Medieval Economy</vt:lpstr>
      <vt:lpstr>Phillips Curve in Medieval Model</vt:lpstr>
      <vt:lpstr>Long-Run Phillips Curve in Medieval Model</vt:lpstr>
      <vt:lpstr>Price Setting</vt:lpstr>
      <vt:lpstr>Price Setting</vt:lpstr>
      <vt:lpstr>Price Setting</vt:lpstr>
      <vt:lpstr>Expectation’s Augmented Phillips Curve</vt:lpstr>
      <vt:lpstr>U.S. in 1960’s</vt:lpstr>
      <vt:lpstr>Friedman and Phelps Were Right!!</vt:lpstr>
      <vt:lpstr>U.S. in 1970’s</vt:lpstr>
      <vt:lpstr>Big Mistake</vt:lpstr>
      <vt:lpstr>Expectations Augmented Phillips Curve</vt:lpstr>
      <vt:lpstr>Timing of Output Gap Term</vt:lpstr>
      <vt:lpstr>Jones’ Notation Versus Our Notation</vt:lpstr>
      <vt:lpstr>Expectations Formation</vt:lpstr>
      <vt:lpstr>Expectations Augmented Phillips Curve</vt:lpstr>
      <vt:lpstr>Expectations Augmented Phillips Curve</vt:lpstr>
      <vt:lpstr>Expectations Augmented Phillips Curve</vt:lpstr>
      <vt:lpstr>Expectations Augmented Phillips Curve</vt:lpstr>
      <vt:lpstr>PowerPoint Presentation</vt:lpstr>
      <vt:lpstr>The NAIRU</vt:lpstr>
      <vt:lpstr>Long Run Phillips Curve</vt:lpstr>
      <vt:lpstr>Stagflation in 1970s</vt:lpstr>
      <vt:lpstr>High Inflation of the 1970s</vt:lpstr>
      <vt:lpstr>The Volcker Disinflation</vt:lpstr>
      <vt:lpstr>The Sacrifice Ratio</vt:lpstr>
      <vt:lpstr>Rational Expectations Revolution</vt:lpstr>
      <vt:lpstr>Sacrifice Ratio</vt:lpstr>
      <vt:lpstr>Credible Announcements</vt:lpstr>
      <vt:lpstr>The Role of Expectations</vt:lpstr>
      <vt:lpstr>Sargent’s Argument</vt:lpstr>
      <vt:lpstr>My Research on the Phillips Curve</vt:lpstr>
      <vt:lpstr>Volcker Disinflation (1980-84)</vt:lpstr>
      <vt:lpstr>Hyperinflation</vt:lpstr>
      <vt:lpstr>Monetary Policy and Fiscal Policy</vt:lpstr>
      <vt:lpstr>Cause of Inflation</vt:lpstr>
      <vt:lpstr>Do Bonds Help?</vt:lpstr>
      <vt:lpstr>Do Bonds Help?</vt:lpstr>
      <vt:lpstr>How Do Hyperinflations End?</vt:lpstr>
      <vt:lpstr>Shock Therapy</vt:lpstr>
      <vt:lpstr>Bolivian Hyperinflation</vt:lpstr>
      <vt:lpstr>Bolivia: Why did it happen?</vt:lpstr>
      <vt:lpstr>Jeffrey Sachs to the Rescue</vt:lpstr>
      <vt:lpstr>Jeffrey Sachs to the Rescue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22</dc:title>
  <dc:creator> Jon Steinsson</dc:creator>
  <cp:lastModifiedBy>Jon Steinsson</cp:lastModifiedBy>
  <cp:revision>1062</cp:revision>
  <cp:lastPrinted>2012-04-10T12:17:37Z</cp:lastPrinted>
  <dcterms:created xsi:type="dcterms:W3CDTF">2009-02-16T13:46:11Z</dcterms:created>
  <dcterms:modified xsi:type="dcterms:W3CDTF">2025-11-23T16:32:12Z</dcterms:modified>
</cp:coreProperties>
</file>