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3"/>
  </p:notesMasterIdLst>
  <p:handoutMasterIdLst>
    <p:handoutMasterId r:id="rId64"/>
  </p:handoutMasterIdLst>
  <p:sldIdLst>
    <p:sldId id="257" r:id="rId2"/>
    <p:sldId id="597" r:id="rId3"/>
    <p:sldId id="598" r:id="rId4"/>
    <p:sldId id="599" r:id="rId5"/>
    <p:sldId id="604" r:id="rId6"/>
    <p:sldId id="600" r:id="rId7"/>
    <p:sldId id="603" r:id="rId8"/>
    <p:sldId id="601" r:id="rId9"/>
    <p:sldId id="602" r:id="rId10"/>
    <p:sldId id="721" r:id="rId11"/>
    <p:sldId id="722" r:id="rId12"/>
    <p:sldId id="523" r:id="rId13"/>
    <p:sldId id="524" r:id="rId14"/>
    <p:sldId id="525" r:id="rId15"/>
    <p:sldId id="526" r:id="rId16"/>
    <p:sldId id="527" r:id="rId17"/>
    <p:sldId id="528" r:id="rId18"/>
    <p:sldId id="530" r:id="rId19"/>
    <p:sldId id="531" r:id="rId20"/>
    <p:sldId id="547" r:id="rId21"/>
    <p:sldId id="726" r:id="rId22"/>
    <p:sldId id="553" r:id="rId23"/>
    <p:sldId id="554" r:id="rId24"/>
    <p:sldId id="555" r:id="rId25"/>
    <p:sldId id="548" r:id="rId26"/>
    <p:sldId id="549" r:id="rId27"/>
    <p:sldId id="550" r:id="rId28"/>
    <p:sldId id="551" r:id="rId29"/>
    <p:sldId id="552" r:id="rId30"/>
    <p:sldId id="556" r:id="rId31"/>
    <p:sldId id="560" r:id="rId32"/>
    <p:sldId id="561" r:id="rId33"/>
    <p:sldId id="562" r:id="rId34"/>
    <p:sldId id="563" r:id="rId35"/>
    <p:sldId id="564" r:id="rId36"/>
    <p:sldId id="565" r:id="rId37"/>
    <p:sldId id="566" r:id="rId38"/>
    <p:sldId id="567" r:id="rId39"/>
    <p:sldId id="568" r:id="rId40"/>
    <p:sldId id="569" r:id="rId41"/>
    <p:sldId id="570" r:id="rId42"/>
    <p:sldId id="720" r:id="rId43"/>
    <p:sldId id="697" r:id="rId44"/>
    <p:sldId id="698" r:id="rId45"/>
    <p:sldId id="699" r:id="rId46"/>
    <p:sldId id="700" r:id="rId47"/>
    <p:sldId id="701" r:id="rId48"/>
    <p:sldId id="702" r:id="rId49"/>
    <p:sldId id="703" r:id="rId50"/>
    <p:sldId id="704" r:id="rId51"/>
    <p:sldId id="705" r:id="rId52"/>
    <p:sldId id="706" r:id="rId53"/>
    <p:sldId id="707" r:id="rId54"/>
    <p:sldId id="708" r:id="rId55"/>
    <p:sldId id="709" r:id="rId56"/>
    <p:sldId id="710" r:id="rId57"/>
    <p:sldId id="711" r:id="rId58"/>
    <p:sldId id="712" r:id="rId59"/>
    <p:sldId id="713" r:id="rId60"/>
    <p:sldId id="714" r:id="rId61"/>
    <p:sldId id="715" r:id="rId62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09" autoAdjust="0"/>
    <p:restoredTop sz="90409" autoAdjust="0"/>
  </p:normalViewPr>
  <p:slideViewPr>
    <p:cSldViewPr>
      <p:cViewPr varScale="1">
        <p:scale>
          <a:sx n="67" d="100"/>
          <a:sy n="67" d="100"/>
        </p:scale>
        <p:origin x="364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600" dirty="0"/>
              <a:t>Stock</a:t>
            </a:r>
            <a:r>
              <a:rPr lang="en-US" sz="3600" baseline="0" dirty="0"/>
              <a:t> Prices</a:t>
            </a:r>
            <a:endParaRPr lang="en-US" sz="3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508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Sheet1!$B$477:$B$956</c:f>
              <c:numCache>
                <c:formatCode>m/d/yyyy</c:formatCode>
                <c:ptCount val="480"/>
                <c:pt idx="0">
                  <c:v>3654</c:v>
                </c:pt>
                <c:pt idx="1">
                  <c:v>3685</c:v>
                </c:pt>
                <c:pt idx="2">
                  <c:v>3713</c:v>
                </c:pt>
                <c:pt idx="3">
                  <c:v>3744</c:v>
                </c:pt>
                <c:pt idx="4">
                  <c:v>3774</c:v>
                </c:pt>
                <c:pt idx="5">
                  <c:v>3805</c:v>
                </c:pt>
                <c:pt idx="6">
                  <c:v>3835</c:v>
                </c:pt>
                <c:pt idx="7">
                  <c:v>3866</c:v>
                </c:pt>
                <c:pt idx="8">
                  <c:v>3897</c:v>
                </c:pt>
                <c:pt idx="9">
                  <c:v>3927</c:v>
                </c:pt>
                <c:pt idx="10">
                  <c:v>3958</c:v>
                </c:pt>
                <c:pt idx="11">
                  <c:v>3988</c:v>
                </c:pt>
                <c:pt idx="12">
                  <c:v>4019</c:v>
                </c:pt>
                <c:pt idx="13">
                  <c:v>4050</c:v>
                </c:pt>
                <c:pt idx="14">
                  <c:v>4078</c:v>
                </c:pt>
                <c:pt idx="15">
                  <c:v>4109</c:v>
                </c:pt>
                <c:pt idx="16">
                  <c:v>4139</c:v>
                </c:pt>
                <c:pt idx="17">
                  <c:v>4170</c:v>
                </c:pt>
                <c:pt idx="18">
                  <c:v>4200</c:v>
                </c:pt>
                <c:pt idx="19">
                  <c:v>4231</c:v>
                </c:pt>
                <c:pt idx="20">
                  <c:v>4262</c:v>
                </c:pt>
                <c:pt idx="21">
                  <c:v>4292</c:v>
                </c:pt>
                <c:pt idx="22">
                  <c:v>4323</c:v>
                </c:pt>
                <c:pt idx="23">
                  <c:v>4353</c:v>
                </c:pt>
                <c:pt idx="24">
                  <c:v>4384</c:v>
                </c:pt>
                <c:pt idx="25">
                  <c:v>4415</c:v>
                </c:pt>
                <c:pt idx="26">
                  <c:v>4444</c:v>
                </c:pt>
                <c:pt idx="27">
                  <c:v>4475</c:v>
                </c:pt>
                <c:pt idx="28">
                  <c:v>4505</c:v>
                </c:pt>
                <c:pt idx="29">
                  <c:v>4536</c:v>
                </c:pt>
                <c:pt idx="30">
                  <c:v>4566</c:v>
                </c:pt>
                <c:pt idx="31">
                  <c:v>4597</c:v>
                </c:pt>
                <c:pt idx="32">
                  <c:v>4628</c:v>
                </c:pt>
                <c:pt idx="33">
                  <c:v>4658</c:v>
                </c:pt>
                <c:pt idx="34">
                  <c:v>4689</c:v>
                </c:pt>
                <c:pt idx="35">
                  <c:v>4719</c:v>
                </c:pt>
                <c:pt idx="36">
                  <c:v>4750</c:v>
                </c:pt>
                <c:pt idx="37">
                  <c:v>4781</c:v>
                </c:pt>
                <c:pt idx="38">
                  <c:v>4809</c:v>
                </c:pt>
                <c:pt idx="39">
                  <c:v>4840</c:v>
                </c:pt>
                <c:pt idx="40">
                  <c:v>4870</c:v>
                </c:pt>
                <c:pt idx="41">
                  <c:v>4901</c:v>
                </c:pt>
                <c:pt idx="42">
                  <c:v>4931</c:v>
                </c:pt>
                <c:pt idx="43">
                  <c:v>4962</c:v>
                </c:pt>
                <c:pt idx="44">
                  <c:v>4993</c:v>
                </c:pt>
                <c:pt idx="45">
                  <c:v>5023</c:v>
                </c:pt>
                <c:pt idx="46">
                  <c:v>5054</c:v>
                </c:pt>
                <c:pt idx="47">
                  <c:v>5084</c:v>
                </c:pt>
                <c:pt idx="48">
                  <c:v>5115</c:v>
                </c:pt>
                <c:pt idx="49">
                  <c:v>5146</c:v>
                </c:pt>
                <c:pt idx="50">
                  <c:v>5174</c:v>
                </c:pt>
                <c:pt idx="51">
                  <c:v>5205</c:v>
                </c:pt>
                <c:pt idx="52">
                  <c:v>5235</c:v>
                </c:pt>
                <c:pt idx="53">
                  <c:v>5266</c:v>
                </c:pt>
                <c:pt idx="54">
                  <c:v>5296</c:v>
                </c:pt>
                <c:pt idx="55">
                  <c:v>5327</c:v>
                </c:pt>
                <c:pt idx="56">
                  <c:v>5358</c:v>
                </c:pt>
                <c:pt idx="57">
                  <c:v>5388</c:v>
                </c:pt>
                <c:pt idx="58">
                  <c:v>5419</c:v>
                </c:pt>
                <c:pt idx="59">
                  <c:v>5449</c:v>
                </c:pt>
                <c:pt idx="60">
                  <c:v>5480</c:v>
                </c:pt>
                <c:pt idx="61">
                  <c:v>5511</c:v>
                </c:pt>
                <c:pt idx="62">
                  <c:v>5539</c:v>
                </c:pt>
                <c:pt idx="63">
                  <c:v>5570</c:v>
                </c:pt>
                <c:pt idx="64">
                  <c:v>5600</c:v>
                </c:pt>
                <c:pt idx="65">
                  <c:v>5631</c:v>
                </c:pt>
                <c:pt idx="66">
                  <c:v>5661</c:v>
                </c:pt>
                <c:pt idx="67">
                  <c:v>5692</c:v>
                </c:pt>
                <c:pt idx="68">
                  <c:v>5723</c:v>
                </c:pt>
                <c:pt idx="69">
                  <c:v>5753</c:v>
                </c:pt>
                <c:pt idx="70">
                  <c:v>5784</c:v>
                </c:pt>
                <c:pt idx="71">
                  <c:v>5814</c:v>
                </c:pt>
                <c:pt idx="72">
                  <c:v>5845</c:v>
                </c:pt>
                <c:pt idx="73">
                  <c:v>5876</c:v>
                </c:pt>
                <c:pt idx="74">
                  <c:v>5905</c:v>
                </c:pt>
                <c:pt idx="75">
                  <c:v>5936</c:v>
                </c:pt>
                <c:pt idx="76">
                  <c:v>5966</c:v>
                </c:pt>
                <c:pt idx="77">
                  <c:v>5997</c:v>
                </c:pt>
                <c:pt idx="78">
                  <c:v>6027</c:v>
                </c:pt>
                <c:pt idx="79">
                  <c:v>6058</c:v>
                </c:pt>
                <c:pt idx="80">
                  <c:v>6089</c:v>
                </c:pt>
                <c:pt idx="81">
                  <c:v>6119</c:v>
                </c:pt>
                <c:pt idx="82">
                  <c:v>6150</c:v>
                </c:pt>
                <c:pt idx="83">
                  <c:v>6180</c:v>
                </c:pt>
                <c:pt idx="84">
                  <c:v>6211</c:v>
                </c:pt>
                <c:pt idx="85">
                  <c:v>6242</c:v>
                </c:pt>
                <c:pt idx="86">
                  <c:v>6270</c:v>
                </c:pt>
                <c:pt idx="87">
                  <c:v>6301</c:v>
                </c:pt>
                <c:pt idx="88">
                  <c:v>6331</c:v>
                </c:pt>
                <c:pt idx="89">
                  <c:v>6362</c:v>
                </c:pt>
                <c:pt idx="90">
                  <c:v>6392</c:v>
                </c:pt>
                <c:pt idx="91">
                  <c:v>6423</c:v>
                </c:pt>
                <c:pt idx="92">
                  <c:v>6454</c:v>
                </c:pt>
                <c:pt idx="93">
                  <c:v>6484</c:v>
                </c:pt>
                <c:pt idx="94">
                  <c:v>6515</c:v>
                </c:pt>
                <c:pt idx="95">
                  <c:v>6545</c:v>
                </c:pt>
                <c:pt idx="96">
                  <c:v>6576</c:v>
                </c:pt>
                <c:pt idx="97">
                  <c:v>6607</c:v>
                </c:pt>
                <c:pt idx="98">
                  <c:v>6635</c:v>
                </c:pt>
                <c:pt idx="99">
                  <c:v>6666</c:v>
                </c:pt>
                <c:pt idx="100">
                  <c:v>6696</c:v>
                </c:pt>
                <c:pt idx="101">
                  <c:v>6727</c:v>
                </c:pt>
                <c:pt idx="102">
                  <c:v>6757</c:v>
                </c:pt>
                <c:pt idx="103">
                  <c:v>6788</c:v>
                </c:pt>
                <c:pt idx="104">
                  <c:v>6819</c:v>
                </c:pt>
                <c:pt idx="105">
                  <c:v>6849</c:v>
                </c:pt>
                <c:pt idx="106">
                  <c:v>6880</c:v>
                </c:pt>
                <c:pt idx="107">
                  <c:v>6910</c:v>
                </c:pt>
                <c:pt idx="108">
                  <c:v>6941</c:v>
                </c:pt>
                <c:pt idx="109">
                  <c:v>6972</c:v>
                </c:pt>
                <c:pt idx="110">
                  <c:v>7000</c:v>
                </c:pt>
                <c:pt idx="111">
                  <c:v>7031</c:v>
                </c:pt>
                <c:pt idx="112">
                  <c:v>7061</c:v>
                </c:pt>
                <c:pt idx="113">
                  <c:v>7092</c:v>
                </c:pt>
                <c:pt idx="114">
                  <c:v>7122</c:v>
                </c:pt>
                <c:pt idx="115">
                  <c:v>7153</c:v>
                </c:pt>
                <c:pt idx="116">
                  <c:v>7184</c:v>
                </c:pt>
                <c:pt idx="117">
                  <c:v>7214</c:v>
                </c:pt>
                <c:pt idx="118">
                  <c:v>7245</c:v>
                </c:pt>
                <c:pt idx="119">
                  <c:v>7275</c:v>
                </c:pt>
                <c:pt idx="120">
                  <c:v>7306</c:v>
                </c:pt>
                <c:pt idx="121">
                  <c:v>7337</c:v>
                </c:pt>
                <c:pt idx="122">
                  <c:v>7366</c:v>
                </c:pt>
                <c:pt idx="123">
                  <c:v>7397</c:v>
                </c:pt>
                <c:pt idx="124">
                  <c:v>7427</c:v>
                </c:pt>
                <c:pt idx="125">
                  <c:v>7458</c:v>
                </c:pt>
                <c:pt idx="126">
                  <c:v>7488</c:v>
                </c:pt>
                <c:pt idx="127">
                  <c:v>7519</c:v>
                </c:pt>
                <c:pt idx="128">
                  <c:v>7550</c:v>
                </c:pt>
                <c:pt idx="129">
                  <c:v>7580</c:v>
                </c:pt>
                <c:pt idx="130">
                  <c:v>7611</c:v>
                </c:pt>
                <c:pt idx="131">
                  <c:v>7641</c:v>
                </c:pt>
                <c:pt idx="132">
                  <c:v>7672</c:v>
                </c:pt>
                <c:pt idx="133">
                  <c:v>7703</c:v>
                </c:pt>
                <c:pt idx="134">
                  <c:v>7731</c:v>
                </c:pt>
                <c:pt idx="135">
                  <c:v>7762</c:v>
                </c:pt>
                <c:pt idx="136">
                  <c:v>7792</c:v>
                </c:pt>
                <c:pt idx="137">
                  <c:v>7823</c:v>
                </c:pt>
                <c:pt idx="138">
                  <c:v>7853</c:v>
                </c:pt>
                <c:pt idx="139">
                  <c:v>7884</c:v>
                </c:pt>
                <c:pt idx="140">
                  <c:v>7915</c:v>
                </c:pt>
                <c:pt idx="141">
                  <c:v>7945</c:v>
                </c:pt>
                <c:pt idx="142">
                  <c:v>7976</c:v>
                </c:pt>
                <c:pt idx="143">
                  <c:v>8006</c:v>
                </c:pt>
                <c:pt idx="144">
                  <c:v>8037</c:v>
                </c:pt>
                <c:pt idx="145">
                  <c:v>8068</c:v>
                </c:pt>
                <c:pt idx="146">
                  <c:v>8096</c:v>
                </c:pt>
                <c:pt idx="147">
                  <c:v>8127</c:v>
                </c:pt>
                <c:pt idx="148">
                  <c:v>8157</c:v>
                </c:pt>
                <c:pt idx="149">
                  <c:v>8188</c:v>
                </c:pt>
                <c:pt idx="150">
                  <c:v>8218</c:v>
                </c:pt>
                <c:pt idx="151">
                  <c:v>8249</c:v>
                </c:pt>
                <c:pt idx="152">
                  <c:v>8280</c:v>
                </c:pt>
                <c:pt idx="153">
                  <c:v>8310</c:v>
                </c:pt>
                <c:pt idx="154">
                  <c:v>8341</c:v>
                </c:pt>
                <c:pt idx="155">
                  <c:v>8371</c:v>
                </c:pt>
                <c:pt idx="156">
                  <c:v>8402</c:v>
                </c:pt>
                <c:pt idx="157">
                  <c:v>8433</c:v>
                </c:pt>
                <c:pt idx="158">
                  <c:v>8461</c:v>
                </c:pt>
                <c:pt idx="159">
                  <c:v>8492</c:v>
                </c:pt>
                <c:pt idx="160">
                  <c:v>8522</c:v>
                </c:pt>
                <c:pt idx="161">
                  <c:v>8553</c:v>
                </c:pt>
                <c:pt idx="162">
                  <c:v>8583</c:v>
                </c:pt>
                <c:pt idx="163">
                  <c:v>8614</c:v>
                </c:pt>
                <c:pt idx="164">
                  <c:v>8645</c:v>
                </c:pt>
                <c:pt idx="165">
                  <c:v>8675</c:v>
                </c:pt>
                <c:pt idx="166">
                  <c:v>8706</c:v>
                </c:pt>
                <c:pt idx="167">
                  <c:v>8736</c:v>
                </c:pt>
                <c:pt idx="168">
                  <c:v>8767</c:v>
                </c:pt>
                <c:pt idx="169">
                  <c:v>8798</c:v>
                </c:pt>
                <c:pt idx="170">
                  <c:v>8827</c:v>
                </c:pt>
                <c:pt idx="171">
                  <c:v>8858</c:v>
                </c:pt>
                <c:pt idx="172">
                  <c:v>8888</c:v>
                </c:pt>
                <c:pt idx="173">
                  <c:v>8919</c:v>
                </c:pt>
                <c:pt idx="174">
                  <c:v>8949</c:v>
                </c:pt>
                <c:pt idx="175">
                  <c:v>8980</c:v>
                </c:pt>
                <c:pt idx="176">
                  <c:v>9011</c:v>
                </c:pt>
                <c:pt idx="177">
                  <c:v>9041</c:v>
                </c:pt>
                <c:pt idx="178">
                  <c:v>9072</c:v>
                </c:pt>
                <c:pt idx="179">
                  <c:v>9102</c:v>
                </c:pt>
                <c:pt idx="180">
                  <c:v>9133</c:v>
                </c:pt>
                <c:pt idx="181">
                  <c:v>9164</c:v>
                </c:pt>
                <c:pt idx="182">
                  <c:v>9192</c:v>
                </c:pt>
                <c:pt idx="183">
                  <c:v>9223</c:v>
                </c:pt>
                <c:pt idx="184">
                  <c:v>9253</c:v>
                </c:pt>
                <c:pt idx="185">
                  <c:v>9284</c:v>
                </c:pt>
                <c:pt idx="186">
                  <c:v>9314</c:v>
                </c:pt>
                <c:pt idx="187">
                  <c:v>9345</c:v>
                </c:pt>
                <c:pt idx="188">
                  <c:v>9376</c:v>
                </c:pt>
                <c:pt idx="189">
                  <c:v>9406</c:v>
                </c:pt>
                <c:pt idx="190">
                  <c:v>9437</c:v>
                </c:pt>
                <c:pt idx="191">
                  <c:v>9467</c:v>
                </c:pt>
                <c:pt idx="192">
                  <c:v>9498</c:v>
                </c:pt>
                <c:pt idx="193">
                  <c:v>9529</c:v>
                </c:pt>
                <c:pt idx="194">
                  <c:v>9557</c:v>
                </c:pt>
                <c:pt idx="195">
                  <c:v>9588</c:v>
                </c:pt>
                <c:pt idx="196">
                  <c:v>9618</c:v>
                </c:pt>
                <c:pt idx="197">
                  <c:v>9649</c:v>
                </c:pt>
                <c:pt idx="198">
                  <c:v>9679</c:v>
                </c:pt>
                <c:pt idx="199">
                  <c:v>9710</c:v>
                </c:pt>
                <c:pt idx="200">
                  <c:v>9741</c:v>
                </c:pt>
                <c:pt idx="201">
                  <c:v>9771</c:v>
                </c:pt>
                <c:pt idx="202">
                  <c:v>9802</c:v>
                </c:pt>
                <c:pt idx="203">
                  <c:v>9832</c:v>
                </c:pt>
                <c:pt idx="204">
                  <c:v>9863</c:v>
                </c:pt>
                <c:pt idx="205">
                  <c:v>9894</c:v>
                </c:pt>
                <c:pt idx="206">
                  <c:v>9922</c:v>
                </c:pt>
                <c:pt idx="207">
                  <c:v>9953</c:v>
                </c:pt>
                <c:pt idx="208">
                  <c:v>9983</c:v>
                </c:pt>
                <c:pt idx="209">
                  <c:v>10014</c:v>
                </c:pt>
                <c:pt idx="210">
                  <c:v>10044</c:v>
                </c:pt>
                <c:pt idx="211">
                  <c:v>10075</c:v>
                </c:pt>
                <c:pt idx="212">
                  <c:v>10106</c:v>
                </c:pt>
                <c:pt idx="213">
                  <c:v>10136</c:v>
                </c:pt>
                <c:pt idx="214">
                  <c:v>10167</c:v>
                </c:pt>
                <c:pt idx="215">
                  <c:v>10197</c:v>
                </c:pt>
                <c:pt idx="216">
                  <c:v>10228</c:v>
                </c:pt>
                <c:pt idx="217">
                  <c:v>10259</c:v>
                </c:pt>
                <c:pt idx="218">
                  <c:v>10288</c:v>
                </c:pt>
                <c:pt idx="219">
                  <c:v>10319</c:v>
                </c:pt>
                <c:pt idx="220">
                  <c:v>10349</c:v>
                </c:pt>
                <c:pt idx="221">
                  <c:v>10380</c:v>
                </c:pt>
                <c:pt idx="222">
                  <c:v>10410</c:v>
                </c:pt>
                <c:pt idx="223">
                  <c:v>10441</c:v>
                </c:pt>
                <c:pt idx="224">
                  <c:v>10472</c:v>
                </c:pt>
                <c:pt idx="225">
                  <c:v>10502</c:v>
                </c:pt>
                <c:pt idx="226">
                  <c:v>10533</c:v>
                </c:pt>
                <c:pt idx="227">
                  <c:v>10563</c:v>
                </c:pt>
                <c:pt idx="228">
                  <c:v>10594</c:v>
                </c:pt>
                <c:pt idx="229">
                  <c:v>10625</c:v>
                </c:pt>
                <c:pt idx="230">
                  <c:v>10653</c:v>
                </c:pt>
                <c:pt idx="231">
                  <c:v>10684</c:v>
                </c:pt>
                <c:pt idx="232">
                  <c:v>10714</c:v>
                </c:pt>
                <c:pt idx="233">
                  <c:v>10745</c:v>
                </c:pt>
                <c:pt idx="234">
                  <c:v>10775</c:v>
                </c:pt>
                <c:pt idx="235">
                  <c:v>10806</c:v>
                </c:pt>
                <c:pt idx="236">
                  <c:v>10837</c:v>
                </c:pt>
                <c:pt idx="237">
                  <c:v>10867</c:v>
                </c:pt>
                <c:pt idx="238">
                  <c:v>10898</c:v>
                </c:pt>
                <c:pt idx="239">
                  <c:v>10928</c:v>
                </c:pt>
                <c:pt idx="240">
                  <c:v>10959</c:v>
                </c:pt>
                <c:pt idx="241">
                  <c:v>10990</c:v>
                </c:pt>
                <c:pt idx="242">
                  <c:v>11018</c:v>
                </c:pt>
                <c:pt idx="243">
                  <c:v>11049</c:v>
                </c:pt>
                <c:pt idx="244">
                  <c:v>11079</c:v>
                </c:pt>
                <c:pt idx="245">
                  <c:v>11110</c:v>
                </c:pt>
                <c:pt idx="246">
                  <c:v>11140</c:v>
                </c:pt>
                <c:pt idx="247">
                  <c:v>11171</c:v>
                </c:pt>
                <c:pt idx="248">
                  <c:v>11202</c:v>
                </c:pt>
                <c:pt idx="249">
                  <c:v>11232</c:v>
                </c:pt>
                <c:pt idx="250">
                  <c:v>11263</c:v>
                </c:pt>
                <c:pt idx="251">
                  <c:v>11293</c:v>
                </c:pt>
                <c:pt idx="252">
                  <c:v>11324</c:v>
                </c:pt>
                <c:pt idx="253">
                  <c:v>11355</c:v>
                </c:pt>
                <c:pt idx="254">
                  <c:v>11383</c:v>
                </c:pt>
                <c:pt idx="255">
                  <c:v>11414</c:v>
                </c:pt>
                <c:pt idx="256">
                  <c:v>11444</c:v>
                </c:pt>
                <c:pt idx="257">
                  <c:v>11475</c:v>
                </c:pt>
                <c:pt idx="258">
                  <c:v>11505</c:v>
                </c:pt>
                <c:pt idx="259">
                  <c:v>11536</c:v>
                </c:pt>
                <c:pt idx="260">
                  <c:v>11567</c:v>
                </c:pt>
                <c:pt idx="261">
                  <c:v>11597</c:v>
                </c:pt>
                <c:pt idx="262">
                  <c:v>11628</c:v>
                </c:pt>
                <c:pt idx="263">
                  <c:v>11658</c:v>
                </c:pt>
                <c:pt idx="264">
                  <c:v>11689</c:v>
                </c:pt>
                <c:pt idx="265">
                  <c:v>11720</c:v>
                </c:pt>
                <c:pt idx="266">
                  <c:v>11749</c:v>
                </c:pt>
                <c:pt idx="267">
                  <c:v>11780</c:v>
                </c:pt>
                <c:pt idx="268">
                  <c:v>11810</c:v>
                </c:pt>
                <c:pt idx="269">
                  <c:v>11841</c:v>
                </c:pt>
                <c:pt idx="270">
                  <c:v>11871</c:v>
                </c:pt>
                <c:pt idx="271">
                  <c:v>11902</c:v>
                </c:pt>
                <c:pt idx="272">
                  <c:v>11933</c:v>
                </c:pt>
                <c:pt idx="273">
                  <c:v>11963</c:v>
                </c:pt>
                <c:pt idx="274">
                  <c:v>11994</c:v>
                </c:pt>
                <c:pt idx="275">
                  <c:v>12024</c:v>
                </c:pt>
                <c:pt idx="276">
                  <c:v>12055</c:v>
                </c:pt>
                <c:pt idx="277">
                  <c:v>12086</c:v>
                </c:pt>
                <c:pt idx="278">
                  <c:v>12114</c:v>
                </c:pt>
                <c:pt idx="279">
                  <c:v>12145</c:v>
                </c:pt>
                <c:pt idx="280">
                  <c:v>12175</c:v>
                </c:pt>
                <c:pt idx="281">
                  <c:v>12206</c:v>
                </c:pt>
                <c:pt idx="282">
                  <c:v>12236</c:v>
                </c:pt>
                <c:pt idx="283">
                  <c:v>12267</c:v>
                </c:pt>
                <c:pt idx="284">
                  <c:v>12298</c:v>
                </c:pt>
                <c:pt idx="285">
                  <c:v>12328</c:v>
                </c:pt>
                <c:pt idx="286">
                  <c:v>12359</c:v>
                </c:pt>
                <c:pt idx="287">
                  <c:v>12389</c:v>
                </c:pt>
                <c:pt idx="288">
                  <c:v>12420</c:v>
                </c:pt>
                <c:pt idx="289">
                  <c:v>12451</c:v>
                </c:pt>
                <c:pt idx="290">
                  <c:v>12479</c:v>
                </c:pt>
                <c:pt idx="291">
                  <c:v>12510</c:v>
                </c:pt>
                <c:pt idx="292">
                  <c:v>12540</c:v>
                </c:pt>
                <c:pt idx="293">
                  <c:v>12571</c:v>
                </c:pt>
                <c:pt idx="294">
                  <c:v>12601</c:v>
                </c:pt>
                <c:pt idx="295">
                  <c:v>12632</c:v>
                </c:pt>
                <c:pt idx="296">
                  <c:v>12663</c:v>
                </c:pt>
                <c:pt idx="297">
                  <c:v>12693</c:v>
                </c:pt>
                <c:pt idx="298">
                  <c:v>12724</c:v>
                </c:pt>
                <c:pt idx="299">
                  <c:v>12754</c:v>
                </c:pt>
                <c:pt idx="300">
                  <c:v>12785</c:v>
                </c:pt>
                <c:pt idx="301">
                  <c:v>12816</c:v>
                </c:pt>
                <c:pt idx="302">
                  <c:v>12844</c:v>
                </c:pt>
                <c:pt idx="303">
                  <c:v>12875</c:v>
                </c:pt>
                <c:pt idx="304">
                  <c:v>12905</c:v>
                </c:pt>
                <c:pt idx="305">
                  <c:v>12936</c:v>
                </c:pt>
                <c:pt idx="306">
                  <c:v>12966</c:v>
                </c:pt>
                <c:pt idx="307">
                  <c:v>12997</c:v>
                </c:pt>
                <c:pt idx="308">
                  <c:v>13028</c:v>
                </c:pt>
                <c:pt idx="309">
                  <c:v>13058</c:v>
                </c:pt>
                <c:pt idx="310">
                  <c:v>13089</c:v>
                </c:pt>
                <c:pt idx="311">
                  <c:v>13119</c:v>
                </c:pt>
                <c:pt idx="312">
                  <c:v>13150</c:v>
                </c:pt>
                <c:pt idx="313">
                  <c:v>13181</c:v>
                </c:pt>
                <c:pt idx="314">
                  <c:v>13210</c:v>
                </c:pt>
                <c:pt idx="315">
                  <c:v>13241</c:v>
                </c:pt>
                <c:pt idx="316">
                  <c:v>13271</c:v>
                </c:pt>
                <c:pt idx="317">
                  <c:v>13302</c:v>
                </c:pt>
                <c:pt idx="318">
                  <c:v>13332</c:v>
                </c:pt>
                <c:pt idx="319">
                  <c:v>13363</c:v>
                </c:pt>
                <c:pt idx="320">
                  <c:v>13394</c:v>
                </c:pt>
                <c:pt idx="321">
                  <c:v>13424</c:v>
                </c:pt>
                <c:pt idx="322">
                  <c:v>13455</c:v>
                </c:pt>
                <c:pt idx="323">
                  <c:v>13485</c:v>
                </c:pt>
                <c:pt idx="324">
                  <c:v>13516</c:v>
                </c:pt>
                <c:pt idx="325">
                  <c:v>13547</c:v>
                </c:pt>
                <c:pt idx="326">
                  <c:v>13575</c:v>
                </c:pt>
                <c:pt idx="327">
                  <c:v>13606</c:v>
                </c:pt>
                <c:pt idx="328">
                  <c:v>13636</c:v>
                </c:pt>
                <c:pt idx="329">
                  <c:v>13667</c:v>
                </c:pt>
                <c:pt idx="330">
                  <c:v>13697</c:v>
                </c:pt>
                <c:pt idx="331">
                  <c:v>13728</c:v>
                </c:pt>
                <c:pt idx="332">
                  <c:v>13759</c:v>
                </c:pt>
                <c:pt idx="333">
                  <c:v>13789</c:v>
                </c:pt>
                <c:pt idx="334">
                  <c:v>13820</c:v>
                </c:pt>
                <c:pt idx="335">
                  <c:v>13850</c:v>
                </c:pt>
                <c:pt idx="336">
                  <c:v>13881</c:v>
                </c:pt>
                <c:pt idx="337">
                  <c:v>13912</c:v>
                </c:pt>
                <c:pt idx="338">
                  <c:v>13940</c:v>
                </c:pt>
                <c:pt idx="339">
                  <c:v>13971</c:v>
                </c:pt>
                <c:pt idx="340">
                  <c:v>14001</c:v>
                </c:pt>
                <c:pt idx="341">
                  <c:v>14032</c:v>
                </c:pt>
                <c:pt idx="342">
                  <c:v>14062</c:v>
                </c:pt>
                <c:pt idx="343">
                  <c:v>14093</c:v>
                </c:pt>
                <c:pt idx="344">
                  <c:v>14124</c:v>
                </c:pt>
                <c:pt idx="345">
                  <c:v>14154</c:v>
                </c:pt>
                <c:pt idx="346">
                  <c:v>14185</c:v>
                </c:pt>
                <c:pt idx="347">
                  <c:v>14215</c:v>
                </c:pt>
                <c:pt idx="348">
                  <c:v>14246</c:v>
                </c:pt>
                <c:pt idx="349">
                  <c:v>14277</c:v>
                </c:pt>
                <c:pt idx="350">
                  <c:v>14305</c:v>
                </c:pt>
                <c:pt idx="351">
                  <c:v>14336</c:v>
                </c:pt>
                <c:pt idx="352">
                  <c:v>14366</c:v>
                </c:pt>
                <c:pt idx="353">
                  <c:v>14397</c:v>
                </c:pt>
                <c:pt idx="354">
                  <c:v>14427</c:v>
                </c:pt>
                <c:pt idx="355">
                  <c:v>14458</c:v>
                </c:pt>
                <c:pt idx="356">
                  <c:v>14489</c:v>
                </c:pt>
                <c:pt idx="357">
                  <c:v>14519</c:v>
                </c:pt>
                <c:pt idx="358">
                  <c:v>14550</c:v>
                </c:pt>
                <c:pt idx="359">
                  <c:v>14580</c:v>
                </c:pt>
                <c:pt idx="360">
                  <c:v>14611</c:v>
                </c:pt>
                <c:pt idx="361">
                  <c:v>14642</c:v>
                </c:pt>
                <c:pt idx="362">
                  <c:v>14671</c:v>
                </c:pt>
                <c:pt idx="363">
                  <c:v>14702</c:v>
                </c:pt>
                <c:pt idx="364">
                  <c:v>14732</c:v>
                </c:pt>
                <c:pt idx="365">
                  <c:v>14763</c:v>
                </c:pt>
                <c:pt idx="366">
                  <c:v>14793</c:v>
                </c:pt>
                <c:pt idx="367">
                  <c:v>14824</c:v>
                </c:pt>
                <c:pt idx="368">
                  <c:v>14855</c:v>
                </c:pt>
                <c:pt idx="369">
                  <c:v>14885</c:v>
                </c:pt>
                <c:pt idx="370">
                  <c:v>14916</c:v>
                </c:pt>
                <c:pt idx="371">
                  <c:v>14946</c:v>
                </c:pt>
                <c:pt idx="372">
                  <c:v>14977</c:v>
                </c:pt>
                <c:pt idx="373">
                  <c:v>15008</c:v>
                </c:pt>
                <c:pt idx="374">
                  <c:v>15036</c:v>
                </c:pt>
                <c:pt idx="375">
                  <c:v>15067</c:v>
                </c:pt>
                <c:pt idx="376">
                  <c:v>15097</c:v>
                </c:pt>
                <c:pt idx="377">
                  <c:v>15128</c:v>
                </c:pt>
                <c:pt idx="378">
                  <c:v>15158</c:v>
                </c:pt>
                <c:pt idx="379">
                  <c:v>15189</c:v>
                </c:pt>
                <c:pt idx="380">
                  <c:v>15220</c:v>
                </c:pt>
                <c:pt idx="381">
                  <c:v>15250</c:v>
                </c:pt>
                <c:pt idx="382">
                  <c:v>15281</c:v>
                </c:pt>
                <c:pt idx="383">
                  <c:v>15311</c:v>
                </c:pt>
                <c:pt idx="384">
                  <c:v>15342</c:v>
                </c:pt>
                <c:pt idx="385">
                  <c:v>15373</c:v>
                </c:pt>
                <c:pt idx="386">
                  <c:v>15401</c:v>
                </c:pt>
                <c:pt idx="387">
                  <c:v>15432</c:v>
                </c:pt>
                <c:pt idx="388">
                  <c:v>15462</c:v>
                </c:pt>
                <c:pt idx="389">
                  <c:v>15493</c:v>
                </c:pt>
                <c:pt idx="390">
                  <c:v>15523</c:v>
                </c:pt>
                <c:pt idx="391">
                  <c:v>15554</c:v>
                </c:pt>
                <c:pt idx="392">
                  <c:v>15585</c:v>
                </c:pt>
                <c:pt idx="393">
                  <c:v>15615</c:v>
                </c:pt>
                <c:pt idx="394">
                  <c:v>15646</c:v>
                </c:pt>
                <c:pt idx="395">
                  <c:v>15676</c:v>
                </c:pt>
                <c:pt idx="396">
                  <c:v>15707</c:v>
                </c:pt>
                <c:pt idx="397">
                  <c:v>15738</c:v>
                </c:pt>
                <c:pt idx="398">
                  <c:v>15766</c:v>
                </c:pt>
                <c:pt idx="399">
                  <c:v>15797</c:v>
                </c:pt>
                <c:pt idx="400">
                  <c:v>15827</c:v>
                </c:pt>
                <c:pt idx="401">
                  <c:v>15858</c:v>
                </c:pt>
                <c:pt idx="402">
                  <c:v>15888</c:v>
                </c:pt>
                <c:pt idx="403">
                  <c:v>15919</c:v>
                </c:pt>
                <c:pt idx="404">
                  <c:v>15950</c:v>
                </c:pt>
                <c:pt idx="405">
                  <c:v>15980</c:v>
                </c:pt>
                <c:pt idx="406">
                  <c:v>16011</c:v>
                </c:pt>
                <c:pt idx="407">
                  <c:v>16041</c:v>
                </c:pt>
                <c:pt idx="408">
                  <c:v>16072</c:v>
                </c:pt>
                <c:pt idx="409">
                  <c:v>16103</c:v>
                </c:pt>
                <c:pt idx="410">
                  <c:v>16132</c:v>
                </c:pt>
                <c:pt idx="411">
                  <c:v>16163</c:v>
                </c:pt>
                <c:pt idx="412">
                  <c:v>16193</c:v>
                </c:pt>
                <c:pt idx="413">
                  <c:v>16224</c:v>
                </c:pt>
                <c:pt idx="414">
                  <c:v>16254</c:v>
                </c:pt>
                <c:pt idx="415">
                  <c:v>16285</c:v>
                </c:pt>
                <c:pt idx="416">
                  <c:v>16316</c:v>
                </c:pt>
                <c:pt idx="417">
                  <c:v>16346</c:v>
                </c:pt>
                <c:pt idx="418">
                  <c:v>16377</c:v>
                </c:pt>
                <c:pt idx="419">
                  <c:v>16407</c:v>
                </c:pt>
                <c:pt idx="420">
                  <c:v>16438</c:v>
                </c:pt>
                <c:pt idx="421">
                  <c:v>16469</c:v>
                </c:pt>
                <c:pt idx="422">
                  <c:v>16497</c:v>
                </c:pt>
                <c:pt idx="423">
                  <c:v>16528</c:v>
                </c:pt>
                <c:pt idx="424">
                  <c:v>16558</c:v>
                </c:pt>
                <c:pt idx="425">
                  <c:v>16589</c:v>
                </c:pt>
                <c:pt idx="426">
                  <c:v>16619</c:v>
                </c:pt>
                <c:pt idx="427">
                  <c:v>16650</c:v>
                </c:pt>
                <c:pt idx="428">
                  <c:v>16681</c:v>
                </c:pt>
                <c:pt idx="429">
                  <c:v>16711</c:v>
                </c:pt>
                <c:pt idx="430">
                  <c:v>16742</c:v>
                </c:pt>
                <c:pt idx="431">
                  <c:v>16772</c:v>
                </c:pt>
                <c:pt idx="432">
                  <c:v>16803</c:v>
                </c:pt>
                <c:pt idx="433">
                  <c:v>16834</c:v>
                </c:pt>
                <c:pt idx="434">
                  <c:v>16862</c:v>
                </c:pt>
                <c:pt idx="435">
                  <c:v>16893</c:v>
                </c:pt>
                <c:pt idx="436">
                  <c:v>16923</c:v>
                </c:pt>
                <c:pt idx="437">
                  <c:v>16954</c:v>
                </c:pt>
                <c:pt idx="438">
                  <c:v>16984</c:v>
                </c:pt>
                <c:pt idx="439">
                  <c:v>17015</c:v>
                </c:pt>
                <c:pt idx="440">
                  <c:v>17046</c:v>
                </c:pt>
                <c:pt idx="441">
                  <c:v>17076</c:v>
                </c:pt>
                <c:pt idx="442">
                  <c:v>17107</c:v>
                </c:pt>
                <c:pt idx="443">
                  <c:v>17137</c:v>
                </c:pt>
                <c:pt idx="444">
                  <c:v>17168</c:v>
                </c:pt>
                <c:pt idx="445">
                  <c:v>17199</c:v>
                </c:pt>
                <c:pt idx="446">
                  <c:v>17227</c:v>
                </c:pt>
                <c:pt idx="447">
                  <c:v>17258</c:v>
                </c:pt>
                <c:pt idx="448">
                  <c:v>17288</c:v>
                </c:pt>
                <c:pt idx="449">
                  <c:v>17319</c:v>
                </c:pt>
                <c:pt idx="450">
                  <c:v>17349</c:v>
                </c:pt>
                <c:pt idx="451">
                  <c:v>17380</c:v>
                </c:pt>
                <c:pt idx="452">
                  <c:v>17411</c:v>
                </c:pt>
                <c:pt idx="453">
                  <c:v>17441</c:v>
                </c:pt>
                <c:pt idx="454">
                  <c:v>17472</c:v>
                </c:pt>
                <c:pt idx="455">
                  <c:v>17502</c:v>
                </c:pt>
                <c:pt idx="456">
                  <c:v>17533</c:v>
                </c:pt>
                <c:pt idx="457">
                  <c:v>17564</c:v>
                </c:pt>
                <c:pt idx="458">
                  <c:v>17593</c:v>
                </c:pt>
                <c:pt idx="459">
                  <c:v>17624</c:v>
                </c:pt>
                <c:pt idx="460">
                  <c:v>17654</c:v>
                </c:pt>
                <c:pt idx="461">
                  <c:v>17685</c:v>
                </c:pt>
                <c:pt idx="462">
                  <c:v>17715</c:v>
                </c:pt>
                <c:pt idx="463">
                  <c:v>17746</c:v>
                </c:pt>
                <c:pt idx="464">
                  <c:v>17777</c:v>
                </c:pt>
                <c:pt idx="465">
                  <c:v>17807</c:v>
                </c:pt>
                <c:pt idx="466">
                  <c:v>17838</c:v>
                </c:pt>
                <c:pt idx="467">
                  <c:v>17868</c:v>
                </c:pt>
                <c:pt idx="468">
                  <c:v>17899</c:v>
                </c:pt>
                <c:pt idx="469">
                  <c:v>17930</c:v>
                </c:pt>
                <c:pt idx="470">
                  <c:v>17958</c:v>
                </c:pt>
                <c:pt idx="471">
                  <c:v>17989</c:v>
                </c:pt>
                <c:pt idx="472">
                  <c:v>18019</c:v>
                </c:pt>
                <c:pt idx="473">
                  <c:v>18050</c:v>
                </c:pt>
                <c:pt idx="474">
                  <c:v>18080</c:v>
                </c:pt>
                <c:pt idx="475">
                  <c:v>18111</c:v>
                </c:pt>
                <c:pt idx="476">
                  <c:v>18142</c:v>
                </c:pt>
                <c:pt idx="477">
                  <c:v>18172</c:v>
                </c:pt>
                <c:pt idx="478">
                  <c:v>18203</c:v>
                </c:pt>
                <c:pt idx="479">
                  <c:v>18233</c:v>
                </c:pt>
              </c:numCache>
            </c:numRef>
          </c:cat>
          <c:val>
            <c:numRef>
              <c:f>Sheet1!$D$477:$D$956</c:f>
              <c:numCache>
                <c:formatCode>General</c:formatCode>
                <c:ptCount val="480"/>
                <c:pt idx="0">
                  <c:v>32.204472843450475</c:v>
                </c:pt>
                <c:pt idx="1">
                  <c:v>31.054313099041536</c:v>
                </c:pt>
                <c:pt idx="2">
                  <c:v>31.821086261980831</c:v>
                </c:pt>
                <c:pt idx="3">
                  <c:v>31.054313099041536</c:v>
                </c:pt>
                <c:pt idx="4">
                  <c:v>30.543130990415335</c:v>
                </c:pt>
                <c:pt idx="5">
                  <c:v>29.073482428115017</c:v>
                </c:pt>
                <c:pt idx="6">
                  <c:v>27.603833865814696</c:v>
                </c:pt>
                <c:pt idx="7">
                  <c:v>28.274760383386582</c:v>
                </c:pt>
                <c:pt idx="8">
                  <c:v>28.466453674121407</c:v>
                </c:pt>
                <c:pt idx="9">
                  <c:v>29.776357827476041</c:v>
                </c:pt>
                <c:pt idx="10">
                  <c:v>29.744408945686899</c:v>
                </c:pt>
                <c:pt idx="11">
                  <c:v>28.913738019169333</c:v>
                </c:pt>
                <c:pt idx="12">
                  <c:v>29.616613418530353</c:v>
                </c:pt>
                <c:pt idx="13">
                  <c:v>30.127795527156547</c:v>
                </c:pt>
                <c:pt idx="14">
                  <c:v>29.776357827476041</c:v>
                </c:pt>
                <c:pt idx="15">
                  <c:v>29.648562300319487</c:v>
                </c:pt>
                <c:pt idx="16">
                  <c:v>30.287539936102238</c:v>
                </c:pt>
                <c:pt idx="17">
                  <c:v>30.894568690095848</c:v>
                </c:pt>
                <c:pt idx="18">
                  <c:v>30.766773162939298</c:v>
                </c:pt>
                <c:pt idx="19">
                  <c:v>29.297124600638973</c:v>
                </c:pt>
                <c:pt idx="20">
                  <c:v>27.699680511182105</c:v>
                </c:pt>
                <c:pt idx="21">
                  <c:v>27.859424920127797</c:v>
                </c:pt>
                <c:pt idx="22">
                  <c:v>28.977635782747601</c:v>
                </c:pt>
                <c:pt idx="23">
                  <c:v>29.105431309904152</c:v>
                </c:pt>
                <c:pt idx="24">
                  <c:v>29.137380191693286</c:v>
                </c:pt>
                <c:pt idx="25">
                  <c:v>28.881789137380188</c:v>
                </c:pt>
                <c:pt idx="26">
                  <c:v>29.712460063897765</c:v>
                </c:pt>
                <c:pt idx="27">
                  <c:v>30.638977635782744</c:v>
                </c:pt>
                <c:pt idx="28">
                  <c:v>30.60702875399361</c:v>
                </c:pt>
                <c:pt idx="29">
                  <c:v>30.60702875399361</c:v>
                </c:pt>
                <c:pt idx="30">
                  <c:v>30.638977635782744</c:v>
                </c:pt>
                <c:pt idx="31">
                  <c:v>31.341853035143767</c:v>
                </c:pt>
                <c:pt idx="32">
                  <c:v>31.501597444089452</c:v>
                </c:pt>
                <c:pt idx="33">
                  <c:v>31.437699680511184</c:v>
                </c:pt>
                <c:pt idx="34">
                  <c:v>31.08626198083067</c:v>
                </c:pt>
                <c:pt idx="35">
                  <c:v>29.968051118210866</c:v>
                </c:pt>
                <c:pt idx="36">
                  <c:v>29.712460063897765</c:v>
                </c:pt>
                <c:pt idx="37">
                  <c:v>28.658146964856229</c:v>
                </c:pt>
                <c:pt idx="38">
                  <c:v>28.115015974440897</c:v>
                </c:pt>
                <c:pt idx="39">
                  <c:v>28.083067092651753</c:v>
                </c:pt>
                <c:pt idx="40">
                  <c:v>27.316293929712458</c:v>
                </c:pt>
                <c:pt idx="41">
                  <c:v>25.94249201277955</c:v>
                </c:pt>
                <c:pt idx="42">
                  <c:v>26.293929712460063</c:v>
                </c:pt>
                <c:pt idx="43">
                  <c:v>26.996805111821082</c:v>
                </c:pt>
                <c:pt idx="44">
                  <c:v>27.252396166134186</c:v>
                </c:pt>
                <c:pt idx="45">
                  <c:v>26.389776357827476</c:v>
                </c:pt>
                <c:pt idx="46">
                  <c:v>25.718849840255594</c:v>
                </c:pt>
                <c:pt idx="47">
                  <c:v>25.686900958466452</c:v>
                </c:pt>
                <c:pt idx="48">
                  <c:v>26.741214057507985</c:v>
                </c:pt>
                <c:pt idx="49">
                  <c:v>27.092651757188502</c:v>
                </c:pt>
                <c:pt idx="50">
                  <c:v>26.581469648562301</c:v>
                </c:pt>
                <c:pt idx="51">
                  <c:v>25.94249201277955</c:v>
                </c:pt>
                <c:pt idx="52">
                  <c:v>26.102236421725237</c:v>
                </c:pt>
                <c:pt idx="53">
                  <c:v>25.974440894568691</c:v>
                </c:pt>
                <c:pt idx="54">
                  <c:v>24.536741214057507</c:v>
                </c:pt>
                <c:pt idx="55">
                  <c:v>24.536741214057507</c:v>
                </c:pt>
                <c:pt idx="56">
                  <c:v>24.536741214057507</c:v>
                </c:pt>
                <c:pt idx="57">
                  <c:v>24.536741214057507</c:v>
                </c:pt>
                <c:pt idx="58">
                  <c:v>24.536741214057507</c:v>
                </c:pt>
                <c:pt idx="59">
                  <c:v>23.482428115015974</c:v>
                </c:pt>
                <c:pt idx="60">
                  <c:v>23.897763578274763</c:v>
                </c:pt>
                <c:pt idx="61">
                  <c:v>23.578274760383387</c:v>
                </c:pt>
                <c:pt idx="62">
                  <c:v>24.185303514376997</c:v>
                </c:pt>
                <c:pt idx="63">
                  <c:v>26.006389776357828</c:v>
                </c:pt>
                <c:pt idx="64">
                  <c:v>25.399361022364218</c:v>
                </c:pt>
                <c:pt idx="65">
                  <c:v>25.686900958466452</c:v>
                </c:pt>
                <c:pt idx="66">
                  <c:v>25.591054313099036</c:v>
                </c:pt>
                <c:pt idx="67">
                  <c:v>26.67731629392971</c:v>
                </c:pt>
                <c:pt idx="68">
                  <c:v>27.667731629392971</c:v>
                </c:pt>
                <c:pt idx="69">
                  <c:v>29.201277955271564</c:v>
                </c:pt>
                <c:pt idx="70">
                  <c:v>30.223642172523963</c:v>
                </c:pt>
                <c:pt idx="71">
                  <c:v>30.287539936102238</c:v>
                </c:pt>
                <c:pt idx="72">
                  <c:v>29.808306709265175</c:v>
                </c:pt>
                <c:pt idx="73">
                  <c:v>29.39297124600639</c:v>
                </c:pt>
                <c:pt idx="74">
                  <c:v>29.297124600638973</c:v>
                </c:pt>
                <c:pt idx="75">
                  <c:v>28.977635782747601</c:v>
                </c:pt>
                <c:pt idx="76">
                  <c:v>29.616613418530353</c:v>
                </c:pt>
                <c:pt idx="77">
                  <c:v>29.904153354632584</c:v>
                </c:pt>
                <c:pt idx="78">
                  <c:v>29.488817891373802</c:v>
                </c:pt>
                <c:pt idx="79">
                  <c:v>29.712460063897765</c:v>
                </c:pt>
                <c:pt idx="80">
                  <c:v>30.926517571884983</c:v>
                </c:pt>
                <c:pt idx="81">
                  <c:v>31.884984025559106</c:v>
                </c:pt>
                <c:pt idx="82">
                  <c:v>32.619808306709267</c:v>
                </c:pt>
                <c:pt idx="83">
                  <c:v>31.309904153354633</c:v>
                </c:pt>
                <c:pt idx="84">
                  <c:v>30.575079872204476</c:v>
                </c:pt>
                <c:pt idx="85">
                  <c:v>28.849840255591054</c:v>
                </c:pt>
                <c:pt idx="86">
                  <c:v>29.744408945686899</c:v>
                </c:pt>
                <c:pt idx="87">
                  <c:v>29.297124600638973</c:v>
                </c:pt>
                <c:pt idx="88">
                  <c:v>28.306709265175716</c:v>
                </c:pt>
                <c:pt idx="89">
                  <c:v>28.881789137380188</c:v>
                </c:pt>
                <c:pt idx="90">
                  <c:v>28.083067092651753</c:v>
                </c:pt>
                <c:pt idx="91">
                  <c:v>27.252396166134186</c:v>
                </c:pt>
                <c:pt idx="92">
                  <c:v>25.94249201277955</c:v>
                </c:pt>
                <c:pt idx="93">
                  <c:v>24.536741214057507</c:v>
                </c:pt>
                <c:pt idx="94">
                  <c:v>22.492012779552713</c:v>
                </c:pt>
                <c:pt idx="95">
                  <c:v>21.725239616613418</c:v>
                </c:pt>
                <c:pt idx="96">
                  <c:v>23.035143769968052</c:v>
                </c:pt>
                <c:pt idx="97">
                  <c:v>23.738019169329071</c:v>
                </c:pt>
                <c:pt idx="98">
                  <c:v>23.258785942492015</c:v>
                </c:pt>
                <c:pt idx="99">
                  <c:v>23.035143769968052</c:v>
                </c:pt>
                <c:pt idx="100">
                  <c:v>23.769968051118212</c:v>
                </c:pt>
                <c:pt idx="101">
                  <c:v>23.80191693290735</c:v>
                </c:pt>
                <c:pt idx="102">
                  <c:v>23.993610223642172</c:v>
                </c:pt>
                <c:pt idx="103">
                  <c:v>24.217252396166135</c:v>
                </c:pt>
                <c:pt idx="104">
                  <c:v>24.089456869009584</c:v>
                </c:pt>
                <c:pt idx="105">
                  <c:v>25.111821086261983</c:v>
                </c:pt>
                <c:pt idx="106">
                  <c:v>25.750798722044731</c:v>
                </c:pt>
                <c:pt idx="107">
                  <c:v>25.23961661341853</c:v>
                </c:pt>
                <c:pt idx="108">
                  <c:v>25.079872204472842</c:v>
                </c:pt>
                <c:pt idx="109">
                  <c:v>25.175718849840255</c:v>
                </c:pt>
                <c:pt idx="110">
                  <c:v>25.94249201277955</c:v>
                </c:pt>
                <c:pt idx="111">
                  <c:v>26.805111821086264</c:v>
                </c:pt>
                <c:pt idx="112">
                  <c:v>28.658146964856229</c:v>
                </c:pt>
                <c:pt idx="113">
                  <c:v>29.424920127795527</c:v>
                </c:pt>
                <c:pt idx="114">
                  <c:v>30.383386581469647</c:v>
                </c:pt>
                <c:pt idx="115">
                  <c:v>28.33865814696485</c:v>
                </c:pt>
                <c:pt idx="116">
                  <c:v>28.785942492012779</c:v>
                </c:pt>
                <c:pt idx="117">
                  <c:v>30.255591054313101</c:v>
                </c:pt>
                <c:pt idx="118">
                  <c:v>29.361022364217249</c:v>
                </c:pt>
                <c:pt idx="119">
                  <c:v>28.498402555910541</c:v>
                </c:pt>
                <c:pt idx="120">
                  <c:v>28.210862619808307</c:v>
                </c:pt>
                <c:pt idx="121">
                  <c:v>25.878594249201274</c:v>
                </c:pt>
                <c:pt idx="122">
                  <c:v>27.699680511182105</c:v>
                </c:pt>
                <c:pt idx="123">
                  <c:v>27.476038338658142</c:v>
                </c:pt>
                <c:pt idx="124">
                  <c:v>25.750798722044731</c:v>
                </c:pt>
                <c:pt idx="125">
                  <c:v>25.303514376996805</c:v>
                </c:pt>
                <c:pt idx="126">
                  <c:v>25.271565495207664</c:v>
                </c:pt>
                <c:pt idx="127">
                  <c:v>24.281150159744406</c:v>
                </c:pt>
                <c:pt idx="128">
                  <c:v>25.143769968051117</c:v>
                </c:pt>
                <c:pt idx="129">
                  <c:v>25.175718849840255</c:v>
                </c:pt>
                <c:pt idx="130">
                  <c:v>23.897763578274763</c:v>
                </c:pt>
                <c:pt idx="131">
                  <c:v>21.757188498402556</c:v>
                </c:pt>
                <c:pt idx="132">
                  <c:v>22.715654952076676</c:v>
                </c:pt>
                <c:pt idx="133">
                  <c:v>22.555910543130988</c:v>
                </c:pt>
                <c:pt idx="134">
                  <c:v>21.980830670926515</c:v>
                </c:pt>
                <c:pt idx="135">
                  <c:v>22.076677316293932</c:v>
                </c:pt>
                <c:pt idx="136">
                  <c:v>22.747603833865814</c:v>
                </c:pt>
                <c:pt idx="137">
                  <c:v>20.926517571884983</c:v>
                </c:pt>
                <c:pt idx="138">
                  <c:v>20.862619808306711</c:v>
                </c:pt>
                <c:pt idx="139">
                  <c:v>20.60702875399361</c:v>
                </c:pt>
                <c:pt idx="140">
                  <c:v>21.118210862619812</c:v>
                </c:pt>
                <c:pt idx="141">
                  <c:v>21.405750798722046</c:v>
                </c:pt>
                <c:pt idx="142">
                  <c:v>22.555910543130988</c:v>
                </c:pt>
                <c:pt idx="143">
                  <c:v>23.354632587859424</c:v>
                </c:pt>
                <c:pt idx="144">
                  <c:v>23.322683706070286</c:v>
                </c:pt>
                <c:pt idx="145">
                  <c:v>23.833865814696484</c:v>
                </c:pt>
                <c:pt idx="146">
                  <c:v>24.728434504792332</c:v>
                </c:pt>
                <c:pt idx="147">
                  <c:v>26.230031948881795</c:v>
                </c:pt>
                <c:pt idx="148">
                  <c:v>27.252396166134186</c:v>
                </c:pt>
                <c:pt idx="149">
                  <c:v>26.996805111821082</c:v>
                </c:pt>
                <c:pt idx="150">
                  <c:v>27.188498402555911</c:v>
                </c:pt>
                <c:pt idx="151">
                  <c:v>28.210862619808307</c:v>
                </c:pt>
                <c:pt idx="152">
                  <c:v>28.945686900958467</c:v>
                </c:pt>
                <c:pt idx="153">
                  <c:v>29.584664536741212</c:v>
                </c:pt>
                <c:pt idx="154">
                  <c:v>28.115015974440897</c:v>
                </c:pt>
                <c:pt idx="155">
                  <c:v>28.051118210862619</c:v>
                </c:pt>
                <c:pt idx="156">
                  <c:v>28.43450479233227</c:v>
                </c:pt>
                <c:pt idx="157">
                  <c:v>29.648562300319487</c:v>
                </c:pt>
                <c:pt idx="158">
                  <c:v>30.127795527156547</c:v>
                </c:pt>
                <c:pt idx="159">
                  <c:v>29.073482428115017</c:v>
                </c:pt>
                <c:pt idx="160">
                  <c:v>27.699680511182105</c:v>
                </c:pt>
                <c:pt idx="161">
                  <c:v>26.645367412140576</c:v>
                </c:pt>
                <c:pt idx="162">
                  <c:v>25.750798722044731</c:v>
                </c:pt>
                <c:pt idx="163">
                  <c:v>25.878594249201274</c:v>
                </c:pt>
                <c:pt idx="164">
                  <c:v>26.038338658146966</c:v>
                </c:pt>
                <c:pt idx="165">
                  <c:v>25.654952076677311</c:v>
                </c:pt>
                <c:pt idx="166">
                  <c:v>26.421725239616613</c:v>
                </c:pt>
                <c:pt idx="167">
                  <c:v>27.316293929712458</c:v>
                </c:pt>
                <c:pt idx="168">
                  <c:v>28.210862619808307</c:v>
                </c:pt>
                <c:pt idx="169">
                  <c:v>28.33865814696485</c:v>
                </c:pt>
                <c:pt idx="170">
                  <c:v>27.795527156549515</c:v>
                </c:pt>
                <c:pt idx="171">
                  <c:v>27.15654952076677</c:v>
                </c:pt>
                <c:pt idx="172">
                  <c:v>27.060702875399361</c:v>
                </c:pt>
                <c:pt idx="173">
                  <c:v>27.571884984025562</c:v>
                </c:pt>
                <c:pt idx="174">
                  <c:v>28.849840255591054</c:v>
                </c:pt>
                <c:pt idx="175">
                  <c:v>29.840255591054309</c:v>
                </c:pt>
                <c:pt idx="176">
                  <c:v>29.552715654952078</c:v>
                </c:pt>
                <c:pt idx="177">
                  <c:v>29.16932907348243</c:v>
                </c:pt>
                <c:pt idx="178">
                  <c:v>30.798722044728439</c:v>
                </c:pt>
                <c:pt idx="179">
                  <c:v>32.460063897763582</c:v>
                </c:pt>
                <c:pt idx="180">
                  <c:v>33.801916932907346</c:v>
                </c:pt>
                <c:pt idx="181">
                  <c:v>34.089456869009581</c:v>
                </c:pt>
                <c:pt idx="182">
                  <c:v>33.194888178913743</c:v>
                </c:pt>
                <c:pt idx="183">
                  <c:v>32.843450479233219</c:v>
                </c:pt>
                <c:pt idx="184">
                  <c:v>33.897763578274756</c:v>
                </c:pt>
                <c:pt idx="185">
                  <c:v>34.504792332268373</c:v>
                </c:pt>
                <c:pt idx="186">
                  <c:v>35.463258785942493</c:v>
                </c:pt>
                <c:pt idx="187">
                  <c:v>35.942492012779553</c:v>
                </c:pt>
                <c:pt idx="188">
                  <c:v>36.773162939297123</c:v>
                </c:pt>
                <c:pt idx="189">
                  <c:v>37.987220447284351</c:v>
                </c:pt>
                <c:pt idx="190">
                  <c:v>39.16932907348243</c:v>
                </c:pt>
                <c:pt idx="191">
                  <c:v>39.808306709265182</c:v>
                </c:pt>
                <c:pt idx="192">
                  <c:v>40.415335463258785</c:v>
                </c:pt>
                <c:pt idx="193">
                  <c:v>40.47923322683706</c:v>
                </c:pt>
                <c:pt idx="194">
                  <c:v>37.731629392971243</c:v>
                </c:pt>
                <c:pt idx="195">
                  <c:v>36.677316293929714</c:v>
                </c:pt>
                <c:pt idx="196">
                  <c:v>36.932907348242807</c:v>
                </c:pt>
                <c:pt idx="197">
                  <c:v>38.69009584664537</c:v>
                </c:pt>
                <c:pt idx="198">
                  <c:v>40.319488817891369</c:v>
                </c:pt>
                <c:pt idx="199">
                  <c:v>41.91693290734824</c:v>
                </c:pt>
                <c:pt idx="200">
                  <c:v>42.555910543130992</c:v>
                </c:pt>
                <c:pt idx="201">
                  <c:v>41.597444089456864</c:v>
                </c:pt>
                <c:pt idx="202">
                  <c:v>42.1405750798722</c:v>
                </c:pt>
                <c:pt idx="203">
                  <c:v>43.09904153354632</c:v>
                </c:pt>
                <c:pt idx="204">
                  <c:v>42.811501597444092</c:v>
                </c:pt>
                <c:pt idx="205">
                  <c:v>43.642172523961662</c:v>
                </c:pt>
                <c:pt idx="206">
                  <c:v>44.31309904153354</c:v>
                </c:pt>
                <c:pt idx="207">
                  <c:v>45.399361022364218</c:v>
                </c:pt>
                <c:pt idx="208">
                  <c:v>46.964856230031948</c:v>
                </c:pt>
                <c:pt idx="209">
                  <c:v>47.571884984025559</c:v>
                </c:pt>
                <c:pt idx="210">
                  <c:v>48.626198083067095</c:v>
                </c:pt>
                <c:pt idx="211">
                  <c:v>51.214057507987221</c:v>
                </c:pt>
                <c:pt idx="212">
                  <c:v>54.121405750798722</c:v>
                </c:pt>
                <c:pt idx="213">
                  <c:v>53.290734824281152</c:v>
                </c:pt>
                <c:pt idx="214">
                  <c:v>54.504792332268373</c:v>
                </c:pt>
                <c:pt idx="215">
                  <c:v>55.782747603833869</c:v>
                </c:pt>
                <c:pt idx="216">
                  <c:v>56.006389776357835</c:v>
                </c:pt>
                <c:pt idx="217">
                  <c:v>55.335463258785943</c:v>
                </c:pt>
                <c:pt idx="218">
                  <c:v>58.306709265175712</c:v>
                </c:pt>
                <c:pt idx="219">
                  <c:v>61.980830670926515</c:v>
                </c:pt>
                <c:pt idx="220">
                  <c:v>63.897763578274756</c:v>
                </c:pt>
                <c:pt idx="221">
                  <c:v>60.766773162939295</c:v>
                </c:pt>
                <c:pt idx="222">
                  <c:v>61.214057507987221</c:v>
                </c:pt>
                <c:pt idx="223">
                  <c:v>63.194888178913743</c:v>
                </c:pt>
                <c:pt idx="224">
                  <c:v>67.635782747603841</c:v>
                </c:pt>
                <c:pt idx="225">
                  <c:v>69.009584664536746</c:v>
                </c:pt>
                <c:pt idx="226">
                  <c:v>73.674121405750796</c:v>
                </c:pt>
                <c:pt idx="227">
                  <c:v>73.961661341853031</c:v>
                </c:pt>
                <c:pt idx="228">
                  <c:v>79.424920127795531</c:v>
                </c:pt>
                <c:pt idx="229">
                  <c:v>79.840255591054316</c:v>
                </c:pt>
                <c:pt idx="230">
                  <c:v>81.246006389776355</c:v>
                </c:pt>
                <c:pt idx="231">
                  <c:v>80.766773162939302</c:v>
                </c:pt>
                <c:pt idx="232">
                  <c:v>81.980830670926522</c:v>
                </c:pt>
                <c:pt idx="233">
                  <c:v>83.546325878594246</c:v>
                </c:pt>
                <c:pt idx="234">
                  <c:v>90.990415335463254</c:v>
                </c:pt>
                <c:pt idx="235">
                  <c:v>96.16613418530352</c:v>
                </c:pt>
                <c:pt idx="236">
                  <c:v>100</c:v>
                </c:pt>
                <c:pt idx="237">
                  <c:v>89.424920127795517</c:v>
                </c:pt>
                <c:pt idx="238">
                  <c:v>65.750798722044721</c:v>
                </c:pt>
                <c:pt idx="239">
                  <c:v>68.37060702875398</c:v>
                </c:pt>
                <c:pt idx="240">
                  <c:v>69.361022364217249</c:v>
                </c:pt>
                <c:pt idx="241">
                  <c:v>73.706070287539944</c:v>
                </c:pt>
                <c:pt idx="242">
                  <c:v>76.485623003194888</c:v>
                </c:pt>
                <c:pt idx="243">
                  <c:v>81.341853035143771</c:v>
                </c:pt>
                <c:pt idx="244">
                  <c:v>76.485623003194888</c:v>
                </c:pt>
                <c:pt idx="245">
                  <c:v>68.753993610223645</c:v>
                </c:pt>
                <c:pt idx="246">
                  <c:v>67.284345047923324</c:v>
                </c:pt>
                <c:pt idx="247">
                  <c:v>66.42172523961662</c:v>
                </c:pt>
                <c:pt idx="248">
                  <c:v>66.389776357827486</c:v>
                </c:pt>
                <c:pt idx="249">
                  <c:v>57.25239616613419</c:v>
                </c:pt>
                <c:pt idx="250">
                  <c:v>53.099041533546334</c:v>
                </c:pt>
                <c:pt idx="251">
                  <c:v>49.552715654952074</c:v>
                </c:pt>
                <c:pt idx="252">
                  <c:v>51.054313099041536</c:v>
                </c:pt>
                <c:pt idx="253">
                  <c:v>54.952076677316285</c:v>
                </c:pt>
                <c:pt idx="254">
                  <c:v>56.006389776357835</c:v>
                </c:pt>
                <c:pt idx="255">
                  <c:v>50.670926517571878</c:v>
                </c:pt>
                <c:pt idx="256">
                  <c:v>45.782747603833869</c:v>
                </c:pt>
                <c:pt idx="257">
                  <c:v>44.31309904153354</c:v>
                </c:pt>
                <c:pt idx="258">
                  <c:v>45.782747603833869</c:v>
                </c:pt>
                <c:pt idx="259">
                  <c:v>44.408945686900957</c:v>
                </c:pt>
                <c:pt idx="260">
                  <c:v>37.795527156549518</c:v>
                </c:pt>
                <c:pt idx="261">
                  <c:v>32.74760383386581</c:v>
                </c:pt>
                <c:pt idx="262">
                  <c:v>33.194888178913743</c:v>
                </c:pt>
                <c:pt idx="263">
                  <c:v>26.964856230031948</c:v>
                </c:pt>
                <c:pt idx="264">
                  <c:v>26.517571884984026</c:v>
                </c:pt>
                <c:pt idx="265">
                  <c:v>26.293929712460063</c:v>
                </c:pt>
                <c:pt idx="266">
                  <c:v>26.389776357827476</c:v>
                </c:pt>
                <c:pt idx="267">
                  <c:v>20.063897763578275</c:v>
                </c:pt>
                <c:pt idx="268">
                  <c:v>17.603833865814693</c:v>
                </c:pt>
                <c:pt idx="269">
                  <c:v>15.239616613418526</c:v>
                </c:pt>
                <c:pt idx="270">
                  <c:v>16.006389776357828</c:v>
                </c:pt>
                <c:pt idx="271">
                  <c:v>24.057507987220447</c:v>
                </c:pt>
                <c:pt idx="272">
                  <c:v>26.389776357827476</c:v>
                </c:pt>
                <c:pt idx="273">
                  <c:v>22.747603833865814</c:v>
                </c:pt>
                <c:pt idx="274">
                  <c:v>22.523961661341851</c:v>
                </c:pt>
                <c:pt idx="275">
                  <c:v>21.789137380191693</c:v>
                </c:pt>
                <c:pt idx="276">
                  <c:v>22.651757188498401</c:v>
                </c:pt>
                <c:pt idx="277">
                  <c:v>19.968051118210862</c:v>
                </c:pt>
                <c:pt idx="278">
                  <c:v>19.904153354632591</c:v>
                </c:pt>
                <c:pt idx="279">
                  <c:v>22.012779552715653</c:v>
                </c:pt>
                <c:pt idx="280">
                  <c:v>28.33865814696485</c:v>
                </c:pt>
                <c:pt idx="281">
                  <c:v>33.194888178913743</c:v>
                </c:pt>
                <c:pt idx="282">
                  <c:v>35.878594249201278</c:v>
                </c:pt>
                <c:pt idx="283">
                  <c:v>34.089456869009581</c:v>
                </c:pt>
                <c:pt idx="284">
                  <c:v>33.801916932907346</c:v>
                </c:pt>
                <c:pt idx="285">
                  <c:v>30.511182108626201</c:v>
                </c:pt>
                <c:pt idx="286">
                  <c:v>31.246006389776355</c:v>
                </c:pt>
                <c:pt idx="287">
                  <c:v>31.853035143769969</c:v>
                </c:pt>
                <c:pt idx="288">
                  <c:v>33.674121405750796</c:v>
                </c:pt>
                <c:pt idx="289">
                  <c:v>36.16613418530352</c:v>
                </c:pt>
                <c:pt idx="290">
                  <c:v>34.313099041533548</c:v>
                </c:pt>
                <c:pt idx="291">
                  <c:v>34.888178913738017</c:v>
                </c:pt>
                <c:pt idx="292">
                  <c:v>31.341853035143767</c:v>
                </c:pt>
                <c:pt idx="293">
                  <c:v>31.757188498402556</c:v>
                </c:pt>
                <c:pt idx="294">
                  <c:v>30.255591054313101</c:v>
                </c:pt>
                <c:pt idx="295">
                  <c:v>29.073482428115017</c:v>
                </c:pt>
                <c:pt idx="296">
                  <c:v>28.370607028753998</c:v>
                </c:pt>
                <c:pt idx="297">
                  <c:v>28.594249201277954</c:v>
                </c:pt>
                <c:pt idx="298">
                  <c:v>29.39297124600639</c:v>
                </c:pt>
                <c:pt idx="299">
                  <c:v>29.584664536741212</c:v>
                </c:pt>
                <c:pt idx="300">
                  <c:v>29.584664536741212</c:v>
                </c:pt>
                <c:pt idx="301">
                  <c:v>28.69009584664537</c:v>
                </c:pt>
                <c:pt idx="302">
                  <c:v>26.869009584664539</c:v>
                </c:pt>
                <c:pt idx="303">
                  <c:v>28.881789137380188</c:v>
                </c:pt>
                <c:pt idx="304">
                  <c:v>31.150159744408946</c:v>
                </c:pt>
                <c:pt idx="305">
                  <c:v>32.332268370607025</c:v>
                </c:pt>
                <c:pt idx="306">
                  <c:v>34.025559105431306</c:v>
                </c:pt>
                <c:pt idx="307">
                  <c:v>36.325878594249197</c:v>
                </c:pt>
                <c:pt idx="308">
                  <c:v>37.092651757188492</c:v>
                </c:pt>
                <c:pt idx="309">
                  <c:v>38.08306709265176</c:v>
                </c:pt>
                <c:pt idx="310">
                  <c:v>41.66134185303514</c:v>
                </c:pt>
                <c:pt idx="311">
                  <c:v>41.66134185303514</c:v>
                </c:pt>
                <c:pt idx="312">
                  <c:v>43.961661341853031</c:v>
                </c:pt>
                <c:pt idx="313">
                  <c:v>46.485623003194888</c:v>
                </c:pt>
                <c:pt idx="314">
                  <c:v>47.476038338658142</c:v>
                </c:pt>
                <c:pt idx="315">
                  <c:v>47.539936102236425</c:v>
                </c:pt>
                <c:pt idx="316">
                  <c:v>45.015974440894567</c:v>
                </c:pt>
                <c:pt idx="317">
                  <c:v>46.932907348242807</c:v>
                </c:pt>
                <c:pt idx="318">
                  <c:v>49.712460063897765</c:v>
                </c:pt>
                <c:pt idx="319">
                  <c:v>50.702875399361012</c:v>
                </c:pt>
                <c:pt idx="320">
                  <c:v>51.277955271565503</c:v>
                </c:pt>
                <c:pt idx="321">
                  <c:v>53.961661341853038</c:v>
                </c:pt>
                <c:pt idx="322">
                  <c:v>55.463258785942493</c:v>
                </c:pt>
                <c:pt idx="323">
                  <c:v>54.504792332268373</c:v>
                </c:pt>
                <c:pt idx="324">
                  <c:v>56.198083067092654</c:v>
                </c:pt>
                <c:pt idx="325">
                  <c:v>57.859424920127786</c:v>
                </c:pt>
                <c:pt idx="326">
                  <c:v>57.795527156549518</c:v>
                </c:pt>
                <c:pt idx="327">
                  <c:v>54.345047923322689</c:v>
                </c:pt>
                <c:pt idx="328">
                  <c:v>51.916932907348247</c:v>
                </c:pt>
                <c:pt idx="329">
                  <c:v>49.968051118210866</c:v>
                </c:pt>
                <c:pt idx="330">
                  <c:v>52.939297124600635</c:v>
                </c:pt>
                <c:pt idx="331">
                  <c:v>53.482428115015971</c:v>
                </c:pt>
                <c:pt idx="332">
                  <c:v>45.910543130990412</c:v>
                </c:pt>
                <c:pt idx="333">
                  <c:v>39.233226837060698</c:v>
                </c:pt>
                <c:pt idx="334">
                  <c:v>35.782747603833862</c:v>
                </c:pt>
                <c:pt idx="335">
                  <c:v>35.207667731629385</c:v>
                </c:pt>
                <c:pt idx="336">
                  <c:v>36.134185303514379</c:v>
                </c:pt>
                <c:pt idx="337">
                  <c:v>35.27156549520766</c:v>
                </c:pt>
                <c:pt idx="338">
                  <c:v>32.939297124600643</c:v>
                </c:pt>
                <c:pt idx="339">
                  <c:v>31.597444089456872</c:v>
                </c:pt>
                <c:pt idx="340">
                  <c:v>31.884984025559106</c:v>
                </c:pt>
                <c:pt idx="341">
                  <c:v>32.619808306709267</c:v>
                </c:pt>
                <c:pt idx="342">
                  <c:v>39.105431309904155</c:v>
                </c:pt>
                <c:pt idx="343">
                  <c:v>39.329073482428115</c:v>
                </c:pt>
                <c:pt idx="344">
                  <c:v>37.539936102236418</c:v>
                </c:pt>
                <c:pt idx="345">
                  <c:v>41.725239616613422</c:v>
                </c:pt>
                <c:pt idx="346">
                  <c:v>41.757188498402556</c:v>
                </c:pt>
                <c:pt idx="347">
                  <c:v>40.543130990415335</c:v>
                </c:pt>
                <c:pt idx="348">
                  <c:v>39.936102236421725</c:v>
                </c:pt>
                <c:pt idx="349">
                  <c:v>39.616613418530349</c:v>
                </c:pt>
                <c:pt idx="350">
                  <c:v>39.584664536741215</c:v>
                </c:pt>
                <c:pt idx="351">
                  <c:v>34.600638977635782</c:v>
                </c:pt>
                <c:pt idx="352">
                  <c:v>35.878594249201278</c:v>
                </c:pt>
                <c:pt idx="353">
                  <c:v>36.517571884984022</c:v>
                </c:pt>
                <c:pt idx="354">
                  <c:v>37.412140575079874</c:v>
                </c:pt>
                <c:pt idx="355">
                  <c:v>36.869009584664532</c:v>
                </c:pt>
                <c:pt idx="356">
                  <c:v>40.798722044728429</c:v>
                </c:pt>
                <c:pt idx="357">
                  <c:v>41.214057507987221</c:v>
                </c:pt>
                <c:pt idx="358">
                  <c:v>40.47923322683706</c:v>
                </c:pt>
                <c:pt idx="359">
                  <c:v>39.520766773162933</c:v>
                </c:pt>
                <c:pt idx="360">
                  <c:v>39.29712460063898</c:v>
                </c:pt>
                <c:pt idx="361">
                  <c:v>39.04153354632588</c:v>
                </c:pt>
                <c:pt idx="362">
                  <c:v>38.817891373801913</c:v>
                </c:pt>
                <c:pt idx="363">
                  <c:v>39.201277955271564</c:v>
                </c:pt>
                <c:pt idx="364">
                  <c:v>33.801916932907346</c:v>
                </c:pt>
                <c:pt idx="365">
                  <c:v>30.894568690095848</c:v>
                </c:pt>
                <c:pt idx="366">
                  <c:v>31.916932907348244</c:v>
                </c:pt>
                <c:pt idx="367">
                  <c:v>32.587859424920126</c:v>
                </c:pt>
                <c:pt idx="368">
                  <c:v>33.961661341853038</c:v>
                </c:pt>
                <c:pt idx="369">
                  <c:v>34.281150159744413</c:v>
                </c:pt>
                <c:pt idx="370">
                  <c:v>35.079872204472842</c:v>
                </c:pt>
                <c:pt idx="371">
                  <c:v>33.642172523961662</c:v>
                </c:pt>
                <c:pt idx="372">
                  <c:v>33.706070287539937</c:v>
                </c:pt>
                <c:pt idx="373">
                  <c:v>31.597444089456872</c:v>
                </c:pt>
                <c:pt idx="374">
                  <c:v>31.78913738019169</c:v>
                </c:pt>
                <c:pt idx="375">
                  <c:v>30.798722044728439</c:v>
                </c:pt>
                <c:pt idx="376">
                  <c:v>30.127795527156547</c:v>
                </c:pt>
                <c:pt idx="377">
                  <c:v>31.18210862619808</c:v>
                </c:pt>
                <c:pt idx="378">
                  <c:v>32.779552715654951</c:v>
                </c:pt>
                <c:pt idx="379">
                  <c:v>32.619808306709267</c:v>
                </c:pt>
                <c:pt idx="380">
                  <c:v>32.715654952076676</c:v>
                </c:pt>
                <c:pt idx="381">
                  <c:v>31.405750798722043</c:v>
                </c:pt>
                <c:pt idx="382">
                  <c:v>29.936102236421725</c:v>
                </c:pt>
                <c:pt idx="383">
                  <c:v>27.987220447284344</c:v>
                </c:pt>
                <c:pt idx="384">
                  <c:v>28.530351437699679</c:v>
                </c:pt>
                <c:pt idx="385">
                  <c:v>27.635782747603834</c:v>
                </c:pt>
                <c:pt idx="386">
                  <c:v>26.134185303514375</c:v>
                </c:pt>
                <c:pt idx="387">
                  <c:v>25.047923322683708</c:v>
                </c:pt>
                <c:pt idx="388">
                  <c:v>25.335463258785939</c:v>
                </c:pt>
                <c:pt idx="389">
                  <c:v>26.613418530351435</c:v>
                </c:pt>
                <c:pt idx="390">
                  <c:v>27.603833865814696</c:v>
                </c:pt>
                <c:pt idx="391">
                  <c:v>27.444089456869008</c:v>
                </c:pt>
                <c:pt idx="392">
                  <c:v>27.731629392971247</c:v>
                </c:pt>
                <c:pt idx="393">
                  <c:v>29.776357827476041</c:v>
                </c:pt>
                <c:pt idx="394">
                  <c:v>30.255591054313101</c:v>
                </c:pt>
                <c:pt idx="395">
                  <c:v>30.415335463258785</c:v>
                </c:pt>
                <c:pt idx="396">
                  <c:v>32.236421725239616</c:v>
                </c:pt>
                <c:pt idx="397">
                  <c:v>34.153354632587856</c:v>
                </c:pt>
                <c:pt idx="398">
                  <c:v>35.367412140575077</c:v>
                </c:pt>
                <c:pt idx="399">
                  <c:v>36.549520766773156</c:v>
                </c:pt>
                <c:pt idx="400">
                  <c:v>37.987220447284351</c:v>
                </c:pt>
                <c:pt idx="401">
                  <c:v>38.658146964856229</c:v>
                </c:pt>
                <c:pt idx="402">
                  <c:v>39.456869009584658</c:v>
                </c:pt>
                <c:pt idx="403">
                  <c:v>37.507987220447284</c:v>
                </c:pt>
                <c:pt idx="404">
                  <c:v>38.306709265175719</c:v>
                </c:pt>
                <c:pt idx="405">
                  <c:v>37.95527156549521</c:v>
                </c:pt>
                <c:pt idx="406">
                  <c:v>36.198083067092654</c:v>
                </c:pt>
                <c:pt idx="407">
                  <c:v>36.677316293929714</c:v>
                </c:pt>
                <c:pt idx="408">
                  <c:v>37.859424920127793</c:v>
                </c:pt>
                <c:pt idx="409">
                  <c:v>37.603833865814693</c:v>
                </c:pt>
                <c:pt idx="410">
                  <c:v>38.658146964856229</c:v>
                </c:pt>
                <c:pt idx="411">
                  <c:v>37.987220447284351</c:v>
                </c:pt>
                <c:pt idx="412">
                  <c:v>38.658146964856229</c:v>
                </c:pt>
                <c:pt idx="413">
                  <c:v>40.47923322683706</c:v>
                </c:pt>
                <c:pt idx="414">
                  <c:v>41.533546325878596</c:v>
                </c:pt>
                <c:pt idx="415">
                  <c:v>40.926517571884986</c:v>
                </c:pt>
                <c:pt idx="416">
                  <c:v>40.255591054313093</c:v>
                </c:pt>
                <c:pt idx="417">
                  <c:v>41.246006389776355</c:v>
                </c:pt>
                <c:pt idx="418">
                  <c:v>40.95846645367412</c:v>
                </c:pt>
                <c:pt idx="419">
                  <c:v>41.853035143769965</c:v>
                </c:pt>
                <c:pt idx="420">
                  <c:v>43.09904153354632</c:v>
                </c:pt>
                <c:pt idx="421">
                  <c:v>44.536741214057507</c:v>
                </c:pt>
                <c:pt idx="422">
                  <c:v>44.504792332268366</c:v>
                </c:pt>
                <c:pt idx="423">
                  <c:v>45.62300319488817</c:v>
                </c:pt>
                <c:pt idx="424">
                  <c:v>47.348242811501592</c:v>
                </c:pt>
                <c:pt idx="425">
                  <c:v>48.210862619808303</c:v>
                </c:pt>
                <c:pt idx="426">
                  <c:v>47.220447284345049</c:v>
                </c:pt>
                <c:pt idx="427">
                  <c:v>47.380191693290733</c:v>
                </c:pt>
                <c:pt idx="428">
                  <c:v>50.60702875399361</c:v>
                </c:pt>
                <c:pt idx="429">
                  <c:v>52.715654952076676</c:v>
                </c:pt>
                <c:pt idx="430">
                  <c:v>54.440894568690091</c:v>
                </c:pt>
                <c:pt idx="431">
                  <c:v>55.367412140575077</c:v>
                </c:pt>
                <c:pt idx="432">
                  <c:v>57.571884984025559</c:v>
                </c:pt>
                <c:pt idx="433">
                  <c:v>57.73162939297125</c:v>
                </c:pt>
                <c:pt idx="434">
                  <c:v>56.006389776357835</c:v>
                </c:pt>
                <c:pt idx="435">
                  <c:v>59.616613418530349</c:v>
                </c:pt>
                <c:pt idx="436">
                  <c:v>59.744408945686899</c:v>
                </c:pt>
                <c:pt idx="437">
                  <c:v>59.361022364217241</c:v>
                </c:pt>
                <c:pt idx="438">
                  <c:v>57.667731629392968</c:v>
                </c:pt>
                <c:pt idx="439">
                  <c:v>56.549520766773163</c:v>
                </c:pt>
                <c:pt idx="440">
                  <c:v>48.210862619808303</c:v>
                </c:pt>
                <c:pt idx="441">
                  <c:v>47.12460063897764</c:v>
                </c:pt>
                <c:pt idx="442">
                  <c:v>46.932907348242807</c:v>
                </c:pt>
                <c:pt idx="443">
                  <c:v>48.33865814696486</c:v>
                </c:pt>
                <c:pt idx="444">
                  <c:v>48.594249201277954</c:v>
                </c:pt>
                <c:pt idx="445">
                  <c:v>50.47923322683706</c:v>
                </c:pt>
                <c:pt idx="446">
                  <c:v>48.43450479233227</c:v>
                </c:pt>
                <c:pt idx="447">
                  <c:v>46.645367412140573</c:v>
                </c:pt>
                <c:pt idx="448">
                  <c:v>45.814696485623003</c:v>
                </c:pt>
                <c:pt idx="449">
                  <c:v>47.412140575079867</c:v>
                </c:pt>
                <c:pt idx="450">
                  <c:v>50.383386581469644</c:v>
                </c:pt>
                <c:pt idx="451">
                  <c:v>49.39297124600639</c:v>
                </c:pt>
                <c:pt idx="452">
                  <c:v>48.115015974440894</c:v>
                </c:pt>
                <c:pt idx="453">
                  <c:v>49.361022364217249</c:v>
                </c:pt>
                <c:pt idx="454">
                  <c:v>48.785942492012779</c:v>
                </c:pt>
                <c:pt idx="455">
                  <c:v>48.019169329073478</c:v>
                </c:pt>
                <c:pt idx="456">
                  <c:v>47.380191693290733</c:v>
                </c:pt>
                <c:pt idx="457">
                  <c:v>45.047923322683701</c:v>
                </c:pt>
                <c:pt idx="458">
                  <c:v>45.686900958466452</c:v>
                </c:pt>
                <c:pt idx="459">
                  <c:v>49.201277955271564</c:v>
                </c:pt>
                <c:pt idx="460">
                  <c:v>51.597444089456864</c:v>
                </c:pt>
                <c:pt idx="461">
                  <c:v>53.738019169329078</c:v>
                </c:pt>
                <c:pt idx="462">
                  <c:v>52.46006389776359</c:v>
                </c:pt>
                <c:pt idx="463">
                  <c:v>50.926517571884979</c:v>
                </c:pt>
                <c:pt idx="464">
                  <c:v>50.35143769968051</c:v>
                </c:pt>
                <c:pt idx="465">
                  <c:v>51.725239616613415</c:v>
                </c:pt>
                <c:pt idx="466">
                  <c:v>48.849840255591047</c:v>
                </c:pt>
                <c:pt idx="467">
                  <c:v>48.530351437699679</c:v>
                </c:pt>
                <c:pt idx="468">
                  <c:v>49.073482428115014</c:v>
                </c:pt>
                <c:pt idx="469">
                  <c:v>47.188498402555908</c:v>
                </c:pt>
                <c:pt idx="470">
                  <c:v>47.635782747603834</c:v>
                </c:pt>
                <c:pt idx="471">
                  <c:v>47.571884984025559</c:v>
                </c:pt>
                <c:pt idx="472">
                  <c:v>47.220447284345049</c:v>
                </c:pt>
                <c:pt idx="473">
                  <c:v>44.632587859424923</c:v>
                </c:pt>
                <c:pt idx="474">
                  <c:v>47.156549520766774</c:v>
                </c:pt>
                <c:pt idx="475">
                  <c:v>48.849840255591047</c:v>
                </c:pt>
                <c:pt idx="476">
                  <c:v>49.488817891373806</c:v>
                </c:pt>
                <c:pt idx="477">
                  <c:v>50.766773162939295</c:v>
                </c:pt>
                <c:pt idx="478">
                  <c:v>51.469648562300321</c:v>
                </c:pt>
                <c:pt idx="479">
                  <c:v>52.843450479233226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E35-4A23-8099-F32FC770BC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0345840"/>
        <c:axId val="490346496"/>
      </c:lineChart>
      <c:dateAx>
        <c:axId val="490345840"/>
        <c:scaling>
          <c:orientation val="minMax"/>
        </c:scaling>
        <c:delete val="0"/>
        <c:axPos val="b"/>
        <c:numFmt formatCode="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0346496"/>
        <c:crosses val="autoZero"/>
        <c:auto val="1"/>
        <c:lblOffset val="100"/>
        <c:baseTimeUnit val="months"/>
        <c:majorUnit val="48"/>
        <c:majorTimeUnit val="months"/>
      </c:dateAx>
      <c:valAx>
        <c:axId val="490346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0345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8" tIns="48324" rIns="96648" bIns="4832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8" tIns="48324" rIns="96648" bIns="48324" rtlCol="0"/>
          <a:lstStyle>
            <a:lvl1pPr algn="r">
              <a:defRPr sz="1200"/>
            </a:lvl1pPr>
          </a:lstStyle>
          <a:p>
            <a:fld id="{5E9A0735-7CB3-4B18-BEA9-740A66EE83F1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6648" tIns="48324" rIns="96648" bIns="4832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3"/>
            <a:ext cx="3169920" cy="480060"/>
          </a:xfrm>
          <a:prstGeom prst="rect">
            <a:avLst/>
          </a:prstGeom>
        </p:spPr>
        <p:txBody>
          <a:bodyPr vert="horz" lIns="96648" tIns="48324" rIns="96648" bIns="48324" rtlCol="0" anchor="b"/>
          <a:lstStyle>
            <a:lvl1pPr algn="r">
              <a:defRPr sz="1200"/>
            </a:lvl1pPr>
          </a:lstStyle>
          <a:p>
            <a:fld id="{5E9CFB87-3A3C-46C7-A9FF-843FC871F0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11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8" tIns="48324" rIns="96648" bIns="4832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8" tIns="48324" rIns="96648" bIns="48324" rtlCol="0"/>
          <a:lstStyle>
            <a:lvl1pPr algn="r">
              <a:defRPr sz="1200"/>
            </a:lvl1pPr>
          </a:lstStyle>
          <a:p>
            <a:fld id="{1702256C-C956-4C53-A3C5-499E3491123A}" type="datetimeFigureOut">
              <a:rPr lang="en-US" smtClean="0"/>
              <a:pPr/>
              <a:t>11/17/2025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8" tIns="48324" rIns="96648" bIns="483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48" tIns="48324" rIns="96648" bIns="4832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6648" tIns="48324" rIns="96648" bIns="4832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3"/>
            <a:ext cx="3169920" cy="480060"/>
          </a:xfrm>
          <a:prstGeom prst="rect">
            <a:avLst/>
          </a:prstGeom>
        </p:spPr>
        <p:txBody>
          <a:bodyPr vert="horz" lIns="96648" tIns="48324" rIns="96648" bIns="48324" rtlCol="0" anchor="b"/>
          <a:lstStyle>
            <a:lvl1pPr algn="r">
              <a:defRPr sz="1200"/>
            </a:lvl1pPr>
          </a:lstStyle>
          <a:p>
            <a:fld id="{38C81B81-F266-43F7-BBFF-24E9DF9873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908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1ED9-3D08-4E8F-A333-AC80F87524E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769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81B81-F266-43F7-BBFF-24E9DF9873A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160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81B81-F266-43F7-BBFF-24E9DF9873A7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882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81B81-F266-43F7-BBFF-24E9DF9873A7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912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81B81-F266-43F7-BBFF-24E9DF9873A7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374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81B81-F266-43F7-BBFF-24E9DF9873A7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263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16613-D117-4B26-8716-A79E5DF21F9D}" type="datetime1">
              <a:rPr lang="en-US" smtClean="0"/>
              <a:pPr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92B18-7484-4826-ACD0-DBE1F7E0A9E7}" type="datetime1">
              <a:rPr lang="en-US" smtClean="0"/>
              <a:pPr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D63A4-F03F-451C-A7A7-135C5E49F01A}" type="datetime1">
              <a:rPr lang="en-US" smtClean="0"/>
              <a:pPr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2B59-D736-4086-94C8-80A1D7DE9550}" type="datetime1">
              <a:rPr lang="en-US" smtClean="0"/>
              <a:pPr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BF689-6857-46E2-BACD-C2204C0370F2}" type="datetime1">
              <a:rPr lang="en-US" smtClean="0"/>
              <a:pPr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C386-5CA8-418B-B72C-00E8278FF0A1}" type="datetime1">
              <a:rPr lang="en-US" smtClean="0"/>
              <a:pPr/>
              <a:t>11/17/2025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8236F-5AB6-4687-9A54-EFB78614D5F0}" type="datetime1">
              <a:rPr lang="en-US" smtClean="0"/>
              <a:pPr/>
              <a:t>11/17/2025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84B9-FBF0-4E35-99CE-76417C9E91A7}" type="datetime1">
              <a:rPr lang="en-US" smtClean="0"/>
              <a:pPr/>
              <a:t>11/17/2025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91169-DA89-40FD-8F16-B8F5E2062F2F}" type="datetime1">
              <a:rPr lang="en-US" smtClean="0"/>
              <a:pPr/>
              <a:t>11/17/2025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637C-FFC0-40FE-8E96-0A2E712387D9}" type="datetime1">
              <a:rPr lang="en-US" smtClean="0"/>
              <a:pPr/>
              <a:t>11/17/2025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6762-23A5-4C17-A786-A464CEB04628}" type="datetime1">
              <a:rPr lang="en-US" smtClean="0"/>
              <a:pPr/>
              <a:t>11/17/2025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F5EF4-C28D-489C-BE85-C8807AA9012C}" type="datetime1">
              <a:rPr lang="en-US" smtClean="0"/>
              <a:pPr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42DEE-2235-41B4-99BD-2342031594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60020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Lecture 15: </a:t>
            </a:r>
            <a:br>
              <a:rPr lang="en-US" dirty="0"/>
            </a:br>
            <a:r>
              <a:rPr lang="en-US" dirty="0"/>
              <a:t>The Great Depression</a:t>
            </a:r>
            <a:br>
              <a:rPr lang="en-US" dirty="0"/>
            </a:br>
            <a:r>
              <a:rPr lang="en-US" sz="2700" dirty="0"/>
              <a:t>Macroeconomics</a:t>
            </a:r>
            <a:r>
              <a:rPr lang="en-US" dirty="0"/>
              <a:t> </a:t>
            </a:r>
            <a:r>
              <a:rPr lang="en-US" sz="2700" dirty="0"/>
              <a:t>(Quantitative)</a:t>
            </a:r>
            <a:br>
              <a:rPr lang="en-US" dirty="0"/>
            </a:br>
            <a:r>
              <a:rPr lang="en-US" sz="2800" dirty="0"/>
              <a:t>Econ 101B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</a:t>
            </a:r>
            <a:r>
              <a:rPr lang="is-IS" dirty="0"/>
              <a:t>ón Steinsson</a:t>
            </a:r>
          </a:p>
          <a:p>
            <a:r>
              <a:rPr lang="is-IS" dirty="0"/>
              <a:t>University of California, Berkeley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31AE-7228-459E-930D-280FCF4EE67F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311DB-615E-D0D3-FF1B-FE5E4F4D5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Money Supply on the Gold Standard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E32A1642-31BC-658C-EF6F-C5BBD1FAD5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972800" cy="498316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Recall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spcAft>
                    <a:spcPts val="1200"/>
                  </a:spcAft>
                </a:pPr>
                <a:r>
                  <a:rPr lang="en-US" dirty="0"/>
                  <a:t>Determination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/>
                  <a:t> on gold standard:</a:t>
                </a:r>
              </a:p>
              <a:p>
                <a:pPr marL="0" indent="0" algn="ctr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GCR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dirty="0"/>
                  <a:t> is monetary gold, i.e., gold held at the Treasury (or central bank) to back the monetary base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GCR</m:t>
                    </m:r>
                  </m:oMath>
                </a14:m>
                <a:r>
                  <a:rPr lang="en-US" dirty="0"/>
                  <a:t> is the “gold cover ratio” amount by which central bank leverages up the monetary gold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E32A1642-31BC-658C-EF6F-C5BBD1FAD5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972800" cy="4983161"/>
              </a:xfrm>
              <a:blipFill>
                <a:blip r:embed="rId2"/>
                <a:stretch>
                  <a:fillRect l="-1278" t="-1469" r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6C3EAC-3752-4FE7-DEE8-C90EFE142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25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266DF-8A8E-681B-6231-587E467FF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Money Supply on the Gold Standard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47D93F-6A74-074E-B652-75312DE2AC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972800" cy="4756150"/>
              </a:xfrm>
            </p:spPr>
            <p:txBody>
              <a:bodyPr/>
              <a:lstStyle/>
              <a:p>
                <a:pPr marL="0" indent="0" algn="ctr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GCR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dirty="0"/>
                  <a:t>: Determined by gold flows into or out of country</a:t>
                </a:r>
              </a:p>
              <a:p>
                <a:pPr lvl="1"/>
                <a:r>
                  <a:rPr lang="en-US" dirty="0"/>
                  <a:t>If goods are cheap in country, more exports than imports, and </a:t>
                </a:r>
                <a:br>
                  <a:rPr lang="en-US" dirty="0"/>
                </a:br>
                <a:r>
                  <a:rPr lang="en-US" dirty="0"/>
                  <a:t>gold will flow into country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GCR</m:t>
                    </m:r>
                  </m:oMath>
                </a14:m>
                <a:r>
                  <a:rPr lang="en-US" dirty="0"/>
                  <a:t>: Determined by central bank (monetary policy). But usually lower limits set by law (e.g., 40% in US)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: Determined by banks and the public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47D93F-6A74-074E-B652-75312DE2AC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972800" cy="475615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96A233-5EA3-AD65-CF3B-3F8CD2D90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86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Did France Cause the Great Depression?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11201400" cy="512127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“Rules of the game” of the gold standard: </a:t>
                </a:r>
              </a:p>
              <a:p>
                <a:pPr lvl="1"/>
                <a:r>
                  <a:rPr lang="en-US" dirty="0"/>
                  <a:t>Allow inflows and outflows of gold to affect money supply</a:t>
                </a:r>
              </a:p>
              <a:p>
                <a:r>
                  <a:rPr lang="en-US" dirty="0"/>
                  <a:t>“Rules” were supposed to be an equilibrating force: </a:t>
                </a:r>
              </a:p>
              <a:p>
                <a:pPr lvl="1"/>
                <a:r>
                  <a:rPr lang="en-US" dirty="0"/>
                  <a:t>Money supply affects prices, which then stops gold flows</a:t>
                </a:r>
              </a:p>
              <a:p>
                <a:r>
                  <a:rPr lang="en-US" dirty="0"/>
                  <a:t>But during this period the world experienced a huge deflationary episode – the Great Depression. What went wrong?</a:t>
                </a:r>
              </a:p>
              <a:p>
                <a:r>
                  <a:rPr lang="en-US" dirty="0"/>
                  <a:t>France (and U.S.) arguably violated the “rules of the game” </a:t>
                </a:r>
                <a:br>
                  <a:rPr lang="en-US" dirty="0"/>
                </a:br>
                <a:r>
                  <a:rPr lang="en-US" dirty="0"/>
                  <a:t>by hoarding gold without creating money (i.e. raised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GCR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11201400" cy="5121276"/>
              </a:xfrm>
              <a:blipFill>
                <a:blip r:embed="rId2"/>
                <a:stretch>
                  <a:fillRect l="-1251" t="-1548" r="-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03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Monetary Policy in France and U.S.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5257800"/>
          </a:xfrm>
        </p:spPr>
        <p:txBody>
          <a:bodyPr>
            <a:normAutofit/>
          </a:bodyPr>
          <a:lstStyle/>
          <a:p>
            <a:r>
              <a:rPr lang="en-US" dirty="0"/>
              <a:t>High inflation in 1923-1926 lead to great conservatism in French monetary policy in the years leading up to Great Depression</a:t>
            </a:r>
          </a:p>
          <a:p>
            <a:r>
              <a:rPr lang="en-US" dirty="0"/>
              <a:t>They wanted to avoid another such experience</a:t>
            </a:r>
          </a:p>
          <a:p>
            <a:r>
              <a:rPr lang="en-US" dirty="0"/>
              <a:t>France experienced large gold inflows, which they allowed to raise gold cover ratio</a:t>
            </a:r>
          </a:p>
          <a:p>
            <a:r>
              <a:rPr lang="en-US" dirty="0"/>
              <a:t>France liquidated holdings of sterling which raised the </a:t>
            </a:r>
            <a:br>
              <a:rPr lang="en-US" dirty="0"/>
            </a:br>
            <a:r>
              <a:rPr lang="en-US" dirty="0"/>
              <a:t>gold cover ratio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20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58" y="126568"/>
            <a:ext cx="8980515" cy="612183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1A5AC7-C8C7-5A84-E80A-CE083437C08C}"/>
              </a:ext>
            </a:extLst>
          </p:cNvPr>
          <p:cNvSpPr txBox="1"/>
          <p:nvPr/>
        </p:nvSpPr>
        <p:spPr>
          <a:xfrm>
            <a:off x="8382000" y="6352144"/>
            <a:ext cx="2080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Irwin (2010)</a:t>
            </a:r>
          </a:p>
        </p:txBody>
      </p:sp>
    </p:spTree>
    <p:extLst>
      <p:ext uri="{BB962C8B-B14F-4D97-AF65-F5344CB8AC3E}">
        <p14:creationId xmlns:p14="http://schemas.microsoft.com/office/powerpoint/2010/main" val="3031376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084" y="136524"/>
            <a:ext cx="8589705" cy="632995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E376CD-F0EE-B20C-CBBB-56B7A9F9B8C4}"/>
              </a:ext>
            </a:extLst>
          </p:cNvPr>
          <p:cNvSpPr txBox="1"/>
          <p:nvPr/>
        </p:nvSpPr>
        <p:spPr>
          <a:xfrm>
            <a:off x="8382000" y="6352144"/>
            <a:ext cx="2080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Irwin (2010)</a:t>
            </a:r>
          </a:p>
        </p:txBody>
      </p:sp>
    </p:spTree>
    <p:extLst>
      <p:ext uri="{BB962C8B-B14F-4D97-AF65-F5344CB8AC3E}">
        <p14:creationId xmlns:p14="http://schemas.microsoft.com/office/powerpoint/2010/main" val="3487130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Monetary Policy in U.S. and Germany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62200"/>
            <a:ext cx="10972800" cy="3763964"/>
          </a:xfrm>
        </p:spPr>
        <p:txBody>
          <a:bodyPr/>
          <a:lstStyle/>
          <a:p>
            <a:r>
              <a:rPr lang="en-US" dirty="0"/>
              <a:t>U.S. and  Germany also worried about holding sterling as reserves and liquidated holdings (i.e. raised gold cover ratios)</a:t>
            </a:r>
          </a:p>
          <a:p>
            <a:r>
              <a:rPr lang="en-US" dirty="0"/>
              <a:t>Generally, lack of trust across countries led to scramble for gold by all central banks, which worsened aggregate shortage of gold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08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Monetary Policy in 1928-1929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276630"/>
            <a:ext cx="6541944" cy="5079721"/>
          </a:xfrm>
          <a:prstGeom prst="rect">
            <a:avLst/>
          </a:prstGeom>
          <a:scene3d>
            <a:camera prst="orthographicFront">
              <a:rot lat="0" lon="0" rev="60000"/>
            </a:camera>
            <a:lightRig rig="threePt" dir="t"/>
          </a:scene3d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553508"/>
            <a:ext cx="57150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Loss of gold forced U.K. to raise interest rates</a:t>
            </a:r>
          </a:p>
          <a:p>
            <a:pPr lvl="1"/>
            <a:r>
              <a:rPr lang="en-US" dirty="0"/>
              <a:t>Higher interest rates meant to entice investors to send money to Britain</a:t>
            </a:r>
          </a:p>
          <a:p>
            <a:pPr lvl="1"/>
            <a:r>
              <a:rPr lang="en-US" dirty="0"/>
              <a:t>Higher interest rates also deflationary </a:t>
            </a:r>
            <a:br>
              <a:rPr lang="en-US" dirty="0"/>
            </a:br>
            <a:r>
              <a:rPr lang="en-US" dirty="0"/>
              <a:t>(reduce spending by households and firms)</a:t>
            </a:r>
          </a:p>
          <a:p>
            <a:r>
              <a:rPr lang="en-US" dirty="0"/>
              <a:t>U.S. Fed raised interest rates as well</a:t>
            </a:r>
          </a:p>
          <a:p>
            <a:pPr lvl="1"/>
            <a:r>
              <a:rPr lang="en-US" dirty="0"/>
              <a:t>Worried about boom on Wall Street</a:t>
            </a:r>
          </a:p>
          <a:p>
            <a:pPr lvl="1"/>
            <a:r>
              <a:rPr lang="en-US" dirty="0"/>
              <a:t>Worried about outflow of gold to France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25BEEB-28FB-0465-0F2D-E14E15013D51}"/>
              </a:ext>
            </a:extLst>
          </p:cNvPr>
          <p:cNvSpPr txBox="1"/>
          <p:nvPr/>
        </p:nvSpPr>
        <p:spPr>
          <a:xfrm>
            <a:off x="7332474" y="6352144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Eichengreen</a:t>
            </a:r>
            <a:r>
              <a:rPr lang="en-US" dirty="0"/>
              <a:t> (1992)</a:t>
            </a:r>
          </a:p>
        </p:txBody>
      </p:sp>
    </p:spTree>
    <p:extLst>
      <p:ext uri="{BB962C8B-B14F-4D97-AF65-F5344CB8AC3E}">
        <p14:creationId xmlns:p14="http://schemas.microsoft.com/office/powerpoint/2010/main" val="218491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Deflationary Monetary Policy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0972800" cy="51816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𝑀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𝑔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>
                              <a:latin typeface="Cambria Math"/>
                              <a:ea typeface="Cambria Math"/>
                            </a:rPr>
                            <m:t>GCR</m:t>
                          </m:r>
                        </m:den>
                      </m:f>
                      <m:r>
                        <a:rPr lang="en-US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Policy by France and U.S. to raise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GCR</m:t>
                    </m:r>
                  </m:oMath>
                </a14:m>
                <a:r>
                  <a:rPr lang="en-US" dirty="0"/>
                  <a:t> lead to a fall in the </a:t>
                </a:r>
                <a:br>
                  <a:rPr lang="en-US" dirty="0"/>
                </a:br>
                <a:r>
                  <a:rPr lang="en-US" dirty="0"/>
                  <a:t>world money supply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dirty="0"/>
                  <a:t>What consequences does this have?</a:t>
                </a:r>
              </a:p>
              <a:p>
                <a:pPr marL="0" indent="0" algn="ctr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∆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  <a:ea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</m:func>
                      <m:r>
                        <a:rPr lang="en-US" i="1">
                          <a:latin typeface="Cambria Math"/>
                          <a:ea typeface="Cambria Math"/>
                        </a:rPr>
                        <m:t>=∆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  <a:ea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</m:func>
                      <m:r>
                        <a:rPr lang="en-US" i="1">
                          <a:latin typeface="Cambria Math"/>
                          <a:ea typeface="Cambria Math"/>
                        </a:rPr>
                        <m:t>+∆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  <a:ea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𝑌</m:t>
                          </m:r>
                        </m:e>
                      </m:func>
                    </m:oMath>
                  </m:oMathPara>
                </a14:m>
                <a:endParaRPr lang="en-US" dirty="0">
                  <a:ea typeface="Cambria Math"/>
                </a:endParaRPr>
              </a:p>
              <a:p>
                <a:r>
                  <a:rPr lang="en-US" dirty="0"/>
                  <a:t>Deflationary pressure</a:t>
                </a:r>
              </a:p>
              <a:p>
                <a:r>
                  <a:rPr lang="en-US" dirty="0"/>
                  <a:t>In the short run, prices were sluggish and output dropped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0972800" cy="5181600"/>
              </a:xfrm>
              <a:blipFill>
                <a:blip r:embed="rId2"/>
                <a:stretch>
                  <a:fillRect l="-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01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Recession to Depression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These monetary policy actions were likely one of the impulses causing the onset of the Great Depression</a:t>
                </a:r>
              </a:p>
              <a:p>
                <a:r>
                  <a:rPr lang="en-US" dirty="0"/>
                  <a:t>But how did an initially mild recession turn into a massive economy calamity?</a:t>
                </a:r>
              </a:p>
              <a:p>
                <a:r>
                  <a:rPr lang="en-US" dirty="0"/>
                  <a:t>To understand that, we need to shift our focus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𝑀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𝑔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>
                              <a:latin typeface="Cambria Math"/>
                              <a:ea typeface="Cambria Math"/>
                            </a:rPr>
                            <m:t>GCR</m:t>
                          </m:r>
                        </m:den>
                      </m:f>
                      <m:r>
                        <a:rPr lang="en-US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1752" r="-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69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Great Depression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2743201"/>
            <a:ext cx="8610600" cy="3382963"/>
          </a:xfrm>
        </p:spPr>
        <p:txBody>
          <a:bodyPr/>
          <a:lstStyle/>
          <a:p>
            <a:r>
              <a:rPr lang="en-US" dirty="0"/>
              <a:t>Perhaps the worst economic calamity of all time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9598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is-IS" dirty="0"/>
              <a:t>Bank Crises During the Great Depression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11125200" cy="5121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s-IS" dirty="0"/>
              <a:t>Three large bank panics:</a:t>
            </a:r>
          </a:p>
          <a:p>
            <a:r>
              <a:rPr lang="is-IS" dirty="0"/>
              <a:t>November 1930 to January 1931</a:t>
            </a:r>
            <a:r>
              <a:rPr lang="en-US" dirty="0"/>
              <a:t>: 800 banks fail</a:t>
            </a:r>
          </a:p>
          <a:p>
            <a:r>
              <a:rPr lang="en-US" dirty="0"/>
              <a:t>September 1931 to October 1931: 800 banks fail</a:t>
            </a:r>
          </a:p>
          <a:p>
            <a:r>
              <a:rPr lang="en-US" dirty="0"/>
              <a:t>December 1932 to March 1933: 4000 banks fail </a:t>
            </a:r>
          </a:p>
          <a:p>
            <a:pPr lvl="1"/>
            <a:r>
              <a:rPr lang="en-US" dirty="0"/>
              <a:t>State and then general bank holiday</a:t>
            </a:r>
          </a:p>
          <a:p>
            <a:r>
              <a:rPr lang="en-US" dirty="0"/>
              <a:t>Number of banks fell from 24,000 to 14,000 between </a:t>
            </a:r>
            <a:br>
              <a:rPr lang="en-US" dirty="0"/>
            </a:br>
            <a:r>
              <a:rPr lang="en-US" dirty="0"/>
              <a:t>1929 and 1933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81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E25113F-EF24-3A53-FE75-05D8A55E6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Collapse of Money Multiplier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CC45B3FB-FB34-7FFC-7575-D64CE339375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304800" y="1830388"/>
                <a:ext cx="4724400" cy="4525963"/>
              </a:xfrm>
            </p:spPr>
            <p:txBody>
              <a:bodyPr/>
              <a:lstStyle/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𝑀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𝑔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>
                              <a:latin typeface="Cambria Math"/>
                              <a:ea typeface="Cambria Math"/>
                            </a:rPr>
                            <m:t>GCR</m:t>
                          </m:r>
                        </m:den>
                      </m:f>
                      <m:r>
                        <a:rPr lang="en-US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dirty="0">
                  <a:ea typeface="Cambria Math"/>
                </a:endParaRPr>
              </a:p>
              <a:p>
                <a:r>
                  <a:rPr lang="en-US" dirty="0"/>
                  <a:t>The money multiplier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collapsed during the Great Depression as people withdrew money from banks and banks raised reserve ratios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CC45B3FB-FB34-7FFC-7575-D64CE33937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4800" y="1830388"/>
                <a:ext cx="4724400" cy="4525963"/>
              </a:xfrm>
              <a:blipFill>
                <a:blip r:embed="rId2"/>
                <a:stretch>
                  <a:fillRect l="-2323" r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Content Placeholder 8" descr="A graph showing the growth of the stock market&#10;&#10;AI-generated content may be incorrect.">
            <a:extLst>
              <a:ext uri="{FF2B5EF4-FFF2-40B4-BE49-F238E27FC236}">
                <a16:creationId xmlns:a16="http://schemas.microsoft.com/office/drawing/2014/main" id="{9CF9DAE6-CB69-7712-E1F3-541569D542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900" y="1496396"/>
            <a:ext cx="6820608" cy="467580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425AD3-2AAC-39A7-E530-EAADA8F47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974A0E-9AFA-D62D-B9F5-72CC2F5C1C7D}"/>
              </a:ext>
            </a:extLst>
          </p:cNvPr>
          <p:cNvSpPr txBox="1"/>
          <p:nvPr/>
        </p:nvSpPr>
        <p:spPr>
          <a:xfrm>
            <a:off x="5562600" y="6214030"/>
            <a:ext cx="379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Friedman and Schwartz (1963)</a:t>
            </a:r>
          </a:p>
        </p:txBody>
      </p:sp>
    </p:spTree>
    <p:extLst>
      <p:ext uri="{BB962C8B-B14F-4D97-AF65-F5344CB8AC3E}">
        <p14:creationId xmlns:p14="http://schemas.microsoft.com/office/powerpoint/2010/main" val="1397925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 as a Lender of Last Resort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0972800" cy="48006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Failed miserably in the Great Depression</a:t>
                </a:r>
              </a:p>
              <a:p>
                <a:pPr lvl="1"/>
                <a:r>
                  <a:rPr lang="en-US" dirty="0"/>
                  <a:t>9,000 banks failed</a:t>
                </a:r>
              </a:p>
              <a:p>
                <a:pPr lvl="1"/>
                <a:r>
                  <a:rPr lang="en-US" dirty="0"/>
                  <a:t> 1/3 of all banks in U.S.</a:t>
                </a:r>
              </a:p>
              <a:p>
                <a:r>
                  <a:rPr lang="en-US" dirty="0"/>
                  <a:t>Many scholars believe these banking panics played a significant role in the severity of the Great Depression (fall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U.S. introduced </a:t>
                </a:r>
                <a:r>
                  <a:rPr lang="en-US" dirty="0">
                    <a:solidFill>
                      <a:schemeClr val="accent2"/>
                    </a:solidFill>
                  </a:rPr>
                  <a:t>deposit insurance </a:t>
                </a:r>
                <a:r>
                  <a:rPr lang="en-US" dirty="0"/>
                  <a:t>in 1930’s to lessen reliance on lender of last resort (no more bank runs for 70 years)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0972800" cy="4800600"/>
              </a:xfrm>
              <a:blipFill>
                <a:blip r:embed="rId3"/>
                <a:stretch>
                  <a:fillRect l="-1278" t="-1652" r="-2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47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Massive Monetary Policy Mistake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105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I would like to say to Milton and Anna: </a:t>
            </a:r>
            <a:br>
              <a:rPr lang="en-US" dirty="0"/>
            </a:br>
            <a:r>
              <a:rPr lang="en-US" dirty="0"/>
              <a:t>Regarding the Great Depression. </a:t>
            </a:r>
            <a:br>
              <a:rPr lang="en-US" dirty="0"/>
            </a:br>
            <a:r>
              <a:rPr lang="en-US" dirty="0"/>
              <a:t>You’re right, we did it. We’re very sorry. </a:t>
            </a:r>
            <a:br>
              <a:rPr lang="en-US" dirty="0"/>
            </a:br>
            <a:r>
              <a:rPr lang="en-US" dirty="0"/>
              <a:t>But thanks to you, we won’t do it again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Ben Bernanke</a:t>
            </a:r>
          </a:p>
          <a:p>
            <a:pPr marL="0" indent="0">
              <a:buNone/>
            </a:pPr>
            <a:r>
              <a:rPr lang="en-US" dirty="0"/>
              <a:t>				Governor of Federal Reserve</a:t>
            </a:r>
          </a:p>
          <a:p>
            <a:pPr marL="0" indent="0">
              <a:buNone/>
            </a:pPr>
            <a:r>
              <a:rPr lang="en-US" dirty="0"/>
              <a:t>				November 8, 2002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8795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Gold Standard as Root Cause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600200"/>
                <a:ext cx="10972800" cy="48768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Several reasons why Fed screwed up </a:t>
                </a:r>
              </a:p>
              <a:p>
                <a:r>
                  <a:rPr lang="en-US" dirty="0"/>
                  <a:t>Strong belief in the importance of adherence to gold standard was one important reason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𝑀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𝑔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𝑔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𝐷</m:t>
                          </m:r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Limited scope to increase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(reduce GCR)</a:t>
                </a:r>
              </a:p>
              <a:p>
                <a:pPr lvl="1"/>
                <a:r>
                  <a:rPr lang="en-US" dirty="0"/>
                  <a:t>Legal lower limit on gold cover ratio</a:t>
                </a:r>
              </a:p>
              <a:p>
                <a:pPr lvl="1"/>
                <a:r>
                  <a:rPr lang="en-US" dirty="0"/>
                  <a:t>Worry about speculative attack</a:t>
                </a:r>
              </a:p>
              <a:p>
                <a:r>
                  <a:rPr lang="en-US" dirty="0"/>
                  <a:t>Should never have allowed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to fall as it did</a:t>
                </a:r>
              </a:p>
              <a:p>
                <a:pPr lvl="1"/>
                <a:r>
                  <a:rPr lang="en-US" dirty="0"/>
                  <a:t>But even lender of last resort actions involved some increase in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600200"/>
                <a:ext cx="10972800" cy="4876800"/>
              </a:xfrm>
              <a:blipFill>
                <a:blip r:embed="rId2"/>
                <a:stretch>
                  <a:fillRect l="-1167" t="-2500" b="-1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68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Monetary Narrative of Great Depression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304800" y="1600201"/>
                <a:ext cx="64008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France hoarded gold from 1926 onward</a:t>
                </a:r>
              </a:p>
              <a:p>
                <a:pPr lvl="1"/>
                <a:r>
                  <a:rPr lang="en-US" dirty="0"/>
                  <a:t>Caused a fall in world money supply</a:t>
                </a:r>
              </a:p>
              <a:p>
                <a:pPr lvl="1">
                  <a:spcAft>
                    <a:spcPts val="1800"/>
                  </a:spcAft>
                </a:pPr>
                <a:r>
                  <a:rPr lang="en-US" dirty="0"/>
                  <a:t>Rigidity of prices led output to fall</a:t>
                </a:r>
              </a:p>
              <a:p>
                <a:r>
                  <a:rPr lang="en-US" dirty="0"/>
                  <a:t>Downturn led to banking panics</a:t>
                </a:r>
              </a:p>
              <a:p>
                <a:pPr lvl="1"/>
                <a:r>
                  <a:rPr lang="en-US" dirty="0"/>
                  <a:t>Fed didn’t react,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fell sharply </a:t>
                </a:r>
              </a:p>
              <a:p>
                <a:pPr lvl="1"/>
                <a:r>
                  <a:rPr lang="en-US" dirty="0"/>
                  <a:t>Recession became a depression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4800" y="1600201"/>
                <a:ext cx="6400800" cy="4525963"/>
              </a:xfrm>
              <a:blipFill>
                <a:blip r:embed="rId2"/>
                <a:stretch>
                  <a:fillRect l="-1714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E61DE20-9950-C0DB-EC6A-A0A413B1AF25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934200" y="1600201"/>
                <a:ext cx="48768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is-IS" dirty="0"/>
              </a:p>
              <a:p>
                <a:pPr marL="0" indent="0">
                  <a:buNone/>
                </a:pPr>
                <a:endParaRPr lang="is-I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∆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  <a:ea typeface="Cambria Math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sub>
                          </m:sSub>
                        </m:e>
                      </m:func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∆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  <a:ea typeface="Cambria Math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sub>
                          </m:sSub>
                        </m:e>
                      </m:func>
                      <m:r>
                        <a:rPr lang="en-US" i="1">
                          <a:latin typeface="Cambria Math"/>
                          <a:ea typeface="Cambria Math"/>
                        </a:rPr>
                        <m:t>+∆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  <a:ea typeface="Cambria Math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𝑀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𝑔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>
                              <a:latin typeface="Cambria Math"/>
                              <a:ea typeface="Cambria Math"/>
                            </a:rPr>
                            <m:t>GCR</m:t>
                          </m:r>
                        </m:den>
                      </m:f>
                      <m:r>
                        <a:rPr lang="en-US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E61DE20-9950-C0DB-EC6A-A0A413B1AF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934200" y="1600201"/>
                <a:ext cx="4876800" cy="4525963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60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versus Causation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800600"/>
          </a:xfrm>
        </p:spPr>
        <p:txBody>
          <a:bodyPr>
            <a:normAutofit/>
          </a:bodyPr>
          <a:lstStyle/>
          <a:p>
            <a:r>
              <a:rPr lang="en-US" dirty="0"/>
              <a:t>How do we know correlation runs from money to output as opposed to reverse causation or some third factor?</a:t>
            </a:r>
          </a:p>
          <a:p>
            <a:r>
              <a:rPr lang="en-US" dirty="0"/>
              <a:t>Narrative above based on detailed historical research</a:t>
            </a:r>
          </a:p>
          <a:p>
            <a:r>
              <a:rPr lang="en-US" dirty="0"/>
              <a:t>But we don’t have a treatment group and a control group </a:t>
            </a:r>
            <a:br>
              <a:rPr lang="en-US" dirty="0"/>
            </a:br>
            <a:r>
              <a:rPr lang="en-US" dirty="0"/>
              <a:t>to compare</a:t>
            </a:r>
          </a:p>
          <a:p>
            <a:r>
              <a:rPr lang="en-US" dirty="0"/>
              <a:t>Unfortunately, no parallel universes some with </a:t>
            </a:r>
            <a:br>
              <a:rPr lang="en-US" dirty="0"/>
            </a:br>
            <a:r>
              <a:rPr lang="en-US" dirty="0"/>
              <a:t>Great Depressions some not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11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Natural Experiments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Bernanke argues that Friedman and Schwartz identify four natural experiments:</a:t>
            </a:r>
          </a:p>
          <a:p>
            <a:pPr lvl="1"/>
            <a:r>
              <a:rPr lang="en-US" dirty="0"/>
              <a:t>Changes in money stock occurs for reasons largely unrelated to the contemporaneous behavior of prices and output</a:t>
            </a:r>
          </a:p>
          <a:p>
            <a:pPr lvl="1"/>
            <a:r>
              <a:rPr lang="en-US" dirty="0"/>
              <a:t>Since movements in money are “exogenous” one can interpret response of economy as reflecting cause and effect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2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Natural Experiments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0292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Tight monetary policy in 1928-29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Sterling Crisis of 1931</a:t>
            </a:r>
          </a:p>
          <a:p>
            <a:pPr marL="914400" lvl="1" indent="-514350"/>
            <a:r>
              <a:rPr lang="en-US" dirty="0"/>
              <a:t>Fed raises rates after Britain forced off gold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Easing in spring of 1932</a:t>
            </a:r>
          </a:p>
          <a:p>
            <a:pPr marL="914400" lvl="1" indent="-514350"/>
            <a:r>
              <a:rPr lang="en-US" dirty="0"/>
              <a:t>Congress pressured Fed to ease. They did. Economy started improving. Congress adjourned in July. Fed went back to old ways. Economy resumed collapse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Run on the dollar</a:t>
            </a:r>
          </a:p>
          <a:p>
            <a:pPr marL="914400" lvl="1" indent="-514350"/>
            <a:r>
              <a:rPr lang="en-US" dirty="0"/>
              <a:t>Speculation about whether Roosevelt would take dollar off gold standard. Slow run on dollar and banks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46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EggertssonMistakeOf1937figure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91142" y="105795"/>
            <a:ext cx="8219658" cy="649082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05000" y="639830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Eggertsson</a:t>
            </a:r>
            <a:r>
              <a:rPr lang="en-US" dirty="0"/>
              <a:t> and </a:t>
            </a:r>
            <a:r>
              <a:rPr lang="en-US" dirty="0" err="1"/>
              <a:t>Pugsley</a:t>
            </a:r>
            <a:r>
              <a:rPr lang="en-US" dirty="0"/>
              <a:t> (2007)</a:t>
            </a:r>
          </a:p>
        </p:txBody>
      </p:sp>
    </p:spTree>
    <p:extLst>
      <p:ext uri="{BB962C8B-B14F-4D97-AF65-F5344CB8AC3E}">
        <p14:creationId xmlns:p14="http://schemas.microsoft.com/office/powerpoint/2010/main" val="3547680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662" y="381001"/>
            <a:ext cx="7893938" cy="612138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C1B92B-E574-ECBB-F3C1-D2DFF33488FA}"/>
              </a:ext>
            </a:extLst>
          </p:cNvPr>
          <p:cNvSpPr txBox="1"/>
          <p:nvPr/>
        </p:nvSpPr>
        <p:spPr>
          <a:xfrm>
            <a:off x="7783629" y="6362683"/>
            <a:ext cx="216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Temin (1989)</a:t>
            </a:r>
          </a:p>
        </p:txBody>
      </p:sp>
    </p:spTree>
    <p:extLst>
      <p:ext uri="{BB962C8B-B14F-4D97-AF65-F5344CB8AC3E}">
        <p14:creationId xmlns:p14="http://schemas.microsoft.com/office/powerpoint/2010/main" val="5196420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600201"/>
            <a:ext cx="7010400" cy="4983161"/>
          </a:xfrm>
        </p:spPr>
        <p:txBody>
          <a:bodyPr>
            <a:normAutofit/>
          </a:bodyPr>
          <a:lstStyle/>
          <a:p>
            <a:r>
              <a:rPr lang="en-US" dirty="0"/>
              <a:t>Countries that exited gold standard earlier experienced less severe Depression and recovered earlier</a:t>
            </a:r>
          </a:p>
          <a:p>
            <a:r>
              <a:rPr lang="en-US" dirty="0"/>
              <a:t>Correlation versus causation?</a:t>
            </a:r>
          </a:p>
          <a:p>
            <a:r>
              <a:rPr lang="en-US" dirty="0"/>
              <a:t>What is most obvious “confounding factor”?</a:t>
            </a:r>
          </a:p>
          <a:p>
            <a:pPr lvl="1"/>
            <a:r>
              <a:rPr lang="en-US" dirty="0"/>
              <a:t>Countries that leave gold standard are more </a:t>
            </a:r>
            <a:br>
              <a:rPr lang="en-US" dirty="0"/>
            </a:br>
            <a:r>
              <a:rPr lang="en-US" dirty="0"/>
              <a:t>likely to have been hit harder initially </a:t>
            </a:r>
            <a:br>
              <a:rPr lang="en-US" dirty="0"/>
            </a:br>
            <a:r>
              <a:rPr lang="en-US" dirty="0"/>
              <a:t>(since speculators pray on weak countries)</a:t>
            </a:r>
          </a:p>
          <a:p>
            <a:r>
              <a:rPr lang="en-US" dirty="0"/>
              <a:t>This confounding factor actually </a:t>
            </a:r>
            <a:br>
              <a:rPr lang="en-US" dirty="0"/>
            </a:br>
            <a:r>
              <a:rPr lang="en-US" dirty="0"/>
              <a:t>strengthens the case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78713DDA-80A2-E3DD-06E8-E4E8E854BE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417638"/>
            <a:ext cx="4911000" cy="50402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EDA72E-2E68-7289-2A38-2B408A0FDCCB}"/>
              </a:ext>
            </a:extLst>
          </p:cNvPr>
          <p:cNvSpPr txBox="1"/>
          <p:nvPr/>
        </p:nvSpPr>
        <p:spPr>
          <a:xfrm>
            <a:off x="7277617" y="6457920"/>
            <a:ext cx="3748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/>
              <a:t>Source</a:t>
            </a:r>
            <a:r>
              <a:rPr lang="en-US" dirty="0"/>
              <a:t>: </a:t>
            </a:r>
            <a:r>
              <a:rPr lang="en-US" dirty="0" err="1"/>
              <a:t>Eichengreen</a:t>
            </a:r>
            <a:r>
              <a:rPr lang="en-US" dirty="0"/>
              <a:t> and Sachs (1985)</a:t>
            </a:r>
          </a:p>
        </p:txBody>
      </p:sp>
    </p:spTree>
    <p:extLst>
      <p:ext uri="{BB962C8B-B14F-4D97-AF65-F5344CB8AC3E}">
        <p14:creationId xmlns:p14="http://schemas.microsoft.com/office/powerpoint/2010/main" val="101008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Speculative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121275"/>
          </a:xfrm>
        </p:spPr>
        <p:txBody>
          <a:bodyPr>
            <a:normAutofit/>
          </a:bodyPr>
          <a:lstStyle/>
          <a:p>
            <a:r>
              <a:rPr lang="is-IS" dirty="0"/>
              <a:t>Summer and fall of 1931</a:t>
            </a:r>
            <a:r>
              <a:rPr lang="en-US" dirty="0"/>
              <a:t>:</a:t>
            </a:r>
            <a:r>
              <a:rPr lang="is-IS" dirty="0"/>
              <a:t> </a:t>
            </a:r>
          </a:p>
          <a:p>
            <a:pPr lvl="1"/>
            <a:r>
              <a:rPr lang="is-IS" dirty="0"/>
              <a:t>Series of speculative attacks on currencies that were on </a:t>
            </a:r>
            <a:br>
              <a:rPr lang="is-IS" dirty="0"/>
            </a:br>
            <a:r>
              <a:rPr lang="is-IS" dirty="0"/>
              <a:t>the gold standard</a:t>
            </a:r>
          </a:p>
          <a:p>
            <a:r>
              <a:rPr lang="is-IS" dirty="0"/>
              <a:t>Culminated in Britain going off the gold standard in </a:t>
            </a:r>
            <a:br>
              <a:rPr lang="is-IS" dirty="0"/>
            </a:br>
            <a:r>
              <a:rPr lang="is-IS" dirty="0"/>
              <a:t>September of 1931</a:t>
            </a:r>
          </a:p>
          <a:p>
            <a:r>
              <a:rPr lang="is-IS" dirty="0"/>
              <a:t>Speculative attacks on currencies with fixed exchange rates have been common ever since</a:t>
            </a:r>
          </a:p>
          <a:p>
            <a:r>
              <a:rPr lang="en-US" dirty="0"/>
              <a:t>Often very traumatic events!</a:t>
            </a:r>
          </a:p>
          <a:p>
            <a:r>
              <a:rPr lang="en-US" dirty="0"/>
              <a:t>Let’s try to understand these events a bit better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5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Sterling Crisis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953000"/>
          </a:xfrm>
        </p:spPr>
        <p:txBody>
          <a:bodyPr>
            <a:normAutofit/>
          </a:bodyPr>
          <a:lstStyle/>
          <a:p>
            <a:r>
              <a:rPr lang="en-US" dirty="0"/>
              <a:t>In May 1931, the Austrian bank Credit-</a:t>
            </a:r>
            <a:r>
              <a:rPr lang="en-US" dirty="0" err="1"/>
              <a:t>Anstalt</a:t>
            </a:r>
            <a:r>
              <a:rPr lang="en-US" dirty="0"/>
              <a:t> failed and was bailed out by the Austrian government. </a:t>
            </a:r>
          </a:p>
          <a:p>
            <a:r>
              <a:rPr lang="en-US" dirty="0"/>
              <a:t>This led investors to doubt Austria’s ability to maintain the gold standard and flee. </a:t>
            </a:r>
          </a:p>
          <a:p>
            <a:r>
              <a:rPr lang="en-US" dirty="0"/>
              <a:t>Austria responded by:</a:t>
            </a:r>
          </a:p>
          <a:p>
            <a:pPr lvl="1"/>
            <a:r>
              <a:rPr lang="en-US" dirty="0"/>
              <a:t>Seeking foreign loans (didn’t get enough)</a:t>
            </a:r>
          </a:p>
          <a:p>
            <a:pPr lvl="1"/>
            <a:r>
              <a:rPr lang="en-US" dirty="0"/>
              <a:t>Raising interest rates, raising taxes, cutting spending</a:t>
            </a:r>
          </a:p>
          <a:p>
            <a:pPr lvl="1"/>
            <a:r>
              <a:rPr lang="en-US" dirty="0"/>
              <a:t>Eventually, suspended convertibility (and imposed capital controls)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67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Crisis Spreads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029200"/>
          </a:xfrm>
        </p:spPr>
        <p:txBody>
          <a:bodyPr/>
          <a:lstStyle/>
          <a:p>
            <a:r>
              <a:rPr lang="en-US" dirty="0"/>
              <a:t>The Credit-</a:t>
            </a:r>
            <a:r>
              <a:rPr lang="en-US" dirty="0" err="1"/>
              <a:t>Anstalt</a:t>
            </a:r>
            <a:r>
              <a:rPr lang="en-US" dirty="0"/>
              <a:t> crisis quickly spread to Hungary and more importantly Germany</a:t>
            </a:r>
          </a:p>
          <a:p>
            <a:r>
              <a:rPr lang="en-US" dirty="0"/>
              <a:t>Germany suspends convertibility in September </a:t>
            </a:r>
            <a:br>
              <a:rPr lang="en-US" dirty="0"/>
            </a:br>
            <a:r>
              <a:rPr lang="en-US" dirty="0"/>
              <a:t>(and imposed capital controls)</a:t>
            </a:r>
          </a:p>
          <a:p>
            <a:r>
              <a:rPr lang="en-US" dirty="0"/>
              <a:t>Many other countries also suspend convertibility and imposed capital controls around this time for similar reasons </a:t>
            </a:r>
            <a:br>
              <a:rPr lang="en-US" dirty="0"/>
            </a:br>
            <a:r>
              <a:rPr lang="en-US" dirty="0"/>
              <a:t>(e.g., Australia, Canada, Brazil, and Argentina)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83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Sterling Comes Under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105400"/>
          </a:xfrm>
        </p:spPr>
        <p:txBody>
          <a:bodyPr/>
          <a:lstStyle/>
          <a:p>
            <a:r>
              <a:rPr lang="en-US" dirty="0"/>
              <a:t>The next country investors started to worry about was Britain (the center of the financial system at the time)</a:t>
            </a:r>
          </a:p>
          <a:p>
            <a:r>
              <a:rPr lang="en-US" dirty="0"/>
              <a:t>Crisis had weakened Britain’s Balance of Payments</a:t>
            </a:r>
          </a:p>
          <a:p>
            <a:pPr lvl="1"/>
            <a:r>
              <a:rPr lang="en-US" dirty="0"/>
              <a:t>Relied heavily on investment income from abroad</a:t>
            </a:r>
          </a:p>
          <a:p>
            <a:pPr lvl="1"/>
            <a:r>
              <a:rPr lang="en-US" dirty="0"/>
              <a:t>Capital controls imposed by other countries eliminated that income from country after country</a:t>
            </a:r>
          </a:p>
          <a:p>
            <a:pPr lvl="1"/>
            <a:r>
              <a:rPr lang="en-US" dirty="0"/>
              <a:t>Speculators started worrying about sustainability of Britain’s peg to gold – run on sterling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51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Britain’s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British government tried similar tactics as Austria:</a:t>
            </a:r>
          </a:p>
          <a:p>
            <a:pPr lvl="1"/>
            <a:r>
              <a:rPr lang="en-US" dirty="0"/>
              <a:t>Asked for loans from other countries</a:t>
            </a:r>
          </a:p>
          <a:p>
            <a:pPr lvl="1"/>
            <a:r>
              <a:rPr lang="en-US" dirty="0"/>
              <a:t>Raised interest rates</a:t>
            </a:r>
          </a:p>
          <a:p>
            <a:r>
              <a:rPr lang="en-US" dirty="0"/>
              <a:t>But was overwhelmed by speculative attack and suspended convertibility on September 19 1931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60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Sterling Crisis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953000"/>
          </a:xfrm>
        </p:spPr>
        <p:txBody>
          <a:bodyPr>
            <a:normAutofit/>
          </a:bodyPr>
          <a:lstStyle/>
          <a:p>
            <a:r>
              <a:rPr lang="en-US" dirty="0"/>
              <a:t>The fact that Britain went off gold in the fall of 1931 was a watershed moment</a:t>
            </a:r>
          </a:p>
          <a:p>
            <a:endParaRPr lang="en-US" dirty="0"/>
          </a:p>
          <a:p>
            <a:r>
              <a:rPr lang="en-US" dirty="0"/>
              <a:t>British Treasury official is taking a bath</a:t>
            </a:r>
          </a:p>
          <a:p>
            <a:r>
              <a:rPr lang="en-US" dirty="0"/>
              <a:t>Aid bursts in and says: </a:t>
            </a:r>
          </a:p>
          <a:p>
            <a:pPr marL="0" indent="0" algn="ctr">
              <a:buNone/>
            </a:pPr>
            <a:r>
              <a:rPr lang="en-US" dirty="0"/>
              <a:t>“We’re off the gold standard”</a:t>
            </a:r>
          </a:p>
          <a:p>
            <a:r>
              <a:rPr lang="en-US" dirty="0"/>
              <a:t>Astonished official says: </a:t>
            </a:r>
          </a:p>
          <a:p>
            <a:pPr marL="0" indent="0" algn="ctr">
              <a:buNone/>
            </a:pPr>
            <a:r>
              <a:rPr lang="en-US" dirty="0"/>
              <a:t>“I did not think that was possible.”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79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Crisis Spreads to U.S.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029200"/>
          </a:xfrm>
        </p:spPr>
        <p:txBody>
          <a:bodyPr/>
          <a:lstStyle/>
          <a:p>
            <a:r>
              <a:rPr lang="en-US" dirty="0"/>
              <a:t>After Britain fell, speculators began worrying that the U.S. might also leave the gold standard.</a:t>
            </a:r>
          </a:p>
          <a:p>
            <a:r>
              <a:rPr lang="en-US" dirty="0"/>
              <a:t>Run on the U.S. dollar</a:t>
            </a:r>
          </a:p>
          <a:p>
            <a:r>
              <a:rPr lang="en-US" dirty="0"/>
              <a:t>Fed reacted by raising interest rates sharply</a:t>
            </a:r>
          </a:p>
          <a:p>
            <a:pPr lvl="1"/>
            <a:r>
              <a:rPr lang="en-US" dirty="0"/>
              <a:t>This "worked." The speculative attack subsided</a:t>
            </a:r>
          </a:p>
          <a:p>
            <a:pPr lvl="1"/>
            <a:r>
              <a:rPr lang="en-US" dirty="0"/>
              <a:t>However, consequences for economy were (arguably) dire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84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Speculative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Sterling crisis illustrates that gold standard is a system of </a:t>
            </a:r>
            <a:br>
              <a:rPr lang="en-US" dirty="0"/>
            </a:br>
            <a:r>
              <a:rPr lang="en-US" dirty="0"/>
              <a:t>fixed exchange rates</a:t>
            </a:r>
          </a:p>
          <a:p>
            <a:r>
              <a:rPr lang="en-US" dirty="0"/>
              <a:t>Countries with a fixed exchange rate are subject to </a:t>
            </a:r>
            <a:br>
              <a:rPr lang="en-US" dirty="0"/>
            </a:br>
            <a:r>
              <a:rPr lang="en-US" dirty="0"/>
              <a:t>speculative attacks</a:t>
            </a:r>
          </a:p>
          <a:p>
            <a:r>
              <a:rPr lang="en-US" dirty="0"/>
              <a:t>Speculative attacks can be self-fulfilling for similar </a:t>
            </a:r>
            <a:br>
              <a:rPr lang="en-US" dirty="0"/>
            </a:br>
            <a:r>
              <a:rPr lang="en-US" dirty="0"/>
              <a:t>(but slightly more involved) reasons as bank runs can be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85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Game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1"/>
            <a:ext cx="10972800" cy="4068763"/>
          </a:xfrm>
        </p:spPr>
        <p:txBody>
          <a:bodyPr/>
          <a:lstStyle/>
          <a:p>
            <a:r>
              <a:rPr lang="en-US" dirty="0"/>
              <a:t>To understand this better, it is helpful to introduce a few more concepts from game theory</a:t>
            </a:r>
          </a:p>
          <a:p>
            <a:r>
              <a:rPr lang="en-US" dirty="0"/>
              <a:t>We look at </a:t>
            </a:r>
            <a:r>
              <a:rPr lang="en-US" dirty="0">
                <a:solidFill>
                  <a:schemeClr val="accent2"/>
                </a:solidFill>
              </a:rPr>
              <a:t>dynamic games</a:t>
            </a:r>
          </a:p>
          <a:p>
            <a:r>
              <a:rPr lang="en-US" dirty="0"/>
              <a:t>Define a precise notion of </a:t>
            </a:r>
            <a:r>
              <a:rPr lang="en-US" dirty="0">
                <a:solidFill>
                  <a:schemeClr val="accent2"/>
                </a:solidFill>
              </a:rPr>
              <a:t>credibility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626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1143000"/>
            <a:ext cx="8720496" cy="4495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37BE35-3146-2664-9587-1E3D9EF92490}"/>
              </a:ext>
            </a:extLst>
          </p:cNvPr>
          <p:cNvSpPr txBox="1"/>
          <p:nvPr/>
        </p:nvSpPr>
        <p:spPr>
          <a:xfrm>
            <a:off x="7772400" y="6307695"/>
            <a:ext cx="216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Temin (1989)</a:t>
            </a:r>
          </a:p>
        </p:txBody>
      </p:sp>
    </p:spTree>
    <p:extLst>
      <p:ext uri="{BB962C8B-B14F-4D97-AF65-F5344CB8AC3E}">
        <p14:creationId xmlns:p14="http://schemas.microsoft.com/office/powerpoint/2010/main" val="26633767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Games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715000" cy="5257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How do we solve this game?</a:t>
            </a:r>
          </a:p>
          <a:p>
            <a:r>
              <a:rPr lang="en-US" dirty="0"/>
              <a:t>Backward-induction:</a:t>
            </a:r>
          </a:p>
          <a:p>
            <a:pPr lvl="1"/>
            <a:r>
              <a:rPr lang="en-US" dirty="0"/>
              <a:t>Begin at the “end” of the game and work backward</a:t>
            </a:r>
          </a:p>
          <a:p>
            <a:r>
              <a:rPr lang="en-US" dirty="0"/>
              <a:t>Stage 3:</a:t>
            </a:r>
          </a:p>
          <a:p>
            <a:pPr lvl="1"/>
            <a:r>
              <a:rPr lang="en-US" dirty="0"/>
              <a:t>Player 1 (P1) prefers L’’</a:t>
            </a:r>
          </a:p>
          <a:p>
            <a:r>
              <a:rPr lang="en-US" dirty="0"/>
              <a:t>Stage 2:</a:t>
            </a:r>
          </a:p>
          <a:p>
            <a:pPr lvl="1"/>
            <a:r>
              <a:rPr lang="en-US" dirty="0"/>
              <a:t>P2 knows P1 will play L’’</a:t>
            </a:r>
          </a:p>
          <a:p>
            <a:pPr lvl="1"/>
            <a:r>
              <a:rPr lang="en-US" dirty="0"/>
              <a:t>So, P2 plays L’</a:t>
            </a:r>
          </a:p>
          <a:p>
            <a:r>
              <a:rPr lang="en-US" dirty="0"/>
              <a:t>State 1:</a:t>
            </a:r>
          </a:p>
          <a:p>
            <a:pPr lvl="1"/>
            <a:r>
              <a:rPr lang="en-US" dirty="0"/>
              <a:t>P1 knows P2 will play L’</a:t>
            </a:r>
          </a:p>
          <a:p>
            <a:pPr lvl="1"/>
            <a:r>
              <a:rPr lang="en-US" dirty="0"/>
              <a:t>So, P1 plays L</a:t>
            </a:r>
          </a:p>
        </p:txBody>
      </p:sp>
      <p:pic>
        <p:nvPicPr>
          <p:cNvPr id="9" name="Content Placeholder 8" descr="DynamicGame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781800" y="1600200"/>
            <a:ext cx="4486518" cy="43751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91325" y="5975350"/>
            <a:ext cx="3414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Gibbons (1992): Game Theory For </a:t>
            </a:r>
            <a:br>
              <a:rPr lang="en-US" dirty="0"/>
            </a:br>
            <a:r>
              <a:rPr lang="en-US" dirty="0"/>
              <a:t>Applied Economists, pages 59-61  </a:t>
            </a:r>
          </a:p>
        </p:txBody>
      </p:sp>
    </p:spTree>
    <p:extLst>
      <p:ext uri="{BB962C8B-B14F-4D97-AF65-F5344CB8AC3E}">
        <p14:creationId xmlns:p14="http://schemas.microsoft.com/office/powerpoint/2010/main" val="8504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Games</a:t>
            </a:r>
          </a:p>
        </p:txBody>
      </p:sp>
      <p:pic>
        <p:nvPicPr>
          <p:cNvPr id="7" name="Content Placeholder 6" descr="EntryGame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33600" y="1477133"/>
            <a:ext cx="7543800" cy="477209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52800" y="6324600"/>
            <a:ext cx="515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Cabral (2000): Introduction to Industrial Organization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58538" y="1493007"/>
                <a:ext cx="2881751" cy="15017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/>
                  <a:t>Entry game:</a:t>
                </a:r>
              </a:p>
              <a:p>
                <a:r>
                  <a:rPr lang="en-US" dirty="0"/>
                  <a:t>Firm 1 can either enter (e) </a:t>
                </a:r>
              </a:p>
              <a:p>
                <a:r>
                  <a:rPr lang="en-US" dirty="0"/>
                  <a:t>or not enter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Firm 2 can either retaliate (r)</a:t>
                </a:r>
              </a:p>
              <a:p>
                <a:r>
                  <a:rPr lang="en-US" dirty="0"/>
                  <a:t>or not retaliate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538" y="1493007"/>
                <a:ext cx="2881751" cy="1501758"/>
              </a:xfrm>
              <a:prstGeom prst="rect">
                <a:avLst/>
              </a:prstGeom>
              <a:blipFill>
                <a:blip r:embed="rId4"/>
                <a:stretch>
                  <a:fillRect l="-1907" t="-2439" r="-1059" b="-4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57148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Games</a:t>
            </a:r>
          </a:p>
        </p:txBody>
      </p:sp>
      <p:pic>
        <p:nvPicPr>
          <p:cNvPr id="7" name="Content Placeholder 6" descr="EntryGame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33600" y="1477133"/>
            <a:ext cx="7543800" cy="477209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52800" y="6324600"/>
            <a:ext cx="515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Cabral (2000): Introduction to Industrial Organization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58538" y="1493007"/>
                <a:ext cx="2881751" cy="15017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/>
                  <a:t>Entry game:</a:t>
                </a:r>
              </a:p>
              <a:p>
                <a:r>
                  <a:rPr lang="en-US" dirty="0"/>
                  <a:t>Firm 1 can either enter (e) </a:t>
                </a:r>
              </a:p>
              <a:p>
                <a:r>
                  <a:rPr lang="en-US" dirty="0"/>
                  <a:t>or not enter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Firm 2 can either retaliate (r)</a:t>
                </a:r>
              </a:p>
              <a:p>
                <a:r>
                  <a:rPr lang="en-US" dirty="0"/>
                  <a:t>or not retaliate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538" y="1493007"/>
                <a:ext cx="2881751" cy="1501758"/>
              </a:xfrm>
              <a:prstGeom prst="rect">
                <a:avLst/>
              </a:prstGeom>
              <a:blipFill>
                <a:blip r:embed="rId4"/>
                <a:stretch>
                  <a:fillRect l="-1907" t="-2439" r="-1059" b="-4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33250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1"/>
              </p:nvPr>
            </p:nvSpPr>
            <p:spPr>
              <a:xfrm>
                <a:off x="381000" y="1522503"/>
                <a:ext cx="5783158" cy="52578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Game has two Nash </a:t>
                </a:r>
                <a:r>
                  <a:rPr lang="en-US" dirty="0" err="1"/>
                  <a:t>equilibria</a:t>
                </a:r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relies on a threat by P2 that is “not credible”</a:t>
                </a:r>
              </a:p>
              <a:p>
                <a:r>
                  <a:rPr lang="en-US" dirty="0" err="1"/>
                  <a:t>Subgame</a:t>
                </a:r>
                <a:r>
                  <a:rPr lang="en-US" dirty="0"/>
                  <a:t> Perfect </a:t>
                </a:r>
                <a:r>
                  <a:rPr lang="en-US" dirty="0" err="1"/>
                  <a:t>Equibrium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Nash equilibrium in each </a:t>
                </a:r>
                <a:r>
                  <a:rPr lang="en-US" dirty="0" err="1"/>
                  <a:t>subgame</a:t>
                </a:r>
                <a:r>
                  <a:rPr lang="en-US" dirty="0"/>
                  <a:t> of the full game</a:t>
                </a:r>
              </a:p>
              <a:p>
                <a:r>
                  <a:rPr lang="en-US" dirty="0" err="1"/>
                  <a:t>Subgame</a:t>
                </a:r>
                <a:r>
                  <a:rPr lang="en-US" dirty="0"/>
                  <a:t> perfect equilibrium formalizes notion of “credibility”</a:t>
                </a:r>
              </a:p>
              <a:p>
                <a:r>
                  <a:rPr lang="en-US" dirty="0"/>
                  <a:t>Rules out “non-credible threats”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1000" y="1522503"/>
                <a:ext cx="5783158" cy="5257800"/>
              </a:xfrm>
              <a:blipFill>
                <a:blip r:embed="rId3"/>
                <a:stretch>
                  <a:fillRect l="-1899" t="-1160" r="-1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Subgame</a:t>
            </a:r>
            <a:r>
              <a:rPr lang="en-US" dirty="0"/>
              <a:t> Perfect Equilibrium</a:t>
            </a:r>
          </a:p>
        </p:txBody>
      </p:sp>
      <p:pic>
        <p:nvPicPr>
          <p:cNvPr id="8" name="Content Placeholder 7" descr="EntryGame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6324600" y="1839124"/>
            <a:ext cx="5554558" cy="402827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37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r>
              <a:rPr lang="en-US" dirty="0"/>
              <a:t>Currency Attack Model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18" y="1295400"/>
            <a:ext cx="9124982" cy="5105400"/>
          </a:xfrm>
        </p:spPr>
      </p:pic>
    </p:spTree>
    <p:extLst>
      <p:ext uri="{BB962C8B-B14F-4D97-AF65-F5344CB8AC3E}">
        <p14:creationId xmlns:p14="http://schemas.microsoft.com/office/powerpoint/2010/main" val="25142908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Currency Attack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953001"/>
          </a:xfrm>
        </p:spPr>
        <p:txBody>
          <a:bodyPr>
            <a:normAutofit/>
          </a:bodyPr>
          <a:lstStyle/>
          <a:p>
            <a:r>
              <a:rPr lang="en-US" dirty="0"/>
              <a:t>Two investors who act simultaneously </a:t>
            </a:r>
          </a:p>
          <a:p>
            <a:r>
              <a:rPr lang="en-US" dirty="0"/>
              <a:t>Bubble around Investor B is meant to denote that they </a:t>
            </a:r>
            <a:br>
              <a:rPr lang="en-US" dirty="0"/>
            </a:br>
            <a:r>
              <a:rPr lang="en-US" dirty="0"/>
              <a:t>doesn’t know at which node they are</a:t>
            </a:r>
          </a:p>
          <a:p>
            <a:r>
              <a:rPr lang="en-US" dirty="0"/>
              <a:t>This means they must do same thing at both nodes</a:t>
            </a:r>
          </a:p>
          <a:p>
            <a:r>
              <a:rPr lang="en-US" dirty="0"/>
              <a:t>Government acts last and knows at which node it is </a:t>
            </a:r>
            <a:br>
              <a:rPr lang="en-US" dirty="0"/>
            </a:br>
            <a:r>
              <a:rPr lang="en-US" dirty="0"/>
              <a:t>when it acts. </a:t>
            </a:r>
          </a:p>
          <a:p>
            <a:r>
              <a:rPr lang="en-US" dirty="0"/>
              <a:t>It can therefore act differently at different nodes</a:t>
            </a:r>
          </a:p>
          <a:p>
            <a:r>
              <a:rPr lang="en-US" dirty="0"/>
              <a:t>Government’s strategy is four actions (one for each node)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49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Currency Attack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r>
              <a:rPr lang="en-US" dirty="0"/>
              <a:t>Let’s solve for subgame perfect equilibria by </a:t>
            </a:r>
            <a:br>
              <a:rPr lang="en-US" dirty="0"/>
            </a:br>
            <a:r>
              <a:rPr lang="en-US" dirty="0"/>
              <a:t>backward induction</a:t>
            </a:r>
          </a:p>
          <a:p>
            <a:r>
              <a:rPr lang="en-US" dirty="0"/>
              <a:t>Optimal government action is:</a:t>
            </a:r>
          </a:p>
          <a:p>
            <a:pPr lvl="1"/>
            <a:r>
              <a:rPr lang="en-US" dirty="0"/>
              <a:t>Devalue if either A or B run (and also if they both do)</a:t>
            </a:r>
          </a:p>
          <a:p>
            <a:pPr lvl="1"/>
            <a:r>
              <a:rPr lang="en-US" dirty="0"/>
              <a:t>Defend if neither A nor B runs</a:t>
            </a:r>
          </a:p>
          <a:p>
            <a:r>
              <a:rPr lang="en-US" dirty="0"/>
              <a:t>Given this strategy by government, model simplifies to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70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Currency Attack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1401739"/>
            <a:ext cx="8012979" cy="5075262"/>
          </a:xfrm>
        </p:spPr>
      </p:pic>
    </p:spTree>
    <p:extLst>
      <p:ext uri="{BB962C8B-B14F-4D97-AF65-F5344CB8AC3E}">
        <p14:creationId xmlns:p14="http://schemas.microsoft.com/office/powerpoint/2010/main" val="18041174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Currency Attack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876800"/>
          </a:xfrm>
        </p:spPr>
        <p:txBody>
          <a:bodyPr/>
          <a:lstStyle/>
          <a:p>
            <a:r>
              <a:rPr lang="en-US" dirty="0"/>
              <a:t>This simplified model is equivalent to Diamond-Dybvig </a:t>
            </a:r>
            <a:br>
              <a:rPr lang="en-US" dirty="0"/>
            </a:br>
            <a:r>
              <a:rPr lang="en-US" dirty="0"/>
              <a:t>bank run model</a:t>
            </a:r>
          </a:p>
          <a:p>
            <a:r>
              <a:rPr lang="en-US" dirty="0"/>
              <a:t>Model has two Nash equilibria:</a:t>
            </a:r>
          </a:p>
          <a:p>
            <a:pPr lvl="1"/>
            <a:r>
              <a:rPr lang="en-US" dirty="0"/>
              <a:t>(Don’t Run, Don’t Run)</a:t>
            </a:r>
          </a:p>
          <a:p>
            <a:pPr lvl="1"/>
            <a:r>
              <a:rPr lang="en-US" dirty="0"/>
              <a:t>(Run, Run)</a:t>
            </a:r>
          </a:p>
          <a:p>
            <a:r>
              <a:rPr lang="en-US" dirty="0"/>
              <a:t>Just like in bank run case, (Run, Run) equilibrium is bad for everyone, but is nevertheless an equilibrium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99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Currency Attack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can this outcome be avoided?</a:t>
            </a:r>
          </a:p>
          <a:p>
            <a:pPr lvl="1"/>
            <a:r>
              <a:rPr lang="en-US" dirty="0"/>
              <a:t>Government can try to convince speculators </a:t>
            </a:r>
            <a:br>
              <a:rPr lang="en-US" dirty="0"/>
            </a:br>
            <a:r>
              <a:rPr lang="en-US" dirty="0"/>
              <a:t>that it is strong and can defend the currency</a:t>
            </a:r>
          </a:p>
          <a:p>
            <a:r>
              <a:rPr lang="en-US" dirty="0"/>
              <a:t>Consider the following alternative situation in which the government is either:</a:t>
            </a:r>
          </a:p>
          <a:p>
            <a:pPr lvl="1"/>
            <a:r>
              <a:rPr lang="en-US" dirty="0"/>
              <a:t>“Strong” in the sense of being able to defend at low cost </a:t>
            </a:r>
            <a:br>
              <a:rPr lang="en-US" dirty="0"/>
            </a:br>
            <a:r>
              <a:rPr lang="en-US" dirty="0"/>
              <a:t>(perhaps because it has lots of reserves) </a:t>
            </a:r>
          </a:p>
          <a:p>
            <a:pPr lvl="1"/>
            <a:r>
              <a:rPr lang="en-US" dirty="0"/>
              <a:t>Places high value on maintaining the gold standard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09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8600"/>
            <a:ext cx="8390128" cy="61277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66116C-E2C7-089E-1F6B-7C76BD51649C}"/>
              </a:ext>
            </a:extLst>
          </p:cNvPr>
          <p:cNvSpPr txBox="1"/>
          <p:nvPr/>
        </p:nvSpPr>
        <p:spPr>
          <a:xfrm>
            <a:off x="7783629" y="6362683"/>
            <a:ext cx="216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Temin (1989)</a:t>
            </a:r>
          </a:p>
        </p:txBody>
      </p:sp>
    </p:spTree>
    <p:extLst>
      <p:ext uri="{BB962C8B-B14F-4D97-AF65-F5344CB8AC3E}">
        <p14:creationId xmlns:p14="http://schemas.microsoft.com/office/powerpoint/2010/main" val="17246075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r>
              <a:rPr lang="en-US" dirty="0"/>
              <a:t>Currency Attack Model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428" y="1295401"/>
            <a:ext cx="8965372" cy="5150631"/>
          </a:xfrm>
        </p:spPr>
      </p:pic>
    </p:spTree>
    <p:extLst>
      <p:ext uri="{BB962C8B-B14F-4D97-AF65-F5344CB8AC3E}">
        <p14:creationId xmlns:p14="http://schemas.microsoft.com/office/powerpoint/2010/main" val="39991772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Currency Attack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change is that it is less costly for government to </a:t>
            </a:r>
            <a:br>
              <a:rPr lang="en-US" dirty="0"/>
            </a:br>
            <a:r>
              <a:rPr lang="en-US" dirty="0"/>
              <a:t>defend against a “small” run</a:t>
            </a:r>
          </a:p>
          <a:p>
            <a:r>
              <a:rPr lang="en-US" dirty="0"/>
              <a:t>New optimal government strategy:</a:t>
            </a:r>
          </a:p>
          <a:p>
            <a:pPr lvl="1"/>
            <a:r>
              <a:rPr lang="en-US" dirty="0"/>
              <a:t>Default if both A and B run</a:t>
            </a:r>
          </a:p>
          <a:p>
            <a:pPr lvl="1"/>
            <a:r>
              <a:rPr lang="en-US" dirty="0"/>
              <a:t>Defend otherwise</a:t>
            </a:r>
          </a:p>
          <a:p>
            <a:r>
              <a:rPr lang="en-US" dirty="0"/>
              <a:t>Given this strategy by government, model simplifies to …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80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Currency Attack Model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403803"/>
            <a:ext cx="7772400" cy="511952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0461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Currency Attack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800600"/>
          </a:xfrm>
        </p:spPr>
        <p:txBody>
          <a:bodyPr>
            <a:normAutofit/>
          </a:bodyPr>
          <a:lstStyle/>
          <a:p>
            <a:r>
              <a:rPr lang="en-US" dirty="0"/>
              <a:t>This version has a single Nash equilibrium:</a:t>
            </a:r>
          </a:p>
          <a:p>
            <a:pPr lvl="1"/>
            <a:r>
              <a:rPr lang="en-US" dirty="0"/>
              <a:t>(Don’t Run, Don’t Run)</a:t>
            </a:r>
          </a:p>
          <a:p>
            <a:r>
              <a:rPr lang="en-US" dirty="0"/>
              <a:t>It is actually a dominant strategy for both investors not to run</a:t>
            </a:r>
          </a:p>
          <a:p>
            <a:r>
              <a:rPr lang="en-US" dirty="0"/>
              <a:t>Each investor knows that the government is “strong” enough to withstand the other running</a:t>
            </a:r>
          </a:p>
          <a:p>
            <a:r>
              <a:rPr lang="en-US" dirty="0"/>
              <a:t>So, each one doesn’t have to run only because the other is running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74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Speculative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Countries on a fixed exchange rate can face speculative attacks</a:t>
            </a:r>
          </a:p>
          <a:p>
            <a:r>
              <a:rPr lang="is-IS" dirty="0"/>
              <a:t>This happened to many countries in the Great Depression</a:t>
            </a:r>
          </a:p>
          <a:p>
            <a:r>
              <a:rPr lang="is-IS" dirty="0"/>
              <a:t>Has happened frequently in the last 50 years</a:t>
            </a:r>
          </a:p>
          <a:p>
            <a:pPr lvl="1"/>
            <a:r>
              <a:rPr lang="is-IS" dirty="0"/>
              <a:t>E.g., UK 1992, Mexico 1994, Thailand 1997, Argentina 2001, etc.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57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of Maintaining Fixed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953000"/>
          </a:xfrm>
        </p:spPr>
        <p:txBody>
          <a:bodyPr>
            <a:normAutofit/>
          </a:bodyPr>
          <a:lstStyle/>
          <a:p>
            <a:r>
              <a:rPr lang="en-US" dirty="0"/>
              <a:t>Value of maintaining a fixed rate is unclear</a:t>
            </a:r>
          </a:p>
          <a:p>
            <a:r>
              <a:rPr lang="en-US" dirty="0"/>
              <a:t>In most cases, there is short term pain:</a:t>
            </a:r>
          </a:p>
          <a:p>
            <a:pPr lvl="1"/>
            <a:r>
              <a:rPr lang="en-US" dirty="0"/>
              <a:t>High interest rates</a:t>
            </a:r>
          </a:p>
          <a:p>
            <a:pPr lvl="1"/>
            <a:r>
              <a:rPr lang="en-US" dirty="0"/>
              <a:t>A recession</a:t>
            </a:r>
          </a:p>
          <a:p>
            <a:r>
              <a:rPr lang="en-US" dirty="0"/>
              <a:t>But then there may be longer term gains:</a:t>
            </a:r>
          </a:p>
          <a:p>
            <a:pPr lvl="1"/>
            <a:r>
              <a:rPr lang="en-US" dirty="0"/>
              <a:t>Investors more willing to invest in the country because they are confident currency will not loose value</a:t>
            </a:r>
          </a:p>
          <a:p>
            <a:pPr lvl="1"/>
            <a:r>
              <a:rPr lang="en-US" dirty="0"/>
              <a:t>Lower interest rates</a:t>
            </a:r>
          </a:p>
          <a:p>
            <a:r>
              <a:rPr lang="en-US" dirty="0"/>
              <a:t>Hard to value long term gains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17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r>
              <a:rPr lang="en-US" dirty="0"/>
              <a:t>Will Government Defend?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56</a:t>
            </a:fld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080" y="1295401"/>
            <a:ext cx="8992721" cy="5134923"/>
          </a:xfrm>
        </p:spPr>
      </p:pic>
      <p:sp>
        <p:nvSpPr>
          <p:cNvPr id="7" name="TextBox 6"/>
          <p:cNvSpPr txBox="1"/>
          <p:nvPr/>
        </p:nvSpPr>
        <p:spPr>
          <a:xfrm>
            <a:off x="4876800" y="6400800"/>
            <a:ext cx="4108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Uncertainty about government “strength”</a:t>
            </a:r>
          </a:p>
        </p:txBody>
      </p:sp>
    </p:spTree>
    <p:extLst>
      <p:ext uri="{BB962C8B-B14F-4D97-AF65-F5344CB8AC3E}">
        <p14:creationId xmlns:p14="http://schemas.microsoft.com/office/powerpoint/2010/main" val="68391882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Speculation and Credibility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 fixed exchange rate has high credibility, speculators will act to stabilize exchange rate</a:t>
            </a:r>
          </a:p>
          <a:p>
            <a:pPr lvl="1"/>
            <a:r>
              <a:rPr lang="en-US" dirty="0"/>
              <a:t>Suppose exchange rate falls a bit for some reason</a:t>
            </a:r>
          </a:p>
          <a:p>
            <a:pPr lvl="1"/>
            <a:r>
              <a:rPr lang="en-US" dirty="0"/>
              <a:t>Speculators, expecting that it will rise back, see this as an opportunity to buy currency</a:t>
            </a:r>
          </a:p>
          <a:p>
            <a:pPr lvl="1"/>
            <a:r>
              <a:rPr lang="en-US" dirty="0"/>
              <a:t>Thus speculators help currency move back to fixed rate </a:t>
            </a:r>
            <a:br>
              <a:rPr lang="en-US" dirty="0"/>
            </a:br>
            <a:r>
              <a:rPr lang="en-US" dirty="0"/>
              <a:t>(central bank needs not do much since speculators do </a:t>
            </a:r>
            <a:br>
              <a:rPr lang="en-US" dirty="0"/>
            </a:br>
            <a:r>
              <a:rPr lang="en-US" dirty="0"/>
              <a:t>all the heavy lifting)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00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Speculation and Credibility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953000"/>
          </a:xfrm>
        </p:spPr>
        <p:txBody>
          <a:bodyPr>
            <a:normAutofit/>
          </a:bodyPr>
          <a:lstStyle/>
          <a:p>
            <a:r>
              <a:rPr lang="en-US" dirty="0"/>
              <a:t>However, if a fixed exchange rate has low credibility, speculators will act to destabilize exchange rate</a:t>
            </a:r>
          </a:p>
          <a:p>
            <a:pPr lvl="1"/>
            <a:r>
              <a:rPr lang="en-US" dirty="0"/>
              <a:t>Suppose exchange rate falls a bit for some reason</a:t>
            </a:r>
          </a:p>
          <a:p>
            <a:pPr lvl="1"/>
            <a:r>
              <a:rPr lang="en-US" dirty="0"/>
              <a:t>Speculators will see this as a sign of weakness and perhaps start expecting further decline</a:t>
            </a:r>
          </a:p>
          <a:p>
            <a:pPr lvl="1"/>
            <a:r>
              <a:rPr lang="en-US" dirty="0"/>
              <a:t>They will thus sell the currency contributing to the further decline</a:t>
            </a:r>
          </a:p>
          <a:p>
            <a:pPr lvl="1"/>
            <a:r>
              <a:rPr lang="en-US" dirty="0"/>
              <a:t>In this case, central bank must do a lot more trading to maintain </a:t>
            </a:r>
            <a:br>
              <a:rPr lang="en-US" dirty="0"/>
            </a:br>
            <a:r>
              <a:rPr lang="en-US" dirty="0"/>
              <a:t>fixed rate (perhaps more than it can or is willing to do)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19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Gold Standard and Credibility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029200"/>
          </a:xfrm>
        </p:spPr>
        <p:txBody>
          <a:bodyPr/>
          <a:lstStyle/>
          <a:p>
            <a:r>
              <a:rPr lang="en-US" dirty="0"/>
              <a:t>Argument for going back on gold today: Gold standard would take away ability of Fed/Treasury to create inflation</a:t>
            </a:r>
          </a:p>
          <a:p>
            <a:r>
              <a:rPr lang="en-US" dirty="0"/>
              <a:t>Is this convincing?</a:t>
            </a:r>
          </a:p>
          <a:p>
            <a:r>
              <a:rPr lang="en-US" dirty="0"/>
              <a:t>Only if we can </a:t>
            </a:r>
            <a:r>
              <a:rPr lang="en-US" dirty="0">
                <a:solidFill>
                  <a:schemeClr val="accent2"/>
                </a:solidFill>
              </a:rPr>
              <a:t>credibly commit </a:t>
            </a:r>
            <a:r>
              <a:rPr lang="en-US" dirty="0"/>
              <a:t>not to go off the gold standard when things get tough</a:t>
            </a:r>
          </a:p>
          <a:p>
            <a:r>
              <a:rPr lang="en-US" dirty="0"/>
              <a:t>Not clear that this is possible</a:t>
            </a:r>
          </a:p>
          <a:p>
            <a:r>
              <a:rPr lang="en-US" dirty="0"/>
              <a:t>What would prevent us from going off gold again when things are tough?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13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caused the initial downturn?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Why did this downturn become such a colossal calamity?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60682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Gold Standard and Credibility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105400"/>
          </a:xfrm>
        </p:spPr>
        <p:txBody>
          <a:bodyPr>
            <a:normAutofit/>
          </a:bodyPr>
          <a:lstStyle/>
          <a:p>
            <a:r>
              <a:rPr lang="en-US" dirty="0"/>
              <a:t>Classical gold standard worked well because it was </a:t>
            </a:r>
            <a:br>
              <a:rPr lang="en-US" dirty="0"/>
            </a:br>
            <a:r>
              <a:rPr lang="en-US" dirty="0"/>
              <a:t>very credible</a:t>
            </a:r>
          </a:p>
          <a:p>
            <a:pPr lvl="1"/>
            <a:r>
              <a:rPr lang="en-US" dirty="0"/>
              <a:t>Overwhelming political support </a:t>
            </a:r>
          </a:p>
          <a:p>
            <a:pPr lvl="1"/>
            <a:r>
              <a:rPr lang="en-US" dirty="0"/>
              <a:t>Devaluing unthinkable</a:t>
            </a:r>
          </a:p>
          <a:p>
            <a:r>
              <a:rPr lang="en-US" dirty="0"/>
              <a:t>Interwar gold standard much weaker</a:t>
            </a:r>
          </a:p>
          <a:p>
            <a:pPr lvl="1"/>
            <a:r>
              <a:rPr lang="en-US" dirty="0"/>
              <a:t>Less political support due to rise of left wing politics</a:t>
            </a:r>
          </a:p>
          <a:p>
            <a:r>
              <a:rPr lang="en-US" dirty="0"/>
              <a:t>Post WWII fixed exchange rates unstable:</a:t>
            </a:r>
          </a:p>
          <a:p>
            <a:pPr lvl="1"/>
            <a:r>
              <a:rPr lang="en-US" dirty="0"/>
              <a:t>Bretton Woods, ERM crisis of 1992, Asian financial crisis of 1997-8, Mexican Tequila crisis of 1994-5, Argentina 2001-2, etc.,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38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 Exchange Rate and Credibility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5257800"/>
          </a:xfrm>
        </p:spPr>
        <p:txBody>
          <a:bodyPr>
            <a:normAutofit/>
          </a:bodyPr>
          <a:lstStyle/>
          <a:p>
            <a:r>
              <a:rPr lang="en-US" dirty="0"/>
              <a:t>Ex ante:</a:t>
            </a:r>
          </a:p>
          <a:p>
            <a:pPr lvl="1"/>
            <a:r>
              <a:rPr lang="en-US" dirty="0"/>
              <a:t>Want to commit to maintain fixed rate even in bad times. Why?</a:t>
            </a:r>
          </a:p>
          <a:p>
            <a:pPr lvl="2"/>
            <a:r>
              <a:rPr lang="en-US" dirty="0"/>
              <a:t>This lowers expected inflation and thereby interest rates. (Italy back in 1990’s)</a:t>
            </a:r>
          </a:p>
          <a:p>
            <a:pPr lvl="2"/>
            <a:r>
              <a:rPr lang="en-US" dirty="0"/>
              <a:t>Country more desirable destination for investment.</a:t>
            </a:r>
          </a:p>
          <a:p>
            <a:r>
              <a:rPr lang="en-US" dirty="0"/>
              <a:t>Ex post (e.g., recession, </a:t>
            </a:r>
            <a:r>
              <a:rPr lang="en-US" dirty="0" err="1"/>
              <a:t>gov.</a:t>
            </a:r>
            <a:r>
              <a:rPr lang="en-US" dirty="0"/>
              <a:t> debt crisis):</a:t>
            </a:r>
          </a:p>
          <a:p>
            <a:pPr lvl="1"/>
            <a:r>
              <a:rPr lang="en-US" dirty="0"/>
              <a:t> Want to renege and devalue. Why?</a:t>
            </a:r>
          </a:p>
          <a:p>
            <a:pPr lvl="1"/>
            <a:r>
              <a:rPr lang="en-US" dirty="0"/>
              <a:t>This creates inflation and thereby lowers real wages </a:t>
            </a:r>
            <a:br>
              <a:rPr lang="en-US" dirty="0"/>
            </a:br>
            <a:r>
              <a:rPr lang="en-US" dirty="0"/>
              <a:t>(increases competitiveness) and real value of debts (Greece/Italy/Spain/Portugal around 2012)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99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5715117"/>
              </p:ext>
            </p:extLst>
          </p:nvPr>
        </p:nvGraphicFramePr>
        <p:xfrm>
          <a:off x="1828800" y="381000"/>
          <a:ext cx="86868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05000" y="6356350"/>
            <a:ext cx="313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Robert Shiller’s website</a:t>
            </a:r>
          </a:p>
        </p:txBody>
      </p:sp>
    </p:spTree>
    <p:extLst>
      <p:ext uri="{BB962C8B-B14F-4D97-AF65-F5344CB8AC3E}">
        <p14:creationId xmlns:p14="http://schemas.microsoft.com/office/powerpoint/2010/main" val="2125628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Caused the Great Depression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73496" y="1504553"/>
            <a:ext cx="5575810" cy="5121275"/>
          </a:xfrm>
        </p:spPr>
        <p:txBody>
          <a:bodyPr>
            <a:normAutofit/>
          </a:bodyPr>
          <a:lstStyle/>
          <a:p>
            <a:r>
              <a:rPr lang="en-US" dirty="0"/>
              <a:t>IS curve shock?</a:t>
            </a:r>
          </a:p>
          <a:p>
            <a:endParaRPr lang="en-US" dirty="0"/>
          </a:p>
          <a:p>
            <a:r>
              <a:rPr lang="en-US" dirty="0"/>
              <a:t>Stock market crash of October 1929</a:t>
            </a:r>
          </a:p>
          <a:p>
            <a:r>
              <a:rPr lang="en-US" dirty="0"/>
              <a:t>Also, massive volatility in stock market created uncertainty about the future</a:t>
            </a:r>
          </a:p>
          <a:p>
            <a:r>
              <a:rPr lang="en-US" dirty="0"/>
              <a:t>Consumers / firms adopt wait and see attitude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C050A12-65AE-5AEF-AD65-D332F1EE752F}"/>
              </a:ext>
            </a:extLst>
          </p:cNvPr>
          <p:cNvGrpSpPr/>
          <p:nvPr/>
        </p:nvGrpSpPr>
        <p:grpSpPr>
          <a:xfrm>
            <a:off x="6547983" y="1899252"/>
            <a:ext cx="4379233" cy="3975484"/>
            <a:chOff x="5715001" y="1875439"/>
            <a:chExt cx="4379233" cy="3975484"/>
          </a:xfrm>
        </p:grpSpPr>
        <p:grpSp>
          <p:nvGrpSpPr>
            <p:cNvPr id="7" name="Group 6"/>
            <p:cNvGrpSpPr/>
            <p:nvPr/>
          </p:nvGrpSpPr>
          <p:grpSpPr>
            <a:xfrm>
              <a:off x="5715001" y="1875439"/>
              <a:ext cx="4379233" cy="3975484"/>
              <a:chOff x="303962" y="2150679"/>
              <a:chExt cx="4379233" cy="3975484"/>
            </a:xfrm>
          </p:grpSpPr>
          <p:grpSp>
            <p:nvGrpSpPr>
              <p:cNvPr id="8" name="Group 16"/>
              <p:cNvGrpSpPr>
                <a:grpSpLocks/>
              </p:cNvGrpSpPr>
              <p:nvPr/>
            </p:nvGrpSpPr>
            <p:grpSpPr bwMode="auto">
              <a:xfrm>
                <a:off x="303962" y="2150679"/>
                <a:ext cx="4379233" cy="3975484"/>
                <a:chOff x="514620" y="2115576"/>
                <a:chExt cx="4005845" cy="3616489"/>
              </a:xfrm>
            </p:grpSpPr>
            <p:cxnSp>
              <p:nvCxnSpPr>
                <p:cNvPr id="11" name="Straight Arrow Connector 10"/>
                <p:cNvCxnSpPr/>
                <p:nvPr/>
              </p:nvCxnSpPr>
              <p:spPr>
                <a:xfrm rot="5400000" flipH="1" flipV="1">
                  <a:off x="-686380" y="3733243"/>
                  <a:ext cx="3201019" cy="1734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Arrow Connector 11"/>
                <p:cNvCxnSpPr/>
                <p:nvPr/>
              </p:nvCxnSpPr>
              <p:spPr>
                <a:xfrm>
                  <a:off x="914997" y="5334619"/>
                  <a:ext cx="3503754" cy="1649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TextBox 1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032992" y="5391592"/>
                      <a:ext cx="350041" cy="34047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̃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acc>
                          </m:oMath>
                        </m:oMathPara>
                      </a14:m>
                      <a:endParaRPr lang="en-US" dirty="0">
                        <a:latin typeface="Calibri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3" name="TextBox 1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4032992" y="5391592"/>
                      <a:ext cx="350041" cy="340473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t="-4839" r="-9524"/>
                      </a:stretch>
                    </a:blip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4" name="Straight Connector 13"/>
                <p:cNvCxnSpPr/>
                <p:nvPr/>
              </p:nvCxnSpPr>
              <p:spPr>
                <a:xfrm>
                  <a:off x="1768062" y="2227099"/>
                  <a:ext cx="2510517" cy="2548617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15" name="TextBox 21"/>
                <p:cNvSpPr txBox="1">
                  <a:spLocks noChangeArrowheads="1"/>
                </p:cNvSpPr>
                <p:nvPr/>
              </p:nvSpPr>
              <p:spPr bwMode="auto">
                <a:xfrm>
                  <a:off x="4201979" y="4404616"/>
                  <a:ext cx="318486" cy="3359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dirty="0">
                      <a:latin typeface="Calibri" pitchFamily="34" charset="0"/>
                    </a:rPr>
                    <a:t>IS</a:t>
                  </a:r>
                </a:p>
              </p:txBody>
            </p:sp>
            <p:sp>
              <p:nvSpPr>
                <p:cNvPr id="16" name="TextBox 24"/>
                <p:cNvSpPr txBox="1">
                  <a:spLocks noChangeArrowheads="1"/>
                </p:cNvSpPr>
                <p:nvPr/>
              </p:nvSpPr>
              <p:spPr bwMode="auto">
                <a:xfrm flipH="1">
                  <a:off x="514620" y="2115576"/>
                  <a:ext cx="320254" cy="5879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dirty="0">
                      <a:latin typeface="Calibri" pitchFamily="34" charset="0"/>
                    </a:rPr>
                    <a:t> R</a:t>
                  </a:r>
                </a:p>
              </p:txBody>
            </p:sp>
          </p:grpSp>
          <p:cxnSp>
            <p:nvCxnSpPr>
              <p:cNvPr id="9" name="Straight Connector 8"/>
              <p:cNvCxnSpPr/>
              <p:nvPr/>
            </p:nvCxnSpPr>
            <p:spPr>
              <a:xfrm flipV="1">
                <a:off x="1118020" y="2551492"/>
                <a:ext cx="2737972" cy="259079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3306422" y="2287571"/>
                <a:ext cx="4796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LM</a:t>
                </a:r>
              </a:p>
            </p:txBody>
          </p:sp>
        </p:grpSp>
        <p:cxnSp>
          <p:nvCxnSpPr>
            <p:cNvPr id="27" name="Straight Connector 26"/>
            <p:cNvCxnSpPr/>
            <p:nvPr/>
          </p:nvCxnSpPr>
          <p:spPr bwMode="auto">
            <a:xfrm>
              <a:off x="6337484" y="2462377"/>
              <a:ext cx="2744524" cy="2801608"/>
            </a:xfrm>
            <a:prstGeom prst="line">
              <a:avLst/>
            </a:prstGeom>
            <a:ln w="254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8" name="TextBox 21"/>
            <p:cNvSpPr txBox="1">
              <a:spLocks noChangeArrowheads="1"/>
            </p:cNvSpPr>
            <p:nvPr/>
          </p:nvSpPr>
          <p:spPr bwMode="auto">
            <a:xfrm>
              <a:off x="9051245" y="4862318"/>
              <a:ext cx="40427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IS’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H="1">
              <a:off x="8305800" y="3863182"/>
              <a:ext cx="411660" cy="40401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8139822" y="2769479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480861" y="3361566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0888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Caused the Great Depression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486400" cy="4525963"/>
          </a:xfrm>
        </p:spPr>
        <p:txBody>
          <a:bodyPr/>
          <a:lstStyle/>
          <a:p>
            <a:r>
              <a:rPr lang="en-US" dirty="0"/>
              <a:t>LM curve shock?</a:t>
            </a:r>
          </a:p>
          <a:p>
            <a:endParaRPr lang="en-US" dirty="0"/>
          </a:p>
          <a:p>
            <a:r>
              <a:rPr lang="en-US" dirty="0"/>
              <a:t>Tight monetary policy in U.S. in 1928/29 to counteract stock market boom</a:t>
            </a:r>
          </a:p>
          <a:p>
            <a:r>
              <a:rPr lang="en-US" dirty="0"/>
              <a:t>Tight monetary policy globally because of gold standard constraints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DEE-2235-41B4-99BD-234203159492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A580AC6-673A-7BDA-4F41-4D805EF153D2}"/>
              </a:ext>
            </a:extLst>
          </p:cNvPr>
          <p:cNvGrpSpPr/>
          <p:nvPr/>
        </p:nvGrpSpPr>
        <p:grpSpPr>
          <a:xfrm>
            <a:off x="6705600" y="2057400"/>
            <a:ext cx="4371446" cy="3975484"/>
            <a:chOff x="5763893" y="2148051"/>
            <a:chExt cx="4371446" cy="3975484"/>
          </a:xfrm>
        </p:grpSpPr>
        <p:grpSp>
          <p:nvGrpSpPr>
            <p:cNvPr id="6" name="Group 5"/>
            <p:cNvGrpSpPr/>
            <p:nvPr/>
          </p:nvGrpSpPr>
          <p:grpSpPr>
            <a:xfrm>
              <a:off x="5763893" y="2148051"/>
              <a:ext cx="4371446" cy="3975484"/>
              <a:chOff x="303962" y="2150679"/>
              <a:chExt cx="4371446" cy="3975484"/>
            </a:xfrm>
          </p:grpSpPr>
          <p:grpSp>
            <p:nvGrpSpPr>
              <p:cNvPr id="7" name="Group 16"/>
              <p:cNvGrpSpPr>
                <a:grpSpLocks/>
              </p:cNvGrpSpPr>
              <p:nvPr/>
            </p:nvGrpSpPr>
            <p:grpSpPr bwMode="auto">
              <a:xfrm>
                <a:off x="303962" y="2150679"/>
                <a:ext cx="4268038" cy="3975484"/>
                <a:chOff x="514620" y="2115576"/>
                <a:chExt cx="3904131" cy="3616489"/>
              </a:xfrm>
            </p:grpSpPr>
            <p:cxnSp>
              <p:nvCxnSpPr>
                <p:cNvPr id="10" name="Straight Arrow Connector 9"/>
                <p:cNvCxnSpPr/>
                <p:nvPr/>
              </p:nvCxnSpPr>
              <p:spPr>
                <a:xfrm rot="5400000" flipH="1" flipV="1">
                  <a:off x="-686380" y="3733243"/>
                  <a:ext cx="3201019" cy="1734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Arrow Connector 10"/>
                <p:cNvCxnSpPr/>
                <p:nvPr/>
              </p:nvCxnSpPr>
              <p:spPr>
                <a:xfrm>
                  <a:off x="914997" y="5334619"/>
                  <a:ext cx="3503754" cy="1649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" name="TextBox 1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032992" y="5391592"/>
                      <a:ext cx="350041" cy="34047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̃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acc>
                          </m:oMath>
                        </m:oMathPara>
                      </a14:m>
                      <a:endParaRPr lang="en-US" dirty="0">
                        <a:latin typeface="Calibri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2" name="TextBox 1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4032992" y="5391592"/>
                      <a:ext cx="350041" cy="340473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t="-4839" r="-7937"/>
                      </a:stretch>
                    </a:blip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3" name="Straight Connector 12"/>
                <p:cNvCxnSpPr/>
                <p:nvPr/>
              </p:nvCxnSpPr>
              <p:spPr>
                <a:xfrm>
                  <a:off x="1498439" y="2445051"/>
                  <a:ext cx="2510517" cy="2548617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14" name="TextBox 21"/>
                <p:cNvSpPr txBox="1">
                  <a:spLocks noChangeArrowheads="1"/>
                </p:cNvSpPr>
                <p:nvPr/>
              </p:nvSpPr>
              <p:spPr bwMode="auto">
                <a:xfrm>
                  <a:off x="4002963" y="4691260"/>
                  <a:ext cx="318486" cy="3359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dirty="0">
                      <a:latin typeface="Calibri" pitchFamily="34" charset="0"/>
                    </a:rPr>
                    <a:t>IS</a:t>
                  </a:r>
                </a:p>
              </p:txBody>
            </p:sp>
            <p:sp>
              <p:nvSpPr>
                <p:cNvPr id="15" name="TextBox 24"/>
                <p:cNvSpPr txBox="1">
                  <a:spLocks noChangeArrowheads="1"/>
                </p:cNvSpPr>
                <p:nvPr/>
              </p:nvSpPr>
              <p:spPr bwMode="auto">
                <a:xfrm flipH="1">
                  <a:off x="514620" y="2115576"/>
                  <a:ext cx="320254" cy="5879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dirty="0">
                      <a:latin typeface="Calibri" pitchFamily="34" charset="0"/>
                    </a:rPr>
                    <a:t> R</a:t>
                  </a:r>
                </a:p>
              </p:txBody>
            </p:sp>
          </p:grpSp>
          <p:cxnSp>
            <p:nvCxnSpPr>
              <p:cNvPr id="8" name="Straight Connector 7"/>
              <p:cNvCxnSpPr/>
              <p:nvPr/>
            </p:nvCxnSpPr>
            <p:spPr>
              <a:xfrm flipV="1">
                <a:off x="1937436" y="3001393"/>
                <a:ext cx="2737972" cy="259079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4166178" y="2700320"/>
                <a:ext cx="4796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LM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 flipV="1">
              <a:off x="6366349" y="2427937"/>
              <a:ext cx="2737972" cy="259079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8526545" y="2171974"/>
              <a:ext cx="5373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LM’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 flipV="1">
              <a:off x="7397368" y="4191000"/>
              <a:ext cx="679833" cy="6430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15037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20123</TotalTime>
  <Words>2984</Words>
  <Application>Microsoft Office PowerPoint</Application>
  <PresentationFormat>Widescreen</PresentationFormat>
  <Paragraphs>401</Paragraphs>
  <Slides>61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5" baseType="lpstr">
      <vt:lpstr>Arial</vt:lpstr>
      <vt:lpstr>Calibri</vt:lpstr>
      <vt:lpstr>Cambria Math</vt:lpstr>
      <vt:lpstr>Office Theme</vt:lpstr>
      <vt:lpstr>Lecture 15:  The Great Depression Macroeconomics (Quantitative) Econ 101B</vt:lpstr>
      <vt:lpstr>The Great Depression</vt:lpstr>
      <vt:lpstr>PowerPoint Presentation</vt:lpstr>
      <vt:lpstr>PowerPoint Presentation</vt:lpstr>
      <vt:lpstr>PowerPoint Presentation</vt:lpstr>
      <vt:lpstr>Key Questions</vt:lpstr>
      <vt:lpstr>PowerPoint Presentation</vt:lpstr>
      <vt:lpstr>What Caused the Great Depression</vt:lpstr>
      <vt:lpstr>What Caused the Great Depression</vt:lpstr>
      <vt:lpstr>Money Supply on the Gold Standard</vt:lpstr>
      <vt:lpstr>Money Supply on the Gold Standard</vt:lpstr>
      <vt:lpstr>Did France Cause the Great Depression?</vt:lpstr>
      <vt:lpstr>Monetary Policy in France and U.S.</vt:lpstr>
      <vt:lpstr>PowerPoint Presentation</vt:lpstr>
      <vt:lpstr>PowerPoint Presentation</vt:lpstr>
      <vt:lpstr>Monetary Policy in U.S. and Germany</vt:lpstr>
      <vt:lpstr>Monetary Policy in 1928-1929</vt:lpstr>
      <vt:lpstr>Deflationary Monetary Policy</vt:lpstr>
      <vt:lpstr>From Recession to Depression</vt:lpstr>
      <vt:lpstr>Bank Crises During the Great Depression</vt:lpstr>
      <vt:lpstr>Collapse of Money Multiplier</vt:lpstr>
      <vt:lpstr>Fed as a Lender of Last Resort</vt:lpstr>
      <vt:lpstr>Massive Monetary Policy Mistake</vt:lpstr>
      <vt:lpstr>Gold Standard as Root Cause</vt:lpstr>
      <vt:lpstr>Monetary Narrative of Great Depression</vt:lpstr>
      <vt:lpstr>Correlation versus Causation</vt:lpstr>
      <vt:lpstr>Four Natural Experiments</vt:lpstr>
      <vt:lpstr>Four Natural Experiments</vt:lpstr>
      <vt:lpstr>PowerPoint Presentation</vt:lpstr>
      <vt:lpstr>International Evidence</vt:lpstr>
      <vt:lpstr>Speculative Attacks</vt:lpstr>
      <vt:lpstr>The Sterling Crisis</vt:lpstr>
      <vt:lpstr>Crisis Spreads</vt:lpstr>
      <vt:lpstr>Sterling Comes Under Attack</vt:lpstr>
      <vt:lpstr>Britain’s response</vt:lpstr>
      <vt:lpstr>The Sterling Crisis</vt:lpstr>
      <vt:lpstr>Crisis Spreads to U.S.</vt:lpstr>
      <vt:lpstr>Speculative Attacks</vt:lpstr>
      <vt:lpstr>More Game Theory</vt:lpstr>
      <vt:lpstr>Dynamic Games</vt:lpstr>
      <vt:lpstr>Dynamic Games</vt:lpstr>
      <vt:lpstr>Dynamic Games</vt:lpstr>
      <vt:lpstr>Subgame Perfect Equilibrium</vt:lpstr>
      <vt:lpstr>Currency Attack Model</vt:lpstr>
      <vt:lpstr>Currency Attack Model</vt:lpstr>
      <vt:lpstr>Currency Attack Model</vt:lpstr>
      <vt:lpstr>Currency Attack Model</vt:lpstr>
      <vt:lpstr>Currency Attack Model</vt:lpstr>
      <vt:lpstr>Currency Attack Model</vt:lpstr>
      <vt:lpstr>Currency Attack Model</vt:lpstr>
      <vt:lpstr>Currency Attack Model</vt:lpstr>
      <vt:lpstr>Currency Attack Model</vt:lpstr>
      <vt:lpstr>Currency Attack Model</vt:lpstr>
      <vt:lpstr>Speculative Attacks</vt:lpstr>
      <vt:lpstr>Value of Maintaining Fixed Rate</vt:lpstr>
      <vt:lpstr>Will Government Defend?</vt:lpstr>
      <vt:lpstr>Speculation and Credibility</vt:lpstr>
      <vt:lpstr>Speculation and Credibility</vt:lpstr>
      <vt:lpstr>Gold Standard and Credibility</vt:lpstr>
      <vt:lpstr>Gold Standard and Credibility</vt:lpstr>
      <vt:lpstr>Fixed Exchange Rate and Credibility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20</dc:title>
  <dc:creator>Jon Steinsson</dc:creator>
  <cp:lastModifiedBy>Jon Steinsson</cp:lastModifiedBy>
  <cp:revision>1401</cp:revision>
  <cp:lastPrinted>2015-04-07T16:24:40Z</cp:lastPrinted>
  <dcterms:created xsi:type="dcterms:W3CDTF">2009-02-16T13:46:11Z</dcterms:created>
  <dcterms:modified xsi:type="dcterms:W3CDTF">2025-11-18T05:47:39Z</dcterms:modified>
</cp:coreProperties>
</file>