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1"/>
  </p:notesMasterIdLst>
  <p:handoutMasterIdLst>
    <p:handoutMasterId r:id="rId42"/>
  </p:handoutMasterIdLst>
  <p:sldIdLst>
    <p:sldId id="257" r:id="rId2"/>
    <p:sldId id="523" r:id="rId3"/>
    <p:sldId id="524" r:id="rId4"/>
    <p:sldId id="525" r:id="rId5"/>
    <p:sldId id="526" r:id="rId6"/>
    <p:sldId id="527" r:id="rId7"/>
    <p:sldId id="528" r:id="rId8"/>
    <p:sldId id="529" r:id="rId9"/>
    <p:sldId id="530" r:id="rId10"/>
    <p:sldId id="568" r:id="rId11"/>
    <p:sldId id="531" r:id="rId12"/>
    <p:sldId id="532" r:id="rId13"/>
    <p:sldId id="480" r:id="rId14"/>
    <p:sldId id="476" r:id="rId15"/>
    <p:sldId id="482" r:id="rId16"/>
    <p:sldId id="538" r:id="rId17"/>
    <p:sldId id="483" r:id="rId18"/>
    <p:sldId id="539" r:id="rId19"/>
    <p:sldId id="540" r:id="rId20"/>
    <p:sldId id="541" r:id="rId21"/>
    <p:sldId id="542" r:id="rId22"/>
    <p:sldId id="566" r:id="rId23"/>
    <p:sldId id="567" r:id="rId24"/>
    <p:sldId id="435" r:id="rId25"/>
    <p:sldId id="438" r:id="rId26"/>
    <p:sldId id="536" r:id="rId27"/>
    <p:sldId id="562" r:id="rId28"/>
    <p:sldId id="563" r:id="rId29"/>
    <p:sldId id="564" r:id="rId30"/>
    <p:sldId id="565" r:id="rId31"/>
    <p:sldId id="561" r:id="rId32"/>
    <p:sldId id="441" r:id="rId33"/>
    <p:sldId id="442" r:id="rId34"/>
    <p:sldId id="443" r:id="rId35"/>
    <p:sldId id="543" r:id="rId36"/>
    <p:sldId id="444" r:id="rId37"/>
    <p:sldId id="445" r:id="rId38"/>
    <p:sldId id="470" r:id="rId39"/>
    <p:sldId id="596" r:id="rId40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90" autoAdjust="0"/>
    <p:restoredTop sz="92405" autoAdjust="0"/>
  </p:normalViewPr>
  <p:slideViewPr>
    <p:cSldViewPr>
      <p:cViewPr varScale="1">
        <p:scale>
          <a:sx n="68" d="100"/>
          <a:sy n="68" d="100"/>
        </p:scale>
        <p:origin x="192" y="6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0DA98C2-FD87-4D1B-AC8F-1ED8006DCF99}" type="datetimeFigureOut">
              <a:rPr lang="is-IS" smtClean="0"/>
              <a:pPr/>
              <a:t>14.11.2025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0C61E41-E389-4E45-A4F1-9F937F14FB5A}" type="slidenum">
              <a:rPr lang="is-IS" smtClean="0"/>
              <a:pPr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76839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C9348F0-3840-4312-B263-6E9EBFF3BAAA}" type="datetimeFigureOut">
              <a:rPr lang="en-US"/>
              <a:pPr>
                <a:defRPr/>
              </a:pPr>
              <a:t>11/14/2025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A3E4E65-4971-49A8-AD20-CBEFD73C7B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182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s-I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A3B37D-829D-43C3-B6C2-EE2CFA474DF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37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673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862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7644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1992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3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s-I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9F564A-B55A-4BAC-8547-7BC203A266F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284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D87B90-C00E-449B-8BB6-6DE1A7642B4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6767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s-IS"/>
          </a:p>
        </p:txBody>
      </p:sp>
      <p:sp>
        <p:nvSpPr>
          <p:cNvPr id="1146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4994CF-A0EB-4B4C-9663-FCE6ED863B6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4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s-IS"/>
          </a:p>
        </p:txBody>
      </p:sp>
      <p:sp>
        <p:nvSpPr>
          <p:cNvPr id="1269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4A9F9EA-CB56-4E1C-95AC-6895587FCD2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53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2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65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646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842" indent="-285708" defTabSz="966646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2833" indent="-228567" defTabSz="966646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599966" indent="-228567" defTabSz="966646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099" indent="-228567" defTabSz="966646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232" indent="-228567" defTabSz="966646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365" indent="-228567" defTabSz="966646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8497" indent="-228567" defTabSz="966646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5630" indent="-228567" defTabSz="966646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063795EE-7BAF-4CB4-83EF-AE9DC96EFF6D}" type="slidenum">
              <a:rPr lang="en-US" sz="1200">
                <a:solidFill>
                  <a:schemeClr val="tx1"/>
                </a:solidFill>
              </a:rPr>
              <a:pPr eaLnBrk="1" hangingPunct="1"/>
              <a:t>26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50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62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F4700-A920-4332-AF10-03427F828F61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07F0E-8A50-4163-99AA-A58651E770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A3AED-A80B-4E2E-9867-31B69FCCA97A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BC441-6960-45CD-8303-467E3C864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497F-5C4C-4BF6-9038-614F13771387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D62AC-461E-4AB2-955E-CBB445F7E2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EE395-106A-4491-8114-14AB048F5FC8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DC675-25E1-4250-B002-698ED1A28F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BD7D8-4B1B-44F9-9880-651FE6998361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81E53-6FD1-4D1D-9FFF-A0B6F0086F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16FF-B21E-435D-9EF5-955A2988B5F9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AA5AD-3701-488D-8337-65701EB767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7C1FF-5E50-461E-8C8F-926369FC893D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8387-EA07-4C5C-A9FB-AF36F5DF7F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3DE1D-E635-46D4-AC62-001BB35AAF31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5CB4E-B479-4A95-9914-7C2E49B30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EC2E2-BE0E-4326-A90B-9B5872603E3A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87554-FE11-4ECA-A7B1-EE4FBDEA6E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A0513-1564-44A1-BB46-47E92576C524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50015-2366-4A1F-8D26-26AA101C93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47A06-F638-42FF-A79B-4E497F63EF30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133D4-909F-42AF-92EE-6A26B1C56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2B15F-AA3D-4A6E-A385-D242D97F2CDF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A335-917C-4C35-8E92-8041495DE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190A8-CC8C-46F5-8D53-25EE89375268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B9290-53BE-4F6C-9737-187894914D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72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83358E-9E62-4465-8606-0B0C87E92C71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55A897-4E2E-46A6-86BA-026321F101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  <p:sldLayoutId id="2147483684" r:id="rId12"/>
    <p:sldLayoutId id="2147483685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1295400" y="1600200"/>
            <a:ext cx="9601200" cy="1470025"/>
          </a:xfrm>
        </p:spPr>
        <p:txBody>
          <a:bodyPr/>
          <a:lstStyle/>
          <a:p>
            <a:r>
              <a:rPr lang="en-US" dirty="0"/>
              <a:t>Lecture 14:</a:t>
            </a:r>
            <a:br>
              <a:rPr lang="en-US" dirty="0"/>
            </a:br>
            <a:r>
              <a:rPr lang="en-US" dirty="0"/>
              <a:t>Interest Rates and the Goods Market</a:t>
            </a:r>
            <a:br>
              <a:rPr lang="en-US" dirty="0"/>
            </a:br>
            <a:r>
              <a:rPr lang="en-US" sz="2400"/>
              <a:t>Macroeconomics (Quantitative</a:t>
            </a:r>
            <a:r>
              <a:rPr lang="en-US" sz="2400" dirty="0"/>
              <a:t>)</a:t>
            </a:r>
            <a:br>
              <a:rPr lang="en-US" dirty="0"/>
            </a:br>
            <a:r>
              <a:rPr lang="en-US" sz="2800" dirty="0"/>
              <a:t>Economics 101B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J</a:t>
            </a:r>
            <a:r>
              <a:rPr lang="is-IS" dirty="0">
                <a:solidFill>
                  <a:srgbClr val="898989"/>
                </a:solidFill>
              </a:rPr>
              <a:t>ón Steinsson</a:t>
            </a:r>
          </a:p>
          <a:p>
            <a:r>
              <a:rPr lang="is-IS" dirty="0">
                <a:solidFill>
                  <a:srgbClr val="898989"/>
                </a:solidFill>
              </a:rPr>
              <a:t>University of California, Berkeley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980EC-EEAA-41E5-A30C-A8FFA38B94DA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Keynesian Cross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EF09E5B7-0488-ECE1-EA11-4BBBA5693360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67896" y="2209803"/>
                <a:ext cx="5338994" cy="3876116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Planned expenditure: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𝑃𝐸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𝑁𝑋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Equilibrium dictates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𝑃𝐸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EF09E5B7-0488-ECE1-EA11-4BBBA56933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67896" y="2209803"/>
                <a:ext cx="5338994" cy="3876116"/>
              </a:xfrm>
              <a:blipFill>
                <a:blip r:embed="rId2"/>
                <a:stretch>
                  <a:fillRect l="-2057" t="-15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6218799" y="1994138"/>
            <a:ext cx="7748" cy="365760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226547" y="5651738"/>
            <a:ext cx="4876800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212341" y="2304675"/>
            <a:ext cx="4357606" cy="3335588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784341" y="5987019"/>
            <a:ext cx="100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0" y="1330455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Planned</a:t>
            </a:r>
          </a:p>
          <a:p>
            <a:r>
              <a:rPr lang="en-US" dirty="0"/>
              <a:t>Expenditures</a:t>
            </a:r>
          </a:p>
        </p:txBody>
      </p:sp>
      <p:sp>
        <p:nvSpPr>
          <p:cNvPr id="14" name="Arc 13"/>
          <p:cNvSpPr/>
          <p:nvPr/>
        </p:nvSpPr>
        <p:spPr>
          <a:xfrm>
            <a:off x="6413673" y="5335463"/>
            <a:ext cx="532840" cy="609600"/>
          </a:xfrm>
          <a:prstGeom prst="arc">
            <a:avLst>
              <a:gd name="adj1" fmla="val 15918032"/>
              <a:gd name="adj2" fmla="val 7217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865188" y="5232927"/>
            <a:ext cx="536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6535227" y="3870918"/>
            <a:ext cx="4568120" cy="86482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582872" y="4534050"/>
            <a:ext cx="50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A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6574072" y="2904397"/>
            <a:ext cx="4568120" cy="86482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7672408" y="3592966"/>
            <a:ext cx="1449911" cy="923139"/>
            <a:chOff x="2817460" y="3427627"/>
            <a:chExt cx="1449911" cy="923139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829492" y="3434993"/>
              <a:ext cx="0" cy="915773"/>
            </a:xfrm>
            <a:prstGeom prst="line">
              <a:avLst/>
            </a:prstGeom>
            <a:ln w="317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17460" y="3427627"/>
              <a:ext cx="1146880" cy="26494"/>
            </a:xfrm>
            <a:prstGeom prst="line">
              <a:avLst/>
            </a:prstGeom>
            <a:ln w="317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 flipH="1">
              <a:off x="3896675" y="3434993"/>
              <a:ext cx="370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s-IS" dirty="0"/>
                <a:t>B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865724" y="3223878"/>
            <a:ext cx="900897" cy="388460"/>
            <a:chOff x="4022064" y="3065661"/>
            <a:chExt cx="900897" cy="388460"/>
          </a:xfrm>
        </p:grpSpPr>
        <p:sp>
          <p:nvSpPr>
            <p:cNvPr id="30" name="TextBox 29"/>
            <p:cNvSpPr txBox="1"/>
            <p:nvPr/>
          </p:nvSpPr>
          <p:spPr>
            <a:xfrm>
              <a:off x="4453347" y="3065661"/>
              <a:ext cx="4696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s-IS" dirty="0"/>
                <a:t>C</a:t>
              </a:r>
              <a:endParaRPr lang="en-US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4022064" y="3177093"/>
              <a:ext cx="12236" cy="277028"/>
            </a:xfrm>
            <a:prstGeom prst="line">
              <a:avLst/>
            </a:prstGeom>
            <a:ln w="317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4085505" y="3178591"/>
              <a:ext cx="251409" cy="9011"/>
            </a:xfrm>
            <a:prstGeom prst="line">
              <a:avLst/>
            </a:prstGeom>
            <a:ln w="317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2084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Keynesian Cross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Keynesian economics in its simplest form</a:t>
            </a:r>
          </a:p>
          <a:p>
            <a:r>
              <a:rPr lang="en-US" dirty="0"/>
              <a:t>Very strong assumptions:</a:t>
            </a:r>
          </a:p>
          <a:p>
            <a:pPr lvl="1"/>
            <a:r>
              <a:rPr lang="en-US" dirty="0"/>
              <a:t>Consumption and investment not affected by interest rates </a:t>
            </a:r>
            <a:br>
              <a:rPr lang="en-US" dirty="0"/>
            </a:br>
            <a:r>
              <a:rPr lang="en-US" dirty="0"/>
              <a:t>(or future income)</a:t>
            </a:r>
          </a:p>
          <a:p>
            <a:pPr lvl="1"/>
            <a:r>
              <a:rPr lang="en-US" dirty="0"/>
              <a:t>Prices not affected by changes in output</a:t>
            </a:r>
          </a:p>
          <a:p>
            <a:r>
              <a:rPr lang="is-IS" dirty="0"/>
              <a:t>We next consider a slightly more sophisticated version, </a:t>
            </a:r>
            <a:br>
              <a:rPr lang="is-IS" dirty="0"/>
            </a:br>
            <a:r>
              <a:rPr lang="is-IS" dirty="0"/>
              <a:t>where demand depends on the interest 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89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The IS Curve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is-IS" dirty="0"/>
                  <a:t>Same starting point</a:t>
                </a:r>
                <a:r>
                  <a:rPr lang="en-US" dirty="0"/>
                  <a:t>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𝑃𝐸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𝑁𝑋</m:t>
                      </m:r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But consumption and investment affected by interest rate: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𝑃𝐸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𝑁𝑋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s-I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Goods market equilibrium: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𝑃𝐸</m:t>
                      </m:r>
                    </m:oMath>
                  </m:oMathPara>
                </a14:m>
                <a:endParaRPr lang="en-US" b="0" dirty="0"/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𝑁𝑋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s-I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2"/>
                <a:stretch>
                  <a:fillRect l="-1278" t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972800" cy="4724400"/>
              </a:xfrm>
            </p:spPr>
            <p:txBody>
              <a:bodyPr/>
              <a:lstStyle/>
              <a:p>
                <a:pPr marL="0" lvl="1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Let’s try to captures basic idea of the permanent income hypothesis:</a:t>
                </a:r>
              </a:p>
              <a:p>
                <a:pPr lvl="1"/>
                <a:r>
                  <a:rPr lang="en-US" dirty="0"/>
                  <a:t>Consumption not a function of current income, rather potential income since it helps forecast future (lifetime) income</a:t>
                </a:r>
              </a:p>
              <a:p>
                <a:pPr lvl="1"/>
                <a:r>
                  <a:rPr lang="en-US" dirty="0"/>
                  <a:t>Negative relationship between consumption and real interest rate </a:t>
                </a:r>
                <a:r>
                  <a:rPr lang="is-IS" dirty="0"/>
                  <a:t>(relative to</a:t>
                </a:r>
                <a:r>
                  <a:rPr lang="en-US" dirty="0"/>
                  <a:t> “natural rate”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</m:acc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Slightly more sophisticated than in Jones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972800" cy="4724400"/>
              </a:xfrm>
              <a:blipFill>
                <a:blip r:embed="rId2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28801"/>
                <a:ext cx="10972800" cy="4297363"/>
              </a:xfrm>
            </p:spPr>
            <p:txBody>
              <a:bodyPr/>
              <a:lstStyle/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is-IS" dirty="0"/>
                  <a:t>Same as consumption:</a:t>
                </a:r>
              </a:p>
              <a:p>
                <a:pPr lvl="1"/>
                <a:r>
                  <a:rPr lang="is-IS" dirty="0"/>
                  <a:t>Investment a function of permanent income since it helps </a:t>
                </a:r>
                <a:br>
                  <a:rPr lang="is-IS" dirty="0"/>
                </a:br>
                <a:r>
                  <a:rPr lang="is-IS" dirty="0"/>
                  <a:t>forecast future demand and profitability</a:t>
                </a:r>
              </a:p>
              <a:p>
                <a:pPr lvl="1"/>
                <a:r>
                  <a:rPr lang="is-IS" dirty="0"/>
                  <a:t>Investment negatively affected by real interest rate </a:t>
                </a:r>
                <a:br>
                  <a:rPr lang="is-IS" dirty="0"/>
                </a:br>
                <a:r>
                  <a:rPr lang="is-IS" dirty="0"/>
                  <a:t>(relative to</a:t>
                </a:r>
                <a:r>
                  <a:rPr lang="en-US" dirty="0"/>
                  <a:t> “natural rate”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</m:acc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Higher interest rate, lower investment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28801"/>
                <a:ext cx="10972800" cy="4297363"/>
              </a:xfrm>
              <a:blipFill>
                <a:blip r:embed="rId3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C4E557-9C4A-4938-9BE4-32B804D0C547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435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Most of imports are consumption and investment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So, consistency dictates that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𝐼𝑀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𝑖𝑚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𝑖𝑚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This is again slightly more sophisticated than in Jones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64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Spending and Exports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981200"/>
                <a:ext cx="10972800" cy="46482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Government spending:</a:t>
                </a:r>
              </a:p>
              <a:p>
                <a:pPr lvl="1"/>
                <a:r>
                  <a:rPr lang="en-US" dirty="0"/>
                  <a:t>Assumed to be exogenous</a:t>
                </a:r>
              </a:p>
              <a:p>
                <a:pPr marL="5715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514350" indent="-457200"/>
                <a:r>
                  <a:rPr lang="en-US" dirty="0"/>
                  <a:t>Exports:</a:t>
                </a:r>
              </a:p>
              <a:p>
                <a:pPr marL="914400" lvl="1" indent="-457200"/>
                <a:r>
                  <a:rPr lang="en-US" dirty="0"/>
                  <a:t>Assumed to be exogenous</a:t>
                </a:r>
              </a:p>
              <a:p>
                <a:pPr marL="5715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𝑒𝑥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981200"/>
                <a:ext cx="10972800" cy="4648200"/>
              </a:xfrm>
              <a:blipFill>
                <a:blip r:embed="rId2"/>
                <a:stretch>
                  <a:fillRect l="-1278" t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161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Planned Expenditure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972800" cy="50292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𝐼𝑀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Consumption: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Investment: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Imports: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𝐼𝑀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𝑖𝑚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𝑖𝑚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Government spending and exports: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𝑒𝑥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972800" cy="5029200"/>
              </a:xfrm>
              <a:blipFill>
                <a:blip r:embed="rId2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963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In equilibrium output equals planned expenditures: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𝐼𝑀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Plugging in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𝑃𝐸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𝑃𝐸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spcAft>
                    <a:spcPts val="1200"/>
                  </a:spcAft>
                  <a:buNone/>
                </a:pPr>
                <a:r>
                  <a:rPr lang="en-US" dirty="0"/>
                  <a:t>     where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𝑃𝐸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𝑒𝑥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𝑃𝐸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2"/>
                <a:stretch>
                  <a:fillRect l="-1278" t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04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𝑃𝐸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𝑃𝐸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Let’s now divide through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and subtract 1 from each side: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𝑌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</a:rPr>
                      <m:t>−1=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𝑃𝐸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𝑏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𝑃𝐸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acc>
                      </m:e>
                    </m:d>
                  </m:oMath>
                </a14:m>
                <a:endParaRPr lang="en-US" dirty="0"/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−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acc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4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Keynes’ Consumption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Keynes (1936, p. 96):</a:t>
            </a:r>
          </a:p>
          <a:p>
            <a:pPr lvl="1"/>
            <a:r>
              <a:rPr lang="en-US" dirty="0"/>
              <a:t>“The fundamental psychological law, upon which we are entitled to depend with great confidence both </a:t>
            </a:r>
            <a:r>
              <a:rPr lang="en-US" i="1" dirty="0"/>
              <a:t>a priori</a:t>
            </a:r>
            <a:r>
              <a:rPr lang="en-US" dirty="0"/>
              <a:t> and from our knowledge of human nature and from detailed facts of experience, is that men are disposed, as a rule and on average, to increase their consumption as their income increases, but not by as much as the increase in their income.”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27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5562014" cy="1143000"/>
          </a:xfrm>
        </p:spPr>
        <p:txBody>
          <a:bodyPr/>
          <a:lstStyle/>
          <a:p>
            <a:r>
              <a:rPr lang="en-US" dirty="0"/>
              <a:t>IS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333686" y="1669554"/>
                <a:ext cx="5147793" cy="4525963"/>
              </a:xfrm>
            </p:spPr>
            <p:txBody>
              <a:bodyPr/>
              <a:lstStyle/>
              <a:p>
                <a:r>
                  <a:rPr lang="en-US" dirty="0"/>
                  <a:t>IS curve gives demand as a function of the interest rate</a:t>
                </a:r>
              </a:p>
              <a:p>
                <a:r>
                  <a:rPr lang="en-US" dirty="0"/>
                  <a:t>Higher interest rate lowers demand</a:t>
                </a:r>
              </a:p>
              <a:p>
                <a:r>
                  <a:rPr lang="en-US" dirty="0"/>
                  <a:t>Planned expenditure lines are flat because demand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not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333686" y="1669554"/>
                <a:ext cx="5147793" cy="4525963"/>
              </a:xfrm>
              <a:blipFill>
                <a:blip r:embed="rId2"/>
                <a:stretch>
                  <a:fillRect l="-2133" t="-1348" r="-2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A29E159-6D0C-8203-8DAC-AAE2B0F21CCA}"/>
              </a:ext>
            </a:extLst>
          </p:cNvPr>
          <p:cNvGrpSpPr/>
          <p:nvPr/>
        </p:nvGrpSpPr>
        <p:grpSpPr>
          <a:xfrm>
            <a:off x="6629400" y="846138"/>
            <a:ext cx="4537276" cy="5772790"/>
            <a:chOff x="1600200" y="967714"/>
            <a:chExt cx="4537276" cy="5772790"/>
          </a:xfrm>
        </p:grpSpPr>
        <p:sp>
          <p:nvSpPr>
            <p:cNvPr id="9" name="TextBox 19"/>
            <p:cNvSpPr txBox="1">
              <a:spLocks noChangeArrowheads="1"/>
            </p:cNvSpPr>
            <p:nvPr/>
          </p:nvSpPr>
          <p:spPr bwMode="auto">
            <a:xfrm>
              <a:off x="4814459" y="6371172"/>
              <a:ext cx="62786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Y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6287" y="2476546"/>
              <a:ext cx="1071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n-lt"/>
                </a:rPr>
                <a:t>R</a:t>
              </a:r>
              <a:r>
                <a:rPr lang="en-US" baseline="-25000" dirty="0">
                  <a:latin typeface="+mn-lt"/>
                </a:rPr>
                <a:t>2 </a:t>
              </a:r>
              <a:r>
                <a:rPr lang="en-US" dirty="0">
                  <a:latin typeface="+mn-lt"/>
                </a:rPr>
                <a:t>&gt; R</a:t>
              </a:r>
              <a:r>
                <a:rPr lang="en-US" baseline="-25000" dirty="0">
                  <a:latin typeface="+mn-lt"/>
                </a:rPr>
                <a:t>1</a:t>
              </a:r>
              <a:endParaRPr lang="en-US" dirty="0">
                <a:latin typeface="+mn-lt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 bwMode="auto">
            <a:xfrm flipH="1" flipV="1">
              <a:off x="2133307" y="3733800"/>
              <a:ext cx="294" cy="262255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 bwMode="auto">
            <a:xfrm flipV="1">
              <a:off x="2133307" y="6356184"/>
              <a:ext cx="2928938" cy="1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2320780" y="4014232"/>
              <a:ext cx="2591429" cy="2255196"/>
              <a:chOff x="5256213" y="2278063"/>
              <a:chExt cx="2900661" cy="2720009"/>
            </a:xfrm>
          </p:grpSpPr>
          <p:cxnSp>
            <p:nvCxnSpPr>
              <p:cNvPr id="11" name="Straight Connector 10"/>
              <p:cNvCxnSpPr/>
              <p:nvPr/>
            </p:nvCxnSpPr>
            <p:spPr bwMode="auto">
              <a:xfrm>
                <a:off x="5256213" y="2278063"/>
                <a:ext cx="2441575" cy="24939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21"/>
              <p:cNvSpPr txBox="1">
                <a:spLocks noChangeArrowheads="1"/>
              </p:cNvSpPr>
              <p:nvPr/>
            </p:nvSpPr>
            <p:spPr bwMode="auto">
              <a:xfrm>
                <a:off x="7767155" y="4552618"/>
                <a:ext cx="389719" cy="4454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IS</a:t>
                </a:r>
              </a:p>
            </p:txBody>
          </p:sp>
        </p:grpSp>
        <p:sp>
          <p:nvSpPr>
            <p:cNvPr id="13" name="TextBox 24"/>
            <p:cNvSpPr txBox="1">
              <a:spLocks noChangeArrowheads="1"/>
            </p:cNvSpPr>
            <p:nvPr/>
          </p:nvSpPr>
          <p:spPr bwMode="auto">
            <a:xfrm>
              <a:off x="1774164" y="3709141"/>
              <a:ext cx="2834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R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 flipH="1" flipV="1">
              <a:off x="2133307" y="992373"/>
              <a:ext cx="294" cy="262255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2133307" y="3614757"/>
              <a:ext cx="2928938" cy="1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19"/>
            <p:cNvSpPr txBox="1">
              <a:spLocks noChangeArrowheads="1"/>
            </p:cNvSpPr>
            <p:nvPr/>
          </p:nvSpPr>
          <p:spPr bwMode="auto">
            <a:xfrm>
              <a:off x="4807389" y="3642182"/>
              <a:ext cx="62786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Y</a:t>
              </a:r>
            </a:p>
          </p:txBody>
        </p:sp>
        <p:sp>
          <p:nvSpPr>
            <p:cNvPr id="27" name="TextBox 24"/>
            <p:cNvSpPr txBox="1">
              <a:spLocks noChangeArrowheads="1"/>
            </p:cNvSpPr>
            <p:nvPr/>
          </p:nvSpPr>
          <p:spPr bwMode="auto">
            <a:xfrm>
              <a:off x="1600200" y="967714"/>
              <a:ext cx="45741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PE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2133307" y="1272275"/>
              <a:ext cx="2586244" cy="23251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133308" y="2667000"/>
              <a:ext cx="2937021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129266" y="2057400"/>
              <a:ext cx="2937021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5056041" y="1857653"/>
              <a:ext cx="4968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n-lt"/>
                </a:rPr>
                <a:t>R</a:t>
              </a:r>
              <a:r>
                <a:rPr lang="en-US" baseline="-25000" dirty="0">
                  <a:latin typeface="+mn-lt"/>
                </a:rPr>
                <a:t>1</a:t>
              </a:r>
              <a:endParaRPr lang="en-US" dirty="0">
                <a:latin typeface="+mn-lt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3124200" y="2696058"/>
              <a:ext cx="0" cy="3660126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810000" y="2057400"/>
              <a:ext cx="0" cy="4298784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 flipH="1">
              <a:off x="2973087" y="6340472"/>
              <a:ext cx="4876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n-lt"/>
                </a:rPr>
                <a:t>Y</a:t>
              </a:r>
              <a:r>
                <a:rPr lang="en-US" baseline="-25000" dirty="0">
                  <a:latin typeface="+mn-lt"/>
                </a:rPr>
                <a:t>2</a:t>
              </a:r>
              <a:endParaRPr lang="en-US" dirty="0">
                <a:latin typeface="+mn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 flipH="1">
              <a:off x="3658939" y="6371172"/>
              <a:ext cx="4876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n-lt"/>
                </a:rPr>
                <a:t>Y</a:t>
              </a:r>
              <a:r>
                <a:rPr lang="en-US" baseline="-25000" dirty="0">
                  <a:latin typeface="+mn-lt"/>
                </a:rPr>
                <a:t>1</a:t>
              </a:r>
              <a:endParaRPr lang="en-US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36009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“One-Line” Intuition</a:t>
            </a:r>
            <a:endParaRPr lang="en-US" sz="24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10972800" cy="4297364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dirty="0"/>
              <a:t>How changes in interest rates affect the demand for goods, </a:t>
            </a:r>
            <a:br>
              <a:rPr lang="en-US" dirty="0"/>
            </a:br>
            <a:r>
              <a:rPr lang="en-US" dirty="0"/>
              <a:t>and thus output</a:t>
            </a:r>
          </a:p>
          <a:p>
            <a:pPr>
              <a:buFont typeface="Arial" charset="0"/>
              <a:buChar char="•"/>
            </a:pPr>
            <a:endParaRPr lang="en-US" dirty="0">
              <a:sym typeface="Symbol" pitchFamily="18" charset="2"/>
            </a:endParaRPr>
          </a:p>
          <a:p>
            <a:pPr eaLnBrk="1" hangingPunct="1">
              <a:buFont typeface="Arial" charset="0"/>
              <a:buChar char="•"/>
            </a:pPr>
            <a:r>
              <a:rPr lang="en-US" dirty="0">
                <a:sym typeface="Symbol" pitchFamily="18" charset="2"/>
              </a:rPr>
              <a:t>Negative relationship between R and Y</a:t>
            </a:r>
            <a:br>
              <a:rPr lang="en-US" dirty="0">
                <a:sym typeface="Symbol" pitchFamily="18" charset="2"/>
              </a:rPr>
            </a:br>
            <a:endParaRPr lang="en-US" dirty="0">
              <a:sym typeface="Symbol" pitchFamily="18" charset="2"/>
            </a:endParaRPr>
          </a:p>
          <a:p>
            <a:pPr marL="0" indent="0" algn="ctr">
              <a:buNone/>
            </a:pPr>
            <a:r>
              <a:rPr lang="en-US" dirty="0">
                <a:sym typeface="Symbol" pitchFamily="18" charset="2"/>
              </a:rPr>
              <a:t>R   C</a:t>
            </a:r>
            <a:r>
              <a:rPr lang="en-US" baseline="30000" dirty="0">
                <a:sym typeface="Symbol" pitchFamily="18" charset="2"/>
              </a:rPr>
              <a:t>d </a:t>
            </a:r>
            <a:r>
              <a:rPr lang="en-US" dirty="0">
                <a:sym typeface="Symbol" pitchFamily="18" charset="2"/>
              </a:rPr>
              <a:t>  and I</a:t>
            </a:r>
            <a:r>
              <a:rPr lang="en-US" baseline="30000" dirty="0">
                <a:sym typeface="Symbol" pitchFamily="18" charset="2"/>
              </a:rPr>
              <a:t>d </a:t>
            </a:r>
            <a:r>
              <a:rPr lang="en-US" dirty="0">
                <a:sym typeface="Symbol" pitchFamily="18" charset="2"/>
              </a:rPr>
              <a:t>  </a:t>
            </a:r>
            <a:r>
              <a:rPr lang="en-US" dirty="0"/>
              <a:t>Y</a:t>
            </a:r>
            <a:r>
              <a:rPr lang="en-US" dirty="0">
                <a:sym typeface="Symbol" pitchFamily="18" charset="2"/>
              </a:rPr>
              <a:t> </a:t>
            </a:r>
          </a:p>
          <a:p>
            <a:pPr eaLnBrk="1" hangingPunct="1">
              <a:buFont typeface="Symbol" pitchFamily="18" charset="2"/>
              <a:buNone/>
            </a:pPr>
            <a:endParaRPr lang="en-US" dirty="0">
              <a:sym typeface="Symbol" pitchFamily="18" charset="2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78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45864" y="1752600"/>
                <a:ext cx="5392972" cy="4525963"/>
              </a:xfrm>
            </p:spPr>
            <p:txBody>
              <a:bodyPr/>
              <a:lstStyle/>
              <a:p>
                <a:r>
                  <a:rPr lang="en-US" dirty="0"/>
                  <a:t>Where did the name come from?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Investment: 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Savings: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Equilibrium: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45864" y="1752600"/>
                <a:ext cx="5392972" cy="4525963"/>
              </a:xfrm>
              <a:blipFill>
                <a:blip r:embed="rId3"/>
                <a:stretch>
                  <a:fillRect l="-2036" t="-1348" r="-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A1DAA-31A8-4B8A-9AED-817DC448D01D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EE05F86-8C25-1DF6-CE59-9DAB6BFE3D78}"/>
              </a:ext>
            </a:extLst>
          </p:cNvPr>
          <p:cNvGrpSpPr/>
          <p:nvPr/>
        </p:nvGrpSpPr>
        <p:grpSpPr>
          <a:xfrm>
            <a:off x="6679406" y="2209800"/>
            <a:ext cx="4116388" cy="3798888"/>
            <a:chOff x="1598613" y="2132012"/>
            <a:chExt cx="4116388" cy="3798888"/>
          </a:xfrm>
        </p:grpSpPr>
        <p:cxnSp>
          <p:nvCxnSpPr>
            <p:cNvPr id="8" name="Straight Arrow Connector 7"/>
            <p:cNvCxnSpPr/>
            <p:nvPr/>
          </p:nvCxnSpPr>
          <p:spPr bwMode="auto">
            <a:xfrm rot="5400000" flipH="1" flipV="1">
              <a:off x="380206" y="3733006"/>
              <a:ext cx="3200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1979612" y="5332412"/>
              <a:ext cx="35052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671" name="TextBox 16"/>
            <p:cNvSpPr txBox="1">
              <a:spLocks noChangeArrowheads="1"/>
            </p:cNvSpPr>
            <p:nvPr/>
          </p:nvSpPr>
          <p:spPr bwMode="auto">
            <a:xfrm>
              <a:off x="5256220" y="5561514"/>
              <a:ext cx="458781" cy="369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I, S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2436812" y="2360612"/>
              <a:ext cx="2667000" cy="2590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673" name="TextBox 21"/>
            <p:cNvSpPr txBox="1">
              <a:spLocks noChangeArrowheads="1"/>
            </p:cNvSpPr>
            <p:nvPr/>
          </p:nvSpPr>
          <p:spPr bwMode="auto">
            <a:xfrm>
              <a:off x="5180019" y="4799402"/>
              <a:ext cx="242374" cy="369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I</a:t>
              </a: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 flipV="1">
              <a:off x="2284412" y="2469128"/>
              <a:ext cx="2819400" cy="2330275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675" name="TextBox 26"/>
            <p:cNvSpPr txBox="1">
              <a:spLocks noChangeArrowheads="1"/>
            </p:cNvSpPr>
            <p:nvPr/>
          </p:nvSpPr>
          <p:spPr bwMode="auto">
            <a:xfrm>
              <a:off x="5201282" y="2284434"/>
              <a:ext cx="290465" cy="369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S</a:t>
              </a:r>
            </a:p>
          </p:txBody>
        </p:sp>
        <p:sp>
          <p:nvSpPr>
            <p:cNvPr id="113676" name="TextBox 27"/>
            <p:cNvSpPr txBox="1">
              <a:spLocks noChangeArrowheads="1"/>
            </p:cNvSpPr>
            <p:nvPr/>
          </p:nvSpPr>
          <p:spPr bwMode="auto">
            <a:xfrm>
              <a:off x="1598613" y="2132012"/>
              <a:ext cx="309701" cy="369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189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Curve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3FB3D-F03E-4E52-8A91-8AD8B307ACA4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rot="5400000" flipH="1" flipV="1">
            <a:off x="788195" y="3598070"/>
            <a:ext cx="3082925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 bwMode="auto">
          <a:xfrm>
            <a:off x="2330450" y="5138739"/>
            <a:ext cx="3206750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977" name="TextBox 10"/>
          <p:cNvSpPr txBox="1">
            <a:spLocks noChangeArrowheads="1"/>
          </p:cNvSpPr>
          <p:nvPr/>
        </p:nvSpPr>
        <p:spPr bwMode="auto">
          <a:xfrm>
            <a:off x="5328482" y="5359352"/>
            <a:ext cx="4587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I, S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2817814" y="2278063"/>
            <a:ext cx="2441575" cy="24939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979" name="TextBox 12"/>
          <p:cNvSpPr txBox="1">
            <a:spLocks noChangeArrowheads="1"/>
          </p:cNvSpPr>
          <p:nvPr/>
        </p:nvSpPr>
        <p:spPr bwMode="auto">
          <a:xfrm>
            <a:off x="5328482" y="4552208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I</a:t>
            </a:r>
          </a:p>
        </p:txBody>
      </p:sp>
      <p:sp>
        <p:nvSpPr>
          <p:cNvPr id="125981" name="TextBox 14"/>
          <p:cNvSpPr txBox="1">
            <a:spLocks noChangeArrowheads="1"/>
          </p:cNvSpPr>
          <p:nvPr/>
        </p:nvSpPr>
        <p:spPr bwMode="auto">
          <a:xfrm>
            <a:off x="4266841" y="2057400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</a:t>
            </a:r>
          </a:p>
        </p:txBody>
      </p:sp>
      <p:sp>
        <p:nvSpPr>
          <p:cNvPr id="125982" name="TextBox 15"/>
          <p:cNvSpPr txBox="1">
            <a:spLocks noChangeArrowheads="1"/>
          </p:cNvSpPr>
          <p:nvPr/>
        </p:nvSpPr>
        <p:spPr bwMode="auto">
          <a:xfrm>
            <a:off x="1981200" y="2057400"/>
            <a:ext cx="2834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 flipH="1" flipV="1">
            <a:off x="4750595" y="3598070"/>
            <a:ext cx="3082925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 bwMode="auto">
          <a:xfrm>
            <a:off x="6292850" y="5140325"/>
            <a:ext cx="320675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971" name="TextBox 19"/>
          <p:cNvSpPr txBox="1">
            <a:spLocks noChangeArrowheads="1"/>
          </p:cNvSpPr>
          <p:nvPr/>
        </p:nvSpPr>
        <p:spPr bwMode="auto">
          <a:xfrm>
            <a:off x="9291155" y="5359896"/>
            <a:ext cx="296854" cy="369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780214" y="2278063"/>
            <a:ext cx="2859087" cy="2643948"/>
            <a:chOff x="5256213" y="2278063"/>
            <a:chExt cx="2859087" cy="2643948"/>
          </a:xfrm>
        </p:grpSpPr>
        <p:cxnSp>
          <p:nvCxnSpPr>
            <p:cNvPr id="21" name="Straight Connector 20"/>
            <p:cNvCxnSpPr/>
            <p:nvPr/>
          </p:nvCxnSpPr>
          <p:spPr bwMode="auto">
            <a:xfrm>
              <a:off x="5256213" y="2278063"/>
              <a:ext cx="2441575" cy="249396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973" name="TextBox 21"/>
            <p:cNvSpPr txBox="1">
              <a:spLocks noChangeArrowheads="1"/>
            </p:cNvSpPr>
            <p:nvPr/>
          </p:nvSpPr>
          <p:spPr bwMode="auto">
            <a:xfrm>
              <a:off x="7767155" y="4552618"/>
              <a:ext cx="348145" cy="369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IS</a:t>
              </a:r>
            </a:p>
          </p:txBody>
        </p:sp>
      </p:grpSp>
      <p:sp>
        <p:nvSpPr>
          <p:cNvPr id="125974" name="TextBox 24"/>
          <p:cNvSpPr txBox="1">
            <a:spLocks noChangeArrowheads="1"/>
          </p:cNvSpPr>
          <p:nvPr/>
        </p:nvSpPr>
        <p:spPr bwMode="auto">
          <a:xfrm>
            <a:off x="5943600" y="2057400"/>
            <a:ext cx="2834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</a:t>
            </a:r>
          </a:p>
        </p:txBody>
      </p:sp>
      <p:cxnSp>
        <p:nvCxnSpPr>
          <p:cNvPr id="29" name="Straight Connector 28"/>
          <p:cNvCxnSpPr/>
          <p:nvPr/>
        </p:nvCxnSpPr>
        <p:spPr>
          <a:xfrm rot="5400000" flipH="1" flipV="1">
            <a:off x="2133600" y="2819400"/>
            <a:ext cx="2743200" cy="152400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200401" y="2057400"/>
            <a:ext cx="2327275" cy="2971800"/>
            <a:chOff x="1676400" y="2057400"/>
            <a:chExt cx="2327275" cy="2971800"/>
          </a:xfrm>
        </p:grpSpPr>
        <p:cxnSp>
          <p:nvCxnSpPr>
            <p:cNvPr id="14" name="Straight Connector 13"/>
            <p:cNvCxnSpPr/>
            <p:nvPr/>
          </p:nvCxnSpPr>
          <p:spPr bwMode="auto">
            <a:xfrm rot="5400000" flipH="1" flipV="1">
              <a:off x="1447800" y="2895600"/>
              <a:ext cx="2743200" cy="1524000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958" name="TextBox 29"/>
            <p:cNvSpPr txBox="1">
              <a:spLocks noChangeArrowheads="1"/>
            </p:cNvSpPr>
            <p:nvPr/>
          </p:nvSpPr>
          <p:spPr bwMode="auto">
            <a:xfrm>
              <a:off x="3657600" y="2057400"/>
              <a:ext cx="346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S’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1676400" y="4572000"/>
              <a:ext cx="4572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1981200" y="3048000"/>
            <a:ext cx="5937250" cy="2503488"/>
            <a:chOff x="457200" y="3048000"/>
            <a:chExt cx="5937250" cy="2503488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838200" y="3200400"/>
              <a:ext cx="53340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962" name="TextBox 42"/>
            <p:cNvSpPr txBox="1">
              <a:spLocks noChangeArrowheads="1"/>
            </p:cNvSpPr>
            <p:nvPr/>
          </p:nvSpPr>
          <p:spPr bwMode="auto">
            <a:xfrm>
              <a:off x="457200" y="3048000"/>
              <a:ext cx="38893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R</a:t>
              </a:r>
              <a:r>
                <a:rPr lang="en-US" baseline="-25000" dirty="0">
                  <a:latin typeface="Calibri" pitchFamily="34" charset="0"/>
                </a:rPr>
                <a:t>1</a:t>
              </a: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>
            <a:xfrm rot="5400000">
              <a:off x="5219701" y="4152900"/>
              <a:ext cx="1905000" cy="3175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966" name="TextBox 51"/>
            <p:cNvSpPr txBox="1">
              <a:spLocks noChangeArrowheads="1"/>
            </p:cNvSpPr>
            <p:nvPr/>
          </p:nvSpPr>
          <p:spPr bwMode="auto">
            <a:xfrm>
              <a:off x="6019800" y="5181600"/>
              <a:ext cx="3746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Y</a:t>
              </a:r>
              <a:r>
                <a:rPr lang="en-US" baseline="-25000">
                  <a:latin typeface="Calibri" pitchFamily="34" charset="0"/>
                </a:rPr>
                <a:t>1</a:t>
              </a:r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981200" y="3581400"/>
            <a:ext cx="6546850" cy="1970088"/>
            <a:chOff x="457200" y="3581400"/>
            <a:chExt cx="6546850" cy="1970088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38200" y="3810000"/>
              <a:ext cx="59436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963" name="TextBox 43"/>
            <p:cNvSpPr txBox="1">
              <a:spLocks noChangeArrowheads="1"/>
            </p:cNvSpPr>
            <p:nvPr/>
          </p:nvSpPr>
          <p:spPr bwMode="auto">
            <a:xfrm>
              <a:off x="457200" y="3581400"/>
              <a:ext cx="38893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R</a:t>
              </a:r>
              <a:r>
                <a:rPr lang="en-US" baseline="-25000" dirty="0">
                  <a:latin typeface="Calibri" pitchFamily="34" charset="0"/>
                </a:rPr>
                <a:t>2</a:t>
              </a: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>
            <a:xfrm rot="5400000">
              <a:off x="6134894" y="4456906"/>
              <a:ext cx="12954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967" name="TextBox 52"/>
            <p:cNvSpPr txBox="1">
              <a:spLocks noChangeArrowheads="1"/>
            </p:cNvSpPr>
            <p:nvPr/>
          </p:nvSpPr>
          <p:spPr bwMode="auto">
            <a:xfrm>
              <a:off x="6629400" y="5181600"/>
              <a:ext cx="3746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Y</a:t>
              </a:r>
              <a:r>
                <a:rPr lang="en-US" baseline="-25000">
                  <a:latin typeface="Calibri" pitchFamily="34" charset="0"/>
                </a:rPr>
                <a:t>2</a:t>
              </a:r>
              <a:endParaRPr lang="en-US">
                <a:latin typeface="Calibri" pitchFamily="34" charset="0"/>
              </a:endParaRPr>
            </a:p>
          </p:txBody>
        </p:sp>
      </p:grpSp>
      <p:sp>
        <p:nvSpPr>
          <p:cNvPr id="125968" name="TextBox 53"/>
          <p:cNvSpPr txBox="1">
            <a:spLocks noChangeArrowheads="1"/>
          </p:cNvSpPr>
          <p:nvPr/>
        </p:nvSpPr>
        <p:spPr bwMode="auto">
          <a:xfrm>
            <a:off x="3886200" y="5867400"/>
            <a:ext cx="3441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Increase in output from Y</a:t>
            </a:r>
            <a:r>
              <a:rPr lang="en-US" baseline="-25000" dirty="0">
                <a:latin typeface="Calibri" pitchFamily="34" charset="0"/>
              </a:rPr>
              <a:t>1</a:t>
            </a:r>
            <a:r>
              <a:rPr lang="en-US" dirty="0">
                <a:latin typeface="Calibri" pitchFamily="34" charset="0"/>
              </a:rPr>
              <a:t> to Y</a:t>
            </a:r>
            <a:r>
              <a:rPr lang="en-US" baseline="-25000" dirty="0">
                <a:latin typeface="Calibri" pitchFamily="34" charset="0"/>
              </a:rPr>
              <a:t>2</a:t>
            </a:r>
            <a:r>
              <a:rPr lang="en-US" dirty="0">
                <a:latin typeface="Calibri" pitchFamily="34" charset="0"/>
              </a:rPr>
              <a:t>&gt;Y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59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Curve Shocks</a:t>
            </a:r>
            <a:endParaRPr lang="is-I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28600" y="1600201"/>
                <a:ext cx="5765800" cy="5121275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What shifts the IS curve?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−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acc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Quintessential IS curve “shifter”:</a:t>
                </a:r>
              </a:p>
              <a:p>
                <a:pPr lvl="1"/>
                <a:r>
                  <a:rPr lang="en-US" dirty="0"/>
                  <a:t>Government spending shock</a:t>
                </a:r>
              </a:p>
              <a:p>
                <a:r>
                  <a:rPr lang="en-US" dirty="0"/>
                  <a:t>In normal times: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Suppose government decides to spend more: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</a:rPr>
                        <m:t>where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</a:rPr>
                        <m:t> 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</m:oMath>
                  </m:oMathPara>
                </a14:m>
                <a:endParaRPr lang="is-I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28600" y="1600201"/>
                <a:ext cx="5765800" cy="5121275"/>
              </a:xfrm>
              <a:blipFill>
                <a:blip r:embed="rId3"/>
                <a:stretch>
                  <a:fillRect l="-1905" t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C5A2F96-27B0-5CD1-D29D-0445B417A2AC}"/>
              </a:ext>
            </a:extLst>
          </p:cNvPr>
          <p:cNvCxnSpPr/>
          <p:nvPr/>
        </p:nvCxnSpPr>
        <p:spPr bwMode="auto">
          <a:xfrm rot="5400000" flipH="1" flipV="1">
            <a:off x="5109710" y="3892005"/>
            <a:ext cx="3518772" cy="19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17CDAD6-FD69-5C91-D73A-8ABF6B017A11}"/>
              </a:ext>
            </a:extLst>
          </p:cNvPr>
          <p:cNvCxnSpPr/>
          <p:nvPr/>
        </p:nvCxnSpPr>
        <p:spPr bwMode="auto">
          <a:xfrm>
            <a:off x="6870078" y="5652372"/>
            <a:ext cx="3967113" cy="18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19">
            <a:extLst>
              <a:ext uri="{FF2B5EF4-FFF2-40B4-BE49-F238E27FC236}">
                <a16:creationId xmlns:a16="http://schemas.microsoft.com/office/drawing/2014/main" id="{C99E482A-EC9D-5A62-4B82-6CEE21808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0416" y="5715001"/>
            <a:ext cx="1246367" cy="36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Output gap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E1C4983-024B-C458-BF0E-C22B14644B67}"/>
              </a:ext>
            </a:extLst>
          </p:cNvPr>
          <p:cNvCxnSpPr/>
          <p:nvPr/>
        </p:nvCxnSpPr>
        <p:spPr bwMode="auto">
          <a:xfrm>
            <a:off x="7047617" y="2514600"/>
            <a:ext cx="3020505" cy="28465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1">
            <a:extLst>
              <a:ext uri="{FF2B5EF4-FFF2-40B4-BE49-F238E27FC236}">
                <a16:creationId xmlns:a16="http://schemas.microsoft.com/office/drawing/2014/main" id="{12B77DD4-AA17-82D0-71EE-012FA2401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5616" y="5105400"/>
            <a:ext cx="348173" cy="36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IS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C44C24-E51A-9183-7E83-14C3FB597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416" y="2133600"/>
            <a:ext cx="9602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alibri" pitchFamily="34" charset="0"/>
              </a:rPr>
              <a:t>Interest rate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532923-46A4-8835-D832-9AC0AA66E729}"/>
              </a:ext>
            </a:extLst>
          </p:cNvPr>
          <p:cNvCxnSpPr/>
          <p:nvPr/>
        </p:nvCxnSpPr>
        <p:spPr>
          <a:xfrm>
            <a:off x="6895215" y="3962400"/>
            <a:ext cx="16764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B7237B7-2E40-959B-FD71-69A57A809D89}"/>
              </a:ext>
            </a:extLst>
          </p:cNvPr>
          <p:cNvCxnSpPr/>
          <p:nvPr/>
        </p:nvCxnSpPr>
        <p:spPr>
          <a:xfrm rot="5400000">
            <a:off x="7733415" y="4800600"/>
            <a:ext cx="16764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0B380D0-B255-5DA0-A0DE-099C6EE541F2}"/>
              </a:ext>
            </a:extLst>
          </p:cNvPr>
          <p:cNvSpPr txBox="1"/>
          <p:nvPr/>
        </p:nvSpPr>
        <p:spPr>
          <a:xfrm>
            <a:off x="6514215" y="38100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 dirty="0">
                <a:latin typeface="+mj-lt"/>
              </a:rPr>
              <a:t>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B0A259-1C69-435E-0148-EC3074F9F378}"/>
              </a:ext>
            </a:extLst>
          </p:cNvPr>
          <p:cNvSpPr txBox="1"/>
          <p:nvPr/>
        </p:nvSpPr>
        <p:spPr>
          <a:xfrm>
            <a:off x="8419215" y="5715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 dirty="0">
                <a:latin typeface="+mj-lt"/>
              </a:rPr>
              <a:t>Y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C19D294-B2F5-0936-0705-667886C29856}"/>
              </a:ext>
            </a:extLst>
          </p:cNvPr>
          <p:cNvGrpSpPr/>
          <p:nvPr/>
        </p:nvGrpSpPr>
        <p:grpSpPr>
          <a:xfrm>
            <a:off x="7962015" y="2514600"/>
            <a:ext cx="3452278" cy="3569732"/>
            <a:chOff x="4038600" y="2209800"/>
            <a:chExt cx="3452278" cy="3569732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5B87539-5B13-BD31-3ACD-8D681B3B9228}"/>
                </a:ext>
              </a:extLst>
            </p:cNvPr>
            <p:cNvCxnSpPr/>
            <p:nvPr/>
          </p:nvCxnSpPr>
          <p:spPr bwMode="auto">
            <a:xfrm>
              <a:off x="4038600" y="2209800"/>
              <a:ext cx="3020505" cy="284654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21">
              <a:extLst>
                <a:ext uri="{FF2B5EF4-FFF2-40B4-BE49-F238E27FC236}">
                  <a16:creationId xmlns:a16="http://schemas.microsoft.com/office/drawing/2014/main" id="{F884C526-49BE-2CE2-9736-A1185607C2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6600" y="4800600"/>
              <a:ext cx="40427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IS</a:t>
              </a:r>
              <a:r>
                <a:rPr lang="is-IS" dirty="0">
                  <a:latin typeface="Calibri" pitchFamily="34" charset="0"/>
                </a:rPr>
                <a:t>’</a:t>
              </a: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8192A22-3357-672A-AA85-433DA0453F60}"/>
                </a:ext>
              </a:extLst>
            </p:cNvPr>
            <p:cNvCxnSpPr/>
            <p:nvPr/>
          </p:nvCxnSpPr>
          <p:spPr>
            <a:xfrm>
              <a:off x="4343400" y="3124200"/>
              <a:ext cx="533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1A5B0974-58AB-3E92-D94A-C817E7201BD7}"/>
                </a:ext>
              </a:extLst>
            </p:cNvPr>
            <p:cNvCxnSpPr/>
            <p:nvPr/>
          </p:nvCxnSpPr>
          <p:spPr>
            <a:xfrm>
              <a:off x="5867400" y="4572000"/>
              <a:ext cx="533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0935D37-200A-0279-0B8A-D961BAC6493C}"/>
                </a:ext>
              </a:extLst>
            </p:cNvPr>
            <p:cNvCxnSpPr/>
            <p:nvPr/>
          </p:nvCxnSpPr>
          <p:spPr>
            <a:xfrm>
              <a:off x="4648200" y="3657600"/>
              <a:ext cx="9144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83E29CC-536F-31D9-AEA7-8CB509652EE4}"/>
                </a:ext>
              </a:extLst>
            </p:cNvPr>
            <p:cNvCxnSpPr/>
            <p:nvPr/>
          </p:nvCxnSpPr>
          <p:spPr>
            <a:xfrm rot="5400000">
              <a:off x="4725194" y="4495006"/>
              <a:ext cx="16764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75618FA-E4FE-EE86-A333-EE26B3C74646}"/>
                </a:ext>
              </a:extLst>
            </p:cNvPr>
            <p:cNvSpPr txBox="1"/>
            <p:nvPr/>
          </p:nvSpPr>
          <p:spPr>
            <a:xfrm>
              <a:off x="5410200" y="5410200"/>
              <a:ext cx="357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dirty="0">
                  <a:latin typeface="+mj-lt"/>
                </a:rPr>
                <a:t>Y’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9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IS </a:t>
            </a:r>
            <a:r>
              <a:rPr lang="is-IS" dirty="0" err="1"/>
              <a:t>Curve</a:t>
            </a:r>
            <a:r>
              <a:rPr lang="is-IS" dirty="0"/>
              <a:t> </a:t>
            </a:r>
            <a:r>
              <a:rPr lang="is-IS" dirty="0" err="1"/>
              <a:t>Shocks</a:t>
            </a:r>
            <a:endParaRPr lang="is-I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/>
              <a:lstStyle/>
              <a:p>
                <a:r>
                  <a:rPr lang="is-IS" dirty="0"/>
                  <a:t>Expectations shock (Optimism):</a:t>
                </a:r>
              </a:p>
              <a:p>
                <a:pPr lvl="1"/>
                <a:r>
                  <a:rPr lang="en-US" dirty="0"/>
                  <a:t>Positive revision of expectations about the future</a:t>
                </a:r>
              </a:p>
              <a:p>
                <a:pPr lvl="1"/>
                <a:r>
                  <a:rPr lang="en-US" dirty="0"/>
                  <a:t>Expect more growth/higher income in the future</a:t>
                </a:r>
              </a:p>
              <a:p>
                <a:pPr lvl="1"/>
                <a:r>
                  <a:rPr lang="en-US" dirty="0"/>
                  <a:t>What happens today?</a:t>
                </a:r>
              </a:p>
              <a:p>
                <a:pPr lvl="2"/>
                <a:r>
                  <a:rPr lang="en-US" dirty="0"/>
                  <a:t>Consumption and investment increase</a:t>
                </a:r>
              </a:p>
              <a:p>
                <a:pPr marL="914400" lvl="2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,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</a:rPr>
                        <m:t>where</m:t>
                      </m:r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is-IS" dirty="0"/>
              </a:p>
              <a:p>
                <a:pPr marL="914400" lvl="2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  <m:r>
                        <a:rPr lang="en-US" i="1">
                          <a:latin typeface="Cambria Math"/>
                        </a:rPr>
                        <m:t>, </m:t>
                      </m:r>
                      <m:r>
                        <m:rPr>
                          <m:nor/>
                        </m:rPr>
                        <a:rPr lang="en-US">
                          <a:latin typeface="Cambria Math"/>
                        </a:rPr>
                        <m:t>where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i="1">
                          <a:latin typeface="Cambria Math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is-IS" dirty="0"/>
              </a:p>
              <a:p>
                <a:pPr marL="914400" lvl="2" indent="0" algn="ctr">
                  <a:buNone/>
                </a:pPr>
                <a:endParaRPr lang="is-IS" dirty="0"/>
              </a:p>
              <a:p>
                <a:pPr marL="514350" lvl="1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𝑎</m:t>
                            </m:r>
                          </m:e>
                        </m:acc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acc>
                      </m:e>
                    </m:d>
                  </m:oMath>
                </a14:m>
                <a:endParaRPr lang="is-I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3"/>
                <a:stretch>
                  <a:fillRect l="-1278" t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56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Shifts the IS Curve?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29044"/>
            <a:ext cx="10972800" cy="5305136"/>
          </a:xfrm>
        </p:spPr>
        <p:txBody>
          <a:bodyPr/>
          <a:lstStyle/>
          <a:p>
            <a:pPr marL="60325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r>
              <a:rPr lang="en-US" sz="2800" dirty="0"/>
              <a:t>Δ government spending (G)</a:t>
            </a:r>
          </a:p>
          <a:p>
            <a:r>
              <a:rPr lang="en-US" sz="2800" dirty="0"/>
              <a:t>Δ lump sum taxes (T)</a:t>
            </a:r>
          </a:p>
          <a:p>
            <a:r>
              <a:rPr lang="en-US" sz="2800" dirty="0"/>
              <a:t>Δ expected future income or output</a:t>
            </a:r>
          </a:p>
          <a:p>
            <a:r>
              <a:rPr lang="en-US" sz="2800" dirty="0"/>
              <a:t>Δ wealth</a:t>
            </a:r>
          </a:p>
          <a:p>
            <a:r>
              <a:rPr lang="en-US" sz="2800" dirty="0"/>
              <a:t>Δ investment for reasons other than change in R</a:t>
            </a:r>
            <a:br>
              <a:rPr lang="en-US" sz="2800" dirty="0"/>
            </a:br>
            <a:r>
              <a:rPr lang="en-US" sz="2800" dirty="0"/>
              <a:t>(i.e. autonomous shock to I)</a:t>
            </a:r>
          </a:p>
          <a:p>
            <a:r>
              <a:rPr lang="en-US" sz="2800" dirty="0"/>
              <a:t>Δ consumption for reasons other than change in R</a:t>
            </a:r>
            <a:br>
              <a:rPr lang="en-US" sz="2800" dirty="0"/>
            </a:br>
            <a:r>
              <a:rPr lang="en-US" sz="2800" dirty="0"/>
              <a:t>(i.e. , "autonomous" shock to C)</a:t>
            </a:r>
          </a:p>
          <a:p>
            <a:pPr marL="57150" indent="0">
              <a:buNone/>
            </a:pP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6614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IS Curve and Credit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53000"/>
          </a:xfrm>
        </p:spPr>
        <p:txBody>
          <a:bodyPr/>
          <a:lstStyle/>
          <a:p>
            <a:r>
              <a:rPr lang="is-IS" dirty="0"/>
              <a:t>In above derivation: </a:t>
            </a:r>
          </a:p>
          <a:p>
            <a:pPr lvl="1"/>
            <a:r>
              <a:rPr lang="is-IS" dirty="0"/>
              <a:t>Consumption, investment, etc. functions of potential output, </a:t>
            </a:r>
            <a:br>
              <a:rPr lang="is-IS" dirty="0"/>
            </a:br>
            <a:r>
              <a:rPr lang="is-IS" dirty="0"/>
              <a:t>not actual output</a:t>
            </a:r>
          </a:p>
          <a:p>
            <a:pPr lvl="1"/>
            <a:r>
              <a:rPr lang="is-IS" dirty="0"/>
              <a:t>Theoretical justification</a:t>
            </a:r>
            <a:r>
              <a:rPr lang="en-US" dirty="0"/>
              <a:t>: Permanent income hypothesis</a:t>
            </a:r>
          </a:p>
          <a:p>
            <a:r>
              <a:rPr lang="en-US" dirty="0"/>
              <a:t>Liquidity constraints:</a:t>
            </a:r>
          </a:p>
          <a:p>
            <a:pPr lvl="1"/>
            <a:r>
              <a:rPr lang="en-US" dirty="0"/>
              <a:t>Some consumers can’t borrow against future income</a:t>
            </a:r>
          </a:p>
          <a:p>
            <a:pPr lvl="1"/>
            <a:r>
              <a:rPr lang="en-US" dirty="0"/>
              <a:t>Are </a:t>
            </a:r>
            <a:r>
              <a:rPr lang="en-US" dirty="0">
                <a:solidFill>
                  <a:srgbClr val="C00000"/>
                </a:solidFill>
              </a:rPr>
              <a:t>credit constrained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69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IS Curve and Credit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credit constrained households do if they get </a:t>
            </a:r>
            <a:br>
              <a:rPr lang="en-US" dirty="0"/>
            </a:br>
            <a:r>
              <a:rPr lang="en-US" dirty="0"/>
              <a:t>extra income?</a:t>
            </a:r>
          </a:p>
          <a:p>
            <a:pPr lvl="1"/>
            <a:r>
              <a:rPr lang="en-US" dirty="0"/>
              <a:t>Spend it!</a:t>
            </a:r>
          </a:p>
          <a:p>
            <a:pPr lvl="1"/>
            <a:r>
              <a:rPr lang="en-US" dirty="0"/>
              <a:t>They would like to borrow and consume more</a:t>
            </a:r>
          </a:p>
          <a:p>
            <a:pPr lvl="1"/>
            <a:r>
              <a:rPr lang="en-US" dirty="0"/>
              <a:t>If their income rises temporarily, they spend </a:t>
            </a:r>
            <a:br>
              <a:rPr lang="en-US" dirty="0"/>
            </a:br>
            <a:r>
              <a:rPr lang="en-US" dirty="0"/>
              <a:t>the extra income</a:t>
            </a:r>
          </a:p>
          <a:p>
            <a:r>
              <a:rPr lang="en-US" dirty="0"/>
              <a:t>These households are said to live </a:t>
            </a:r>
            <a:r>
              <a:rPr lang="en-US" dirty="0">
                <a:solidFill>
                  <a:srgbClr val="C00000"/>
                </a:solidFill>
              </a:rPr>
              <a:t>“hand-to-mouth”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4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Constraints and the MPC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Marginal propensity to consume (MPC):</a:t>
            </a:r>
          </a:p>
          <a:p>
            <a:pPr lvl="1"/>
            <a:r>
              <a:rPr lang="en-US" dirty="0"/>
              <a:t>If you get an extra dollar, how much do you spend </a:t>
            </a:r>
            <a:br>
              <a:rPr lang="en-US" dirty="0"/>
            </a:br>
            <a:r>
              <a:rPr lang="en-US" dirty="0"/>
              <a:t>(over say a 3 month period)</a:t>
            </a:r>
          </a:p>
          <a:p>
            <a:r>
              <a:rPr lang="en-US" dirty="0"/>
              <a:t>In permanent income hypothesis model, the MPC is very low (close to zero)</a:t>
            </a:r>
          </a:p>
          <a:p>
            <a:r>
              <a:rPr lang="en-US" dirty="0"/>
              <a:t>Credit constrained agents have a very high MPC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6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Keynes’ Consumption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Keynes (1936, p. 93-94):</a:t>
            </a:r>
          </a:p>
          <a:p>
            <a:pPr lvl="1"/>
            <a:r>
              <a:rPr lang="en-US" dirty="0"/>
              <a:t>“The usual type of short-period fluctuation in the rate of interest is not likely, however, to have much </a:t>
            </a:r>
            <a:r>
              <a:rPr lang="en-US" i="1" dirty="0"/>
              <a:t>direct</a:t>
            </a:r>
            <a:r>
              <a:rPr lang="en-US" dirty="0"/>
              <a:t> influence on spending either way. There are not many people who will alter their way of living because the rate of interest has fallen from 5 to 4 per cent, if their aggregate income is the same as before.”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883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the MPC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Parker, </a:t>
                </a:r>
                <a:r>
                  <a:rPr lang="en-US" dirty="0" err="1"/>
                  <a:t>Souleles</a:t>
                </a:r>
                <a:r>
                  <a:rPr lang="en-US" dirty="0"/>
                  <a:t>, Johnson, McClelland (2012):</a:t>
                </a:r>
              </a:p>
              <a:p>
                <a:pPr lvl="1"/>
                <a:r>
                  <a:rPr lang="en-US" dirty="0"/>
                  <a:t>Look at 2008 Economic Stimulus Payments</a:t>
                </a:r>
              </a:p>
              <a:p>
                <a:pPr lvl="1"/>
                <a:r>
                  <a:rPr lang="en-US" dirty="0"/>
                  <a:t>People got checks from the government</a:t>
                </a:r>
              </a:p>
              <a:p>
                <a:pPr lvl="1"/>
                <a:r>
                  <a:rPr lang="en-US" dirty="0"/>
                  <a:t>Timing was random (based on last digits of SS#)</a:t>
                </a:r>
              </a:p>
              <a:p>
                <a:pPr lvl="1"/>
                <a:r>
                  <a:rPr lang="en-US" dirty="0"/>
                  <a:t>Compare those that got a check at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with those that didn’t (treatment vs. control)</a:t>
                </a:r>
              </a:p>
              <a:p>
                <a:pPr lvl="1"/>
                <a:r>
                  <a:rPr lang="en-US" dirty="0"/>
                  <a:t>How much more did treated people spend over </a:t>
                </a:r>
                <a:br>
                  <a:rPr lang="en-US" dirty="0"/>
                </a:br>
                <a:r>
                  <a:rPr lang="en-US" dirty="0"/>
                  <a:t>a 3 month period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81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609600"/>
            <a:ext cx="8155868" cy="55626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229600" y="3810000"/>
            <a:ext cx="1752600" cy="609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7401" y="6356350"/>
            <a:ext cx="5724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Parker, </a:t>
            </a:r>
            <a:r>
              <a:rPr lang="en-US" dirty="0" err="1"/>
              <a:t>Souleles</a:t>
            </a:r>
            <a:r>
              <a:rPr lang="en-US" dirty="0"/>
              <a:t>, Johnson, McClelland (2012)</a:t>
            </a:r>
          </a:p>
        </p:txBody>
      </p:sp>
    </p:spTree>
    <p:extLst>
      <p:ext uri="{BB962C8B-B14F-4D97-AF65-F5344CB8AC3E}">
        <p14:creationId xmlns:p14="http://schemas.microsoft.com/office/powerpoint/2010/main" val="21847867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Hand-to-Mouth Consumers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447800"/>
                <a:ext cx="10972800" cy="4876800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b="1" dirty="0"/>
                  <a:t>Assumption</a:t>
                </a:r>
                <a:r>
                  <a:rPr lang="en-US" dirty="0"/>
                  <a:t>: A fraction of households are credit constrained and spend temporary increases in income. Aggregate consumption is then:</a:t>
                </a:r>
              </a:p>
              <a:p>
                <a:pPr marL="0" indent="0" algn="ctr">
                  <a:spcBef>
                    <a:spcPts val="18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acc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b="0" dirty="0"/>
                  <a:t>     where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0&lt;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&lt;1</m:t>
                    </m:r>
                  </m:oMath>
                </a14:m>
                <a:endParaRPr lang="en-US" dirty="0"/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Reasonable value for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/>
                  <a:t>?</a:t>
                </a:r>
              </a:p>
              <a:p>
                <a:pPr lvl="1">
                  <a:spcBef>
                    <a:spcPts val="1800"/>
                  </a:spcBef>
                </a:pPr>
                <a:r>
                  <a:rPr lang="en-US" dirty="0"/>
                  <a:t>Perhaps 0.25 based on Parker et al. (2012)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447800"/>
                <a:ext cx="10972800" cy="4876800"/>
              </a:xfrm>
              <a:blipFill>
                <a:blip r:embed="rId3"/>
                <a:stretch>
                  <a:fillRect l="-1389" t="-1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07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Hand-to-Mouth Consumers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525963"/>
              </a:xfrm>
            </p:spPr>
            <p:txBody>
              <a:bodyPr/>
              <a:lstStyle/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solidFill>
                            <a:schemeClr val="accent2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acc>
                      <m:sSub>
                        <m:sSub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Extra term reflects hand-to-mouth consumers</a:t>
                </a:r>
              </a:p>
              <a:p>
                <a:r>
                  <a:rPr lang="en-US" dirty="0"/>
                  <a:t>Since their spending rises and falls one for one with actual output (as opposed to potential output), aggregate consumption will vary with the output</a:t>
                </a:r>
              </a:p>
              <a:p>
                <a:r>
                  <a:rPr lang="en-US" dirty="0"/>
                  <a:t>This turns out to have important consequences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525963"/>
              </a:xfrm>
              <a:blipFill>
                <a:blip r:embed="rId3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7408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IS Curve with Hand-to-Mouth Consumers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800599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US" dirty="0"/>
                  <a:t>Same steps as before yield:</a:t>
                </a:r>
              </a:p>
              <a:p>
                <a:pPr marL="0" indent="0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</m:e>
                      </m:acc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en-US" i="1">
                          <a:latin typeface="Cambria Math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</m:e>
                      </m:acc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acc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Multiplier effect: Any change in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have a larger effect on the output gap than before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800599"/>
              </a:xfrm>
              <a:blipFill>
                <a:blip r:embed="rId3"/>
                <a:stretch>
                  <a:fillRect l="-1278"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734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47" y="282341"/>
            <a:ext cx="6414449" cy="1143000"/>
          </a:xfrm>
        </p:spPr>
        <p:txBody>
          <a:bodyPr/>
          <a:lstStyle/>
          <a:p>
            <a:r>
              <a:rPr lang="en-US" sz="3600" dirty="0"/>
              <a:t>IS Curve with Hand-to-Mouth Consumers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35628" y="1784819"/>
                <a:ext cx="5384800" cy="4525963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Planned expenditure lines are now upward sloping because consumption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Implies that shift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has a bigger effect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35628" y="1784819"/>
                <a:ext cx="5384800" cy="4525963"/>
              </a:xfrm>
              <a:blipFill>
                <a:blip r:embed="rId2"/>
                <a:stretch>
                  <a:fillRect l="-2036"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0645891" y="1636219"/>
            <a:ext cx="113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2 </a:t>
            </a:r>
            <a:r>
              <a:rPr lang="en-US" dirty="0">
                <a:latin typeface="+mn-lt"/>
              </a:rPr>
              <a:t>&gt; R</a:t>
            </a:r>
            <a:r>
              <a:rPr lang="en-US" baseline="-25000" dirty="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270C24E-3F84-A97B-09A7-DB9D142C9463}"/>
              </a:ext>
            </a:extLst>
          </p:cNvPr>
          <p:cNvGrpSpPr/>
          <p:nvPr/>
        </p:nvGrpSpPr>
        <p:grpSpPr>
          <a:xfrm>
            <a:off x="7276112" y="596077"/>
            <a:ext cx="3926890" cy="5760274"/>
            <a:chOff x="1600200" y="967714"/>
            <a:chExt cx="3926890" cy="5760274"/>
          </a:xfrm>
        </p:grpSpPr>
        <p:cxnSp>
          <p:nvCxnSpPr>
            <p:cNvPr id="7" name="Straight Arrow Connector 6"/>
            <p:cNvCxnSpPr/>
            <p:nvPr/>
          </p:nvCxnSpPr>
          <p:spPr bwMode="auto">
            <a:xfrm flipH="1" flipV="1">
              <a:off x="2133307" y="3733800"/>
              <a:ext cx="294" cy="262255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 bwMode="auto">
            <a:xfrm flipV="1">
              <a:off x="2133307" y="6356184"/>
              <a:ext cx="2928938" cy="1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9"/>
            <p:cNvSpPr txBox="1">
              <a:spLocks noChangeArrowheads="1"/>
            </p:cNvSpPr>
            <p:nvPr/>
          </p:nvSpPr>
          <p:spPr bwMode="auto">
            <a:xfrm>
              <a:off x="4800600" y="6358656"/>
              <a:ext cx="62786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Y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320780" y="4014232"/>
              <a:ext cx="2591429" cy="2255196"/>
              <a:chOff x="5256213" y="2278063"/>
              <a:chExt cx="2900661" cy="2720009"/>
            </a:xfrm>
          </p:grpSpPr>
          <p:cxnSp>
            <p:nvCxnSpPr>
              <p:cNvPr id="11" name="Straight Connector 10"/>
              <p:cNvCxnSpPr/>
              <p:nvPr/>
            </p:nvCxnSpPr>
            <p:spPr bwMode="auto">
              <a:xfrm>
                <a:off x="5256213" y="2278063"/>
                <a:ext cx="2441575" cy="249396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21"/>
              <p:cNvSpPr txBox="1">
                <a:spLocks noChangeArrowheads="1"/>
              </p:cNvSpPr>
              <p:nvPr/>
            </p:nvSpPr>
            <p:spPr bwMode="auto">
              <a:xfrm>
                <a:off x="7767155" y="4552618"/>
                <a:ext cx="389719" cy="4454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IS</a:t>
                </a:r>
              </a:p>
            </p:txBody>
          </p:sp>
        </p:grpSp>
        <p:sp>
          <p:nvSpPr>
            <p:cNvPr id="13" name="TextBox 24"/>
            <p:cNvSpPr txBox="1">
              <a:spLocks noChangeArrowheads="1"/>
            </p:cNvSpPr>
            <p:nvPr/>
          </p:nvSpPr>
          <p:spPr bwMode="auto">
            <a:xfrm>
              <a:off x="1774164" y="3709141"/>
              <a:ext cx="2834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R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 flipH="1" flipV="1">
              <a:off x="2133307" y="992373"/>
              <a:ext cx="294" cy="262255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2133307" y="3614757"/>
              <a:ext cx="2928938" cy="1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19"/>
            <p:cNvSpPr txBox="1">
              <a:spLocks noChangeArrowheads="1"/>
            </p:cNvSpPr>
            <p:nvPr/>
          </p:nvSpPr>
          <p:spPr bwMode="auto">
            <a:xfrm>
              <a:off x="4800600" y="3606984"/>
              <a:ext cx="62786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Y</a:t>
              </a:r>
            </a:p>
          </p:txBody>
        </p:sp>
        <p:sp>
          <p:nvSpPr>
            <p:cNvPr id="27" name="TextBox 24"/>
            <p:cNvSpPr txBox="1">
              <a:spLocks noChangeArrowheads="1"/>
            </p:cNvSpPr>
            <p:nvPr/>
          </p:nvSpPr>
          <p:spPr bwMode="auto">
            <a:xfrm>
              <a:off x="1600200" y="967714"/>
              <a:ext cx="45741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PE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2133307" y="1272275"/>
              <a:ext cx="2586244" cy="23251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2133307" y="2154707"/>
              <a:ext cx="2847038" cy="858856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2133308" y="1417638"/>
              <a:ext cx="2922733" cy="944562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5030271" y="1248079"/>
              <a:ext cx="4968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n-lt"/>
                </a:rPr>
                <a:t>R</a:t>
              </a:r>
              <a:r>
                <a:rPr lang="en-US" baseline="-25000" dirty="0">
                  <a:latin typeface="+mn-lt"/>
                </a:rPr>
                <a:t>1</a:t>
              </a:r>
              <a:endParaRPr lang="en-US" dirty="0">
                <a:latin typeface="+mn-lt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3124200" y="2696058"/>
              <a:ext cx="0" cy="3660126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267200" y="1639574"/>
              <a:ext cx="0" cy="4716611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 flipH="1">
              <a:off x="2973087" y="6340472"/>
              <a:ext cx="4876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n-lt"/>
                </a:rPr>
                <a:t>Y</a:t>
              </a:r>
              <a:r>
                <a:rPr lang="en-US" baseline="-25000" dirty="0">
                  <a:latin typeface="+mn-lt"/>
                </a:rPr>
                <a:t>2</a:t>
              </a:r>
              <a:endParaRPr lang="en-US" dirty="0">
                <a:latin typeface="+mn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 flipH="1">
              <a:off x="4114801" y="6308606"/>
              <a:ext cx="4876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n-lt"/>
                </a:rPr>
                <a:t>Y</a:t>
              </a:r>
              <a:r>
                <a:rPr lang="en-US" baseline="-25000" dirty="0">
                  <a:latin typeface="+mn-lt"/>
                </a:rPr>
                <a:t>1</a:t>
              </a:r>
              <a:endParaRPr lang="en-US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8958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Multiplier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intuition for the multiplier effect?</a:t>
            </a:r>
          </a:p>
          <a:p>
            <a:r>
              <a:rPr lang="en-US" dirty="0"/>
              <a:t>Say foreign demand falls by 1%</a:t>
            </a:r>
          </a:p>
          <a:p>
            <a:r>
              <a:rPr lang="en-US" dirty="0"/>
              <a:t>Without multiplier: Output falls by 1%</a:t>
            </a:r>
          </a:p>
          <a:p>
            <a:r>
              <a:rPr lang="en-US" dirty="0"/>
              <a:t>With multiplier: </a:t>
            </a:r>
          </a:p>
          <a:p>
            <a:pPr lvl="1"/>
            <a:r>
              <a:rPr lang="en-US" dirty="0"/>
              <a:t>Fall in output implies a fall in the income of hand-to-mouth consumers</a:t>
            </a:r>
          </a:p>
          <a:p>
            <a:pPr lvl="1"/>
            <a:r>
              <a:rPr lang="en-US" dirty="0"/>
              <a:t>They reduce their consumption.</a:t>
            </a:r>
          </a:p>
          <a:p>
            <a:pPr lvl="1"/>
            <a:r>
              <a:rPr lang="en-US" dirty="0"/>
              <a:t>This further reduces output, and on and 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30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Multiplier Effect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Initial fall in foreign demand: 1%</a:t>
                </a:r>
              </a:p>
              <a:p>
                <a:r>
                  <a:rPr lang="en-US" dirty="0"/>
                  <a:t>1</a:t>
                </a:r>
                <a:r>
                  <a:rPr lang="en-US" baseline="30000" dirty="0"/>
                  <a:t>st</a:t>
                </a:r>
                <a:r>
                  <a:rPr lang="en-US" dirty="0"/>
                  <a:t> round fall in consumption: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r>
                  <a:rPr lang="en-US" dirty="0"/>
                  <a:t>2</a:t>
                </a:r>
                <a:r>
                  <a:rPr lang="en-US" baseline="30000" dirty="0"/>
                  <a:t>nd</a:t>
                </a:r>
                <a:r>
                  <a:rPr lang="en-US" dirty="0"/>
                  <a:t> round fall in consumption: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r>
                  <a:rPr lang="en-US" dirty="0"/>
                  <a:t>3</a:t>
                </a:r>
                <a:r>
                  <a:rPr lang="en-US" baseline="30000" dirty="0"/>
                  <a:t>rd</a:t>
                </a:r>
                <a:r>
                  <a:rPr lang="en-US" dirty="0"/>
                  <a:t> round fall in consumption: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Etc., Etc.</a:t>
                </a:r>
              </a:p>
              <a:p>
                <a:r>
                  <a:rPr lang="en-US" dirty="0"/>
                  <a:t>Total effect: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1+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467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We Stand?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972800" cy="4876800"/>
              </a:xfrm>
            </p:spPr>
            <p:txBody>
              <a:bodyPr/>
              <a:lstStyle/>
              <a:p>
                <a:pPr>
                  <a:spcBef>
                    <a:spcPts val="1800"/>
                  </a:spcBef>
                </a:pPr>
                <a:r>
                  <a:rPr lang="en-US" dirty="0"/>
                  <a:t>Money Market (LM Curve): </a:t>
                </a:r>
              </a:p>
              <a:p>
                <a:pPr marL="57150" indent="0" algn="ctr">
                  <a:spcBef>
                    <a:spcPts val="1800"/>
                  </a:spcBef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Fisher Equation: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Price Setting Equation: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Goods Market (IS Curve):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−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</m:acc>
                      </m:e>
                    </m:d>
                  </m:oMath>
                </a14:m>
                <a:endParaRPr lang="en-US" dirty="0"/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Okun’s Law: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972800" cy="4876800"/>
              </a:xfrm>
              <a:blipFill>
                <a:blip r:embed="rId3"/>
                <a:stretch>
                  <a:fillRect l="-1278" t="-1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3184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IS-LM Model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8468" y="1706562"/>
            <a:ext cx="5272732" cy="4876800"/>
          </a:xfrm>
        </p:spPr>
        <p:txBody>
          <a:bodyPr/>
          <a:lstStyle/>
          <a:p>
            <a:r>
              <a:rPr lang="en-US" dirty="0"/>
              <a:t>Short-run model</a:t>
            </a:r>
          </a:p>
          <a:p>
            <a:r>
              <a:rPr lang="en-US" dirty="0"/>
              <a:t>Determines output gap and </a:t>
            </a:r>
            <a:br>
              <a:rPr lang="en-US" dirty="0"/>
            </a:br>
            <a:r>
              <a:rPr lang="en-US" dirty="0"/>
              <a:t>real interest rate</a:t>
            </a:r>
          </a:p>
          <a:p>
            <a:r>
              <a:rPr lang="en-US" dirty="0"/>
              <a:t>Inflation predetermined (unaffected by output)</a:t>
            </a:r>
          </a:p>
          <a:p>
            <a:r>
              <a:rPr lang="en-US" dirty="0"/>
              <a:t>Money market shocks shift the LM curve</a:t>
            </a:r>
          </a:p>
          <a:p>
            <a:r>
              <a:rPr lang="en-US" dirty="0"/>
              <a:t>Goods market shocks shift the </a:t>
            </a:r>
            <a:br>
              <a:rPr lang="en-US" dirty="0"/>
            </a:br>
            <a:r>
              <a:rPr lang="en-US" dirty="0"/>
              <a:t>IS curve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39</a:t>
            </a:fld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6603581" y="2157220"/>
            <a:ext cx="4268038" cy="3975484"/>
            <a:chOff x="303962" y="2150679"/>
            <a:chExt cx="4268038" cy="3975484"/>
          </a:xfrm>
        </p:grpSpPr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03962" y="2150679"/>
              <a:ext cx="4268038" cy="3975484"/>
              <a:chOff x="514620" y="2115576"/>
              <a:chExt cx="3904131" cy="3616489"/>
            </a:xfrm>
          </p:grpSpPr>
          <p:cxnSp>
            <p:nvCxnSpPr>
              <p:cNvPr id="8" name="Straight Arrow Connector 7"/>
              <p:cNvCxnSpPr/>
              <p:nvPr/>
            </p:nvCxnSpPr>
            <p:spPr>
              <a:xfrm rot="5400000" flipH="1" flipV="1">
                <a:off x="-686380" y="3733243"/>
                <a:ext cx="3201019" cy="17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914997" y="5334619"/>
                <a:ext cx="3503754" cy="16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2992" y="5391592"/>
                    <a:ext cx="350041" cy="3404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̃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acc>
                        </m:oMath>
                      </m:oMathPara>
                    </a14:m>
                    <a:endParaRPr lang="en-US" dirty="0">
                      <a:latin typeface="Calibri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032992" y="5391592"/>
                    <a:ext cx="350041" cy="34047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t="-4918" r="-9524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" name="Straight Connector 10"/>
              <p:cNvCxnSpPr/>
              <p:nvPr/>
            </p:nvCxnSpPr>
            <p:spPr>
              <a:xfrm>
                <a:off x="1071799" y="2480195"/>
                <a:ext cx="2510517" cy="2548617"/>
              </a:xfrm>
              <a:prstGeom prst="line">
                <a:avLst/>
              </a:prstGeom>
              <a:ln w="254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2" name="TextBox 21"/>
              <p:cNvSpPr txBox="1">
                <a:spLocks noChangeArrowheads="1"/>
              </p:cNvSpPr>
              <p:nvPr/>
            </p:nvSpPr>
            <p:spPr bwMode="auto">
              <a:xfrm>
                <a:off x="3548923" y="4672930"/>
                <a:ext cx="318486" cy="3359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IS</a:t>
                </a:r>
              </a:p>
            </p:txBody>
          </p:sp>
          <p:sp>
            <p:nvSpPr>
              <p:cNvPr id="13" name="TextBox 24"/>
              <p:cNvSpPr txBox="1">
                <a:spLocks noChangeArrowheads="1"/>
              </p:cNvSpPr>
              <p:nvPr/>
            </p:nvSpPr>
            <p:spPr bwMode="auto">
              <a:xfrm flipH="1">
                <a:off x="514620" y="2115576"/>
                <a:ext cx="320254" cy="5879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 R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 flipV="1">
              <a:off x="1118020" y="2551492"/>
              <a:ext cx="2737972" cy="259079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306422" y="228757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172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Keynes’ Consumption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Consumption a function of after-tax income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Marginal propensity to consume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 between zero and one</a:t>
                </a:r>
              </a:p>
              <a:p>
                <a:r>
                  <a:rPr lang="en-US" dirty="0"/>
                  <a:t>Interest rate not important</a:t>
                </a:r>
              </a:p>
              <a:p>
                <a:r>
                  <a:rPr lang="en-US" dirty="0"/>
                  <a:t>Future income not important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04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Introspection about Consumption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Suppose you received a surprise one-time $1,000 scholarship</a:t>
            </a:r>
          </a:p>
          <a:p>
            <a:r>
              <a:rPr lang="en-US" dirty="0"/>
              <a:t>How much would you spend within a year?</a:t>
            </a:r>
            <a:br>
              <a:rPr lang="en-US" dirty="0"/>
            </a:br>
            <a:r>
              <a:rPr lang="en-US" sz="2400" dirty="0"/>
              <a:t>(on goods and services, not paying down debt)</a:t>
            </a:r>
          </a:p>
          <a:p>
            <a:endParaRPr lang="en-US" dirty="0"/>
          </a:p>
          <a:p>
            <a:r>
              <a:rPr lang="en-US" dirty="0"/>
              <a:t>How about a one-time $10,000 scholarship?</a:t>
            </a:r>
          </a:p>
          <a:p>
            <a:r>
              <a:rPr lang="en-US" dirty="0"/>
              <a:t>How about a one-time $100,000 scholarship?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Introspection about Consumption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94807"/>
            <a:ext cx="10972800" cy="3994574"/>
          </a:xfrm>
        </p:spPr>
        <p:txBody>
          <a:bodyPr/>
          <a:lstStyle/>
          <a:p>
            <a:r>
              <a:rPr lang="en-US" dirty="0"/>
              <a:t>Suppose interest rate rose by 1 percentage point</a:t>
            </a:r>
          </a:p>
          <a:p>
            <a:r>
              <a:rPr lang="en-US" dirty="0"/>
              <a:t>How much more would you save over a year as a fraction of your annual consumption?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677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Keynesian Cross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Planned expenditures (demand):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𝑁𝑋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𝑁𝑋</m:t>
                    </m:r>
                  </m:oMath>
                </a14:m>
                <a:r>
                  <a:rPr lang="en-US" dirty="0"/>
                  <a:t> are “exogenous” </a:t>
                </a:r>
                <a:br>
                  <a:rPr lang="en-US" dirty="0"/>
                </a:br>
                <a:r>
                  <a:rPr lang="en-US" dirty="0"/>
                  <a:t>(i.e., not affected by level of output or interest rates)</a:t>
                </a:r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is given by Keynes’ consumption function</a:t>
                </a:r>
              </a:p>
              <a:p>
                <a:r>
                  <a:rPr lang="en-US" dirty="0"/>
                  <a:t>Suppose output is determined by demand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46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Keynesian Cross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417638"/>
                <a:ext cx="10972800" cy="5165723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Output must equal planned expenditures: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𝑁𝑋</m:t>
                      </m:r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A little bit of algebra then gives: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𝑁𝑋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Government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purchases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multiplier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Tax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cut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muliplier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417638"/>
                <a:ext cx="10972800" cy="5165723"/>
              </a:xfrm>
              <a:blipFill>
                <a:blip r:embed="rId2"/>
                <a:stretch>
                  <a:fillRect l="-1278" t="-1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48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Keynesian Cross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417638"/>
                <a:ext cx="10972800" cy="5440362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If marginal propensity to consumer is 2/3</a:t>
                </a:r>
              </a:p>
              <a:p>
                <a:pPr lvl="1"/>
                <a:r>
                  <a:rPr lang="en-US" dirty="0"/>
                  <a:t>Government purchases multiplier is 3</a:t>
                </a:r>
              </a:p>
              <a:p>
                <a:pPr lvl="1"/>
                <a:r>
                  <a:rPr lang="en-US" dirty="0"/>
                  <a:t>Tax cut multiplier is 2</a:t>
                </a:r>
              </a:p>
              <a:p>
                <a:pPr lvl="1"/>
                <a:r>
                  <a:rPr lang="en-US" dirty="0"/>
                  <a:t>Multiplier for extra investment or consumption is 3</a:t>
                </a:r>
              </a:p>
              <a:p>
                <a:r>
                  <a:rPr lang="en-US" dirty="0"/>
                  <a:t>Logic:</a:t>
                </a:r>
              </a:p>
              <a:p>
                <a:pPr lvl="1"/>
                <a:r>
                  <a:rPr lang="en-US" dirty="0"/>
                  <a:t>Government spends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</a:t>
                </a:r>
                <a:br>
                  <a:rPr lang="en-US" b="0" dirty="0">
                    <a:ea typeface="Cambria Math" panose="02040503050406030204" pitchFamily="18" charset="0"/>
                  </a:rPr>
                </a:br>
                <a:r>
                  <a:rPr lang="en-US" b="0" dirty="0">
                    <a:ea typeface="Cambria Math" panose="02040503050406030204" pitchFamily="18" charset="0"/>
                  </a:rPr>
                  <a:t>(extra income for households)</a:t>
                </a:r>
              </a:p>
              <a:p>
                <a:pPr lvl="1"/>
                <a:r>
                  <a:rPr lang="en-US" dirty="0">
                    <a:ea typeface="Cambria Math" panose="02040503050406030204" pitchFamily="18" charset="0"/>
                  </a:rPr>
                  <a:t>Households spend extra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(more extra income)</a:t>
                </a:r>
              </a:p>
              <a:p>
                <a:pPr lvl="1"/>
                <a:r>
                  <a:rPr lang="en-US" dirty="0">
                    <a:ea typeface="Cambria Math" panose="02040503050406030204" pitchFamily="18" charset="0"/>
                  </a:rPr>
                  <a:t>Households spend extra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lvl="1"/>
                <a:r>
                  <a:rPr lang="en-US" dirty="0"/>
                  <a:t>Etc.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417638"/>
                <a:ext cx="10972800" cy="5440362"/>
              </a:xfrm>
              <a:blipFill>
                <a:blip r:embed="rId2"/>
                <a:stretch>
                  <a:fillRect l="-1278" t="-14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1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18124</TotalTime>
  <Words>1940</Words>
  <Application>Microsoft Office PowerPoint</Application>
  <PresentationFormat>Widescreen</PresentationFormat>
  <Paragraphs>342</Paragraphs>
  <Slides>39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Cambria Math</vt:lpstr>
      <vt:lpstr>Symbol</vt:lpstr>
      <vt:lpstr>Office Theme</vt:lpstr>
      <vt:lpstr>Lecture 14: Interest Rates and the Goods Market Macroeconomics (Quantitative) Economics 101B</vt:lpstr>
      <vt:lpstr>Keynes’ Consumption Function</vt:lpstr>
      <vt:lpstr>Keynes’ Consumption Function</vt:lpstr>
      <vt:lpstr>Keynes’ Consumption Function</vt:lpstr>
      <vt:lpstr>Introspection about Consumption</vt:lpstr>
      <vt:lpstr>Introspection about Consumption</vt:lpstr>
      <vt:lpstr>Keynesian Cross</vt:lpstr>
      <vt:lpstr>Keynesian Cross</vt:lpstr>
      <vt:lpstr>Keynesian Cross</vt:lpstr>
      <vt:lpstr>Keynesian Cross</vt:lpstr>
      <vt:lpstr>Keynesian Cross</vt:lpstr>
      <vt:lpstr>The IS Curve</vt:lpstr>
      <vt:lpstr>Consumption</vt:lpstr>
      <vt:lpstr>Investment</vt:lpstr>
      <vt:lpstr>Imports</vt:lpstr>
      <vt:lpstr>Government Spending and Exports</vt:lpstr>
      <vt:lpstr>Planned Expenditure</vt:lpstr>
      <vt:lpstr>IS Curve</vt:lpstr>
      <vt:lpstr>IS Curve</vt:lpstr>
      <vt:lpstr>IS Curve</vt:lpstr>
      <vt:lpstr>“One-Line” Intuition</vt:lpstr>
      <vt:lpstr>IS Curve</vt:lpstr>
      <vt:lpstr>IS Curve</vt:lpstr>
      <vt:lpstr>IS Curve Shocks</vt:lpstr>
      <vt:lpstr>IS Curve Shocks</vt:lpstr>
      <vt:lpstr>What Shifts the IS Curve?</vt:lpstr>
      <vt:lpstr>IS Curve and Credit Constraints</vt:lpstr>
      <vt:lpstr>IS Curve and Credit Constraints</vt:lpstr>
      <vt:lpstr>Credit Constraints and the MPC</vt:lpstr>
      <vt:lpstr>Measuring the MPC</vt:lpstr>
      <vt:lpstr>PowerPoint Presentation</vt:lpstr>
      <vt:lpstr>Hand-to-Mouth Consumers</vt:lpstr>
      <vt:lpstr>Hand-to-Mouth Consumers</vt:lpstr>
      <vt:lpstr>IS Curve with Hand-to-Mouth Consumers</vt:lpstr>
      <vt:lpstr>IS Curve with Hand-to-Mouth Consumers</vt:lpstr>
      <vt:lpstr>Multiplier Effect</vt:lpstr>
      <vt:lpstr>Multiplier Effect</vt:lpstr>
      <vt:lpstr>Where Do We Stand?</vt:lpstr>
      <vt:lpstr>IS-LM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23</dc:title>
  <dc:creator>Jon Steinsson</dc:creator>
  <cp:lastModifiedBy>Jon Steinsson</cp:lastModifiedBy>
  <cp:revision>1241</cp:revision>
  <cp:lastPrinted>2014-04-17T19:53:02Z</cp:lastPrinted>
  <dcterms:created xsi:type="dcterms:W3CDTF">2009-02-16T13:46:11Z</dcterms:created>
  <dcterms:modified xsi:type="dcterms:W3CDTF">2025-11-15T00:15:14Z</dcterms:modified>
</cp:coreProperties>
</file>