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653" r:id="rId3"/>
    <p:sldId id="450" r:id="rId4"/>
    <p:sldId id="666" r:id="rId5"/>
    <p:sldId id="347" r:id="rId6"/>
    <p:sldId id="345" r:id="rId7"/>
    <p:sldId id="723" r:id="rId8"/>
    <p:sldId id="690" r:id="rId9"/>
    <p:sldId id="566" r:id="rId10"/>
    <p:sldId id="602" r:id="rId11"/>
    <p:sldId id="724" r:id="rId12"/>
    <p:sldId id="567" r:id="rId13"/>
    <p:sldId id="568" r:id="rId14"/>
    <p:sldId id="569" r:id="rId15"/>
    <p:sldId id="570" r:id="rId16"/>
    <p:sldId id="571" r:id="rId17"/>
    <p:sldId id="572" r:id="rId18"/>
    <p:sldId id="605" r:id="rId19"/>
    <p:sldId id="505" r:id="rId20"/>
    <p:sldId id="725" r:id="rId21"/>
    <p:sldId id="726" r:id="rId22"/>
    <p:sldId id="727" r:id="rId23"/>
    <p:sldId id="607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4" autoAdjust="0"/>
  </p:normalViewPr>
  <p:slideViewPr>
    <p:cSldViewPr>
      <p:cViewPr varScale="1">
        <p:scale>
          <a:sx n="67" d="100"/>
          <a:sy n="67" d="100"/>
        </p:scale>
        <p:origin x="62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F44AEF7D-DA51-4644-AEDB-AA12A16DAE53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631B8F2E-3BCE-4817-9648-D099B0E3C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42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5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4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4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7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1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7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9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7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2B33-B707-4AB0-BC49-C871374F9E9A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2586-4EE8-4463-AFDE-B5A1134B3A66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04-1BD0-4E5E-BAC1-567EB6C99271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466A-657F-4B88-86F8-2B4FB2020379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2F2B-4BFB-4C04-9BC0-438CC046920B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8384-D1A7-41F3-9796-3E9EB5C5EFAF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9930-F56C-47E8-81C3-FAF4ECAAF8C6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72D0-8488-4AC0-942C-7D327244EDFC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208-918B-4201-A088-94BB7165F2E8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53D3-FD97-4AFF-A679-AC58343C4698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1663-9CFA-4543-80FB-84606C9CC92D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79AE-DFC4-43F7-9A2C-C04BD645F499}" type="datetime1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BE4F-3C29-4BB1-B8A2-B47F4BBC1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/>
              <a:t>Lecture 12:</a:t>
            </a:r>
            <a:br>
              <a:rPr lang="en-US" dirty="0"/>
            </a:br>
            <a:r>
              <a:rPr lang="en-US" dirty="0"/>
              <a:t>Business Cycles</a:t>
            </a:r>
            <a:br>
              <a:rPr lang="en-US" dirty="0"/>
            </a:br>
            <a:r>
              <a:rPr lang="en-US" sz="2700" dirty="0"/>
              <a:t>Macroeconomics (Quantitative)</a:t>
            </a:r>
            <a:br>
              <a:rPr lang="en-US" dirty="0"/>
            </a:br>
            <a:r>
              <a:rPr lang="en-US" sz="2800" dirty="0"/>
              <a:t>Economics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</a:p>
          <a:p>
            <a:r>
              <a:rPr lang="is-IS" dirty="0"/>
              <a:t>University of California, 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4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Add Trend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972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add trend growth to medieval economy</a:t>
                </a:r>
              </a:p>
              <a:p>
                <a:r>
                  <a:rPr lang="en-US" dirty="0"/>
                  <a:t>Steady state becomes “trend growth path”</a:t>
                </a:r>
              </a:p>
              <a:p>
                <a:r>
                  <a:rPr lang="en-US" dirty="0"/>
                  <a:t>We assume that TFP has a positive trend growth rate.  </a:t>
                </a:r>
                <a:br>
                  <a:rPr lang="en-US" dirty="0"/>
                </a:br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rather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still exogenous.)</a:t>
                </a:r>
              </a:p>
              <a:p>
                <a:r>
                  <a:rPr lang="en-US" dirty="0"/>
                  <a:t>Actual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Potential output (natural rate of output):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Employment is at desired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when output is at potential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972800" cy="4876800"/>
              </a:xfrm>
              <a:blipFill>
                <a:blip r:embed="rId3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1"/>
            <a:ext cx="2133600" cy="365125"/>
          </a:xfrm>
        </p:spPr>
        <p:txBody>
          <a:bodyPr/>
          <a:lstStyle/>
          <a:p>
            <a:fld id="{85442DEE-2235-41B4-99BD-2342031594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8554-AECE-F810-22E9-9A1113BF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Medieval Economy with Trend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B31FB-8FBC-022B-05FE-39900D6A1F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</p:spPr>
            <p:txBody>
              <a:bodyPr/>
              <a:lstStyle/>
              <a:p>
                <a:r>
                  <a:rPr lang="en-US" dirty="0"/>
                  <a:t>Medieval economy without trend growth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r>
                  <a:rPr lang="en-US" dirty="0"/>
                  <a:t>Medieval economy with trend growth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Only difference is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0B31FB-8FBC-022B-05FE-39900D6A1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  <a:blipFill>
                <a:blip r:embed="rId2"/>
                <a:stretch>
                  <a:fillRect l="-1278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8A6FF-EB06-AF65-1F4F-13A915D6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525964"/>
              </a:xfrm>
            </p:spPr>
            <p:txBody>
              <a:bodyPr/>
              <a:lstStyle/>
              <a:p>
                <a:r>
                  <a:rPr lang="en-US" dirty="0"/>
                  <a:t>Can we use concepts of supply and demand to think about </a:t>
                </a:r>
                <a:br>
                  <a:rPr lang="en-US" dirty="0"/>
                </a:br>
                <a:r>
                  <a:rPr lang="en-US" dirty="0"/>
                  <a:t>the Medieval economy model?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Let’s start with the money market equilibrium condition: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Take logs and time differences: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525964"/>
              </a:xfrm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Market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049000" cy="51212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Inflation: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Output gap: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/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yields: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049000" cy="5121275"/>
              </a:xfrm>
              <a:blipFill>
                <a:blip r:embed="rId2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4F9FF3-8B76-5432-AA63-C4F3FFAFB2B1}"/>
              </a:ext>
            </a:extLst>
          </p:cNvPr>
          <p:cNvGrpSpPr/>
          <p:nvPr/>
        </p:nvGrpSpPr>
        <p:grpSpPr>
          <a:xfrm>
            <a:off x="8839200" y="5181600"/>
            <a:ext cx="3042127" cy="1428929"/>
            <a:chOff x="8839200" y="5181600"/>
            <a:chExt cx="3042127" cy="14289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1E9467-F31B-93E9-EE93-CCE59042A3B7}"/>
                </a:ext>
              </a:extLst>
            </p:cNvPr>
            <p:cNvSpPr txBox="1"/>
            <p:nvPr/>
          </p:nvSpPr>
          <p:spPr>
            <a:xfrm>
              <a:off x="8839200" y="5410200"/>
              <a:ext cx="30421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 drop this term. Think</a:t>
              </a:r>
            </a:p>
            <a:p>
              <a:r>
                <a:rPr lang="en-US" dirty="0"/>
                <a:t>of it as a constant that</a:t>
              </a:r>
            </a:p>
            <a:p>
              <a:r>
                <a:rPr lang="en-US" dirty="0"/>
                <a:t>doesn’t contribute anything</a:t>
              </a:r>
            </a:p>
            <a:p>
              <a:r>
                <a:rPr lang="en-US" dirty="0"/>
                <a:t>interesting to the analysis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F0668B-6EC1-1FEC-C7F1-1523FCE6861C}"/>
                </a:ext>
              </a:extLst>
            </p:cNvPr>
            <p:cNvCxnSpPr/>
            <p:nvPr/>
          </p:nvCxnSpPr>
          <p:spPr>
            <a:xfrm flipH="1" flipV="1">
              <a:off x="9677400" y="5181600"/>
              <a:ext cx="762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6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Money Market Equilibrium as Aggregate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11" y="1752600"/>
                <a:ext cx="6095987" cy="4525963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rewrite this as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Plot this relationship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  <a:p>
                <a:r>
                  <a:rPr lang="en-US" dirty="0"/>
                  <a:t>Downward sloping locus of points</a:t>
                </a:r>
              </a:p>
              <a:p>
                <a:r>
                  <a:rPr lang="en-US" dirty="0"/>
                  <a:t>We call this the </a:t>
                </a:r>
                <a:r>
                  <a:rPr lang="en-US" dirty="0">
                    <a:solidFill>
                      <a:srgbClr val="C00000"/>
                    </a:solidFill>
                  </a:rPr>
                  <a:t>aggregate demand </a:t>
                </a:r>
                <a:r>
                  <a:rPr lang="en-US" dirty="0"/>
                  <a:t>curve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11" y="1752600"/>
                <a:ext cx="6095987" cy="4525963"/>
              </a:xfrm>
              <a:blipFill>
                <a:blip r:embed="rId3"/>
                <a:stretch>
                  <a:fillRect l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6248400" y="2133600"/>
            <a:ext cx="5334000" cy="3886200"/>
            <a:chOff x="838200" y="1860550"/>
            <a:chExt cx="7010400" cy="4439723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2286000" y="2133600"/>
              <a:ext cx="0" cy="358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286000" y="5715000"/>
              <a:ext cx="464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743200" y="2514600"/>
              <a:ext cx="3657600" cy="25908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546669" y="4986395"/>
              <a:ext cx="801189" cy="5410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70C0"/>
                  </a:solidFill>
                </a:rPr>
                <a:t>AD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38200" y="1860550"/>
              <a:ext cx="1447800" cy="4328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/>
                <a:t>Inflation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146074" y="5867399"/>
              <a:ext cx="1702526" cy="4328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/>
                <a:t>Output gap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2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Setting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81599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   →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Replace: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  <a:r>
                  <a:rPr lang="en-US" sz="2400" dirty="0"/>
                  <a:t>(i.e., assume desired output is same as potential output)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Take logs: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81599"/>
              </a:xfrm>
              <a:blipFill>
                <a:blip r:embed="rId2"/>
                <a:stretch>
                  <a:fillRect l="-1278" r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Run Aggregate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3" y="1600201"/>
                <a:ext cx="5105392" cy="48005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Very simple short-run aggregate supply relation</a:t>
                </a:r>
              </a:p>
              <a:p>
                <a:r>
                  <a:rPr lang="en-US" dirty="0"/>
                  <a:t>What is its slope?</a:t>
                </a:r>
              </a:p>
              <a:p>
                <a:r>
                  <a:rPr lang="en-US" dirty="0"/>
                  <a:t>Short run: </a:t>
                </a:r>
              </a:p>
              <a:p>
                <a:pPr lvl="1"/>
                <a:r>
                  <a:rPr lang="en-US" dirty="0"/>
                  <a:t>Inflation is fixed </a:t>
                </a:r>
              </a:p>
              <a:p>
                <a:pPr lvl="1"/>
                <a:r>
                  <a:rPr lang="en-US" dirty="0"/>
                  <a:t>Predetermined one period </a:t>
                </a:r>
                <a:br>
                  <a:rPr lang="en-US" dirty="0"/>
                </a:br>
                <a:r>
                  <a:rPr lang="en-US" dirty="0"/>
                  <a:t>in advance</a:t>
                </a:r>
              </a:p>
              <a:p>
                <a:pPr lvl="1"/>
                <a:r>
                  <a:rPr lang="en-US" dirty="0"/>
                  <a:t>Horizontal short-run aggregate supply curve (SRAS)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3" y="1600201"/>
                <a:ext cx="5105392" cy="4800599"/>
              </a:xfrm>
              <a:blipFill>
                <a:blip r:embed="rId3"/>
                <a:stretch>
                  <a:fillRect l="-2509" r="-2509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5407588" y="2133600"/>
            <a:ext cx="6753639" cy="3886200"/>
            <a:chOff x="1094961" y="1860550"/>
            <a:chExt cx="6753639" cy="4439723"/>
          </a:xfrm>
        </p:grpSpPr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2286000" y="2133600"/>
              <a:ext cx="0" cy="358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2286000" y="5690899"/>
              <a:ext cx="3990561" cy="24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340429" y="4036883"/>
              <a:ext cx="3631332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6124161" y="3688671"/>
              <a:ext cx="1066800" cy="5274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accent2"/>
                  </a:solidFill>
                </a:rPr>
                <a:t>SRAS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094961" y="1860550"/>
              <a:ext cx="1447800" cy="4328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/>
                <a:t>Inflation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6146074" y="5867399"/>
              <a:ext cx="1702526" cy="4328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/>
                <a:t>Output gap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Run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3048000" y="2057400"/>
            <a:ext cx="5867400" cy="3886200"/>
            <a:chOff x="1524000" y="2057400"/>
            <a:chExt cx="5476240" cy="38862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0" y="2057400"/>
              <a:ext cx="5476240" cy="3886200"/>
              <a:chOff x="838200" y="1860550"/>
              <a:chExt cx="7197344" cy="4439723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2286000" y="2133600"/>
                <a:ext cx="0" cy="3581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2286000" y="5715000"/>
                <a:ext cx="4648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V="1">
                <a:off x="2340429" y="3984645"/>
                <a:ext cx="4506686" cy="5223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6947263" y="3688671"/>
                <a:ext cx="1088281" cy="52742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chemeClr val="accent2"/>
                    </a:solidFill>
                  </a:rPr>
                  <a:t>SRAS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838200" y="1860550"/>
                <a:ext cx="1447800" cy="43287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dirty="0"/>
                  <a:t>Inflation</a:t>
                </a: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6146074" y="5867399"/>
                <a:ext cx="1702526" cy="43287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dirty="0"/>
                  <a:t>Output gap 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rot="16200000" flipH="1">
              <a:off x="3276600" y="2667000"/>
              <a:ext cx="2286000" cy="2286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715000" y="4724400"/>
              <a:ext cx="609600" cy="4736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accent1"/>
                  </a:solidFill>
                </a:rPr>
                <a:t>AD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848100" y="4686300"/>
              <a:ext cx="14478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74037" y="3654115"/>
                <a:ext cx="616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037" y="3654115"/>
                <a:ext cx="6169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28119" y="5462668"/>
                <a:ext cx="376578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19" y="5462668"/>
                <a:ext cx="376578" cy="438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59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Gap and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297364"/>
          </a:xfrm>
        </p:spPr>
        <p:txBody>
          <a:bodyPr/>
          <a:lstStyle/>
          <a:p>
            <a:r>
              <a:rPr lang="en-US" dirty="0"/>
              <a:t>Measuring output gap is tricky! </a:t>
            </a:r>
          </a:p>
          <a:p>
            <a:r>
              <a:rPr lang="en-US" dirty="0"/>
              <a:t>Trend productivity growth varies over time</a:t>
            </a:r>
          </a:p>
          <a:p>
            <a:pPr lvl="1"/>
            <a:r>
              <a:rPr lang="en-US" dirty="0"/>
              <a:t>Productivity slowdown in 1970s</a:t>
            </a:r>
          </a:p>
          <a:p>
            <a:pPr lvl="1"/>
            <a:r>
              <a:rPr lang="en-US" dirty="0"/>
              <a:t>Productivity speedup between 1995-2004</a:t>
            </a:r>
          </a:p>
          <a:p>
            <a:r>
              <a:rPr lang="en-US" dirty="0"/>
              <a:t>Hard to know exactly how to draw a trend line for output</a:t>
            </a:r>
          </a:p>
          <a:p>
            <a:r>
              <a:rPr lang="en-US" dirty="0"/>
              <a:t>Alternative: Look at unemployment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AFE6B3-63E8-2FC1-5058-B30B137D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Unemployment Rate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D6BAAC-069D-788C-367A-70ABB69E2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4419600" cy="4525963"/>
          </a:xfrm>
        </p:spPr>
        <p:txBody>
          <a:bodyPr/>
          <a:lstStyle/>
          <a:p>
            <a:r>
              <a:rPr lang="en-US" dirty="0"/>
              <a:t>Unemployment rate rises during recessions and falls during expansions</a:t>
            </a:r>
          </a:p>
          <a:p>
            <a:r>
              <a:rPr lang="en-US" dirty="0"/>
              <a:t>No trend</a:t>
            </a:r>
          </a:p>
          <a:p>
            <a:endParaRPr lang="en-US" dirty="0"/>
          </a:p>
          <a:p>
            <a:r>
              <a:rPr lang="en-US" dirty="0"/>
              <a:t>But what is the “natural rate” of unemployment?</a:t>
            </a:r>
          </a:p>
          <a:p>
            <a:r>
              <a:rPr lang="en-US" dirty="0"/>
              <a:t>Should we aim for zero unemployment?</a:t>
            </a:r>
          </a:p>
        </p:txBody>
      </p:sp>
      <p:pic>
        <p:nvPicPr>
          <p:cNvPr id="11" name="Content Placeholder 10" descr="A graph showing the number of years of the average price of a stock market&#10;&#10;AI-generated content may be incorrect.">
            <a:extLst>
              <a:ext uri="{FF2B5EF4-FFF2-40B4-BE49-F238E27FC236}">
                <a16:creationId xmlns:a16="http://schemas.microsoft.com/office/drawing/2014/main" id="{3BCD6F79-06E4-CED6-22D7-14414321F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27163"/>
            <a:ext cx="6823519" cy="48424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Versus Short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72000"/>
          </a:xfrm>
        </p:spPr>
        <p:txBody>
          <a:bodyPr>
            <a:normAutofit/>
          </a:bodyPr>
          <a:lstStyle/>
          <a:p>
            <a:r>
              <a:rPr lang="en-US" dirty="0"/>
              <a:t>Classical economics:</a:t>
            </a:r>
          </a:p>
          <a:p>
            <a:pPr lvl="1"/>
            <a:r>
              <a:rPr lang="en-US" dirty="0"/>
              <a:t>Emphasizes self-equilibrating forces</a:t>
            </a:r>
            <a:br>
              <a:rPr lang="en-US" dirty="0"/>
            </a:br>
            <a:r>
              <a:rPr lang="en-US" dirty="0"/>
              <a:t>(supply=demand, long-run monetary neutrality)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 the long run, these forces bring about good outcomes</a:t>
            </a:r>
          </a:p>
          <a:p>
            <a:r>
              <a:rPr lang="en-US" dirty="0"/>
              <a:t>But economies are buffeted by shocks that result in serious pathologies such as high inflation and high unemployment</a:t>
            </a:r>
          </a:p>
          <a:p>
            <a:pPr lvl="1"/>
            <a:r>
              <a:rPr lang="en-US" dirty="0"/>
              <a:t>Great Depression, Early 1980s recession, 2007-2009 financial crisis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6271-910A-EA8B-ACB5-6BF806BF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Rate of 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4D6A-7F37-86F1-2897-5E4A079B6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1600199"/>
            <a:ext cx="4848224" cy="4983163"/>
          </a:xfrm>
        </p:spPr>
        <p:txBody>
          <a:bodyPr/>
          <a:lstStyle/>
          <a:p>
            <a:r>
              <a:rPr lang="en-US" dirty="0"/>
              <a:t>People quit and are fired </a:t>
            </a:r>
          </a:p>
          <a:p>
            <a:r>
              <a:rPr lang="en-US" dirty="0"/>
              <a:t>Takes time for them to search for new jobs</a:t>
            </a:r>
          </a:p>
          <a:p>
            <a:r>
              <a:rPr lang="en-US" dirty="0"/>
              <a:t>Natural rate of unemployment reflects this “frictional” unemployment</a:t>
            </a:r>
          </a:p>
          <a:p>
            <a:r>
              <a:rPr lang="en-US" dirty="0"/>
              <a:t>Here I plot CBO estimate of “non-cyclical” unemployment</a:t>
            </a:r>
          </a:p>
          <a:p>
            <a:r>
              <a:rPr lang="en-US" dirty="0"/>
              <a:t>Is natural rate really that high?</a:t>
            </a:r>
          </a:p>
        </p:txBody>
      </p:sp>
      <p:pic>
        <p:nvPicPr>
          <p:cNvPr id="7" name="Content Placeholder 6" descr="A graph showing the number of unemployment&#10;&#10;AI-generated content may be incorrect.">
            <a:extLst>
              <a:ext uri="{FF2B5EF4-FFF2-40B4-BE49-F238E27FC236}">
                <a16:creationId xmlns:a16="http://schemas.microsoft.com/office/drawing/2014/main" id="{32A4B578-BAEA-E4CD-D3D3-B328BEF39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450627"/>
            <a:ext cx="6858000" cy="482510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3B9C4-539E-82B6-209F-02C49CDD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7CC6-BF06-315A-BFDE-BE868EF9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Employment Rate of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2C5FB2B-5D2B-015C-016B-549FCF9DE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1"/>
                <a:ext cx="11430000" cy="4876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Michaillat and Saez: Want to minimize nonproductive use of labor</a:t>
                </a:r>
              </a:p>
              <a:p>
                <a:r>
                  <a:rPr lang="en-US" dirty="0"/>
                  <a:t>Two types of “nonproductive” use of labor</a:t>
                </a:r>
              </a:p>
              <a:p>
                <a:pPr lvl="1"/>
                <a:r>
                  <a:rPr lang="en-US" dirty="0"/>
                  <a:t>1) Unemployment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     2) Recruitment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These are necessary, but don’t produce output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labor market is too slack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labor market is too tight</a:t>
                </a:r>
              </a:p>
              <a:p>
                <a:r>
                  <a:rPr lang="en-US" dirty="0"/>
                  <a:t>Productive labor is maximized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which implies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2C5FB2B-5D2B-015C-016B-549FCF9DE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1"/>
                <a:ext cx="11430000" cy="4876799"/>
              </a:xfrm>
              <a:blipFill>
                <a:blip r:embed="rId2"/>
                <a:stretch>
                  <a:fillRect l="-1227" t="-1625"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0A6EE-6115-9EA4-4609-1843367E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3DD7-48EE-463F-8EB1-59E11828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Employment Rate of Unemployment </a:t>
            </a:r>
          </a:p>
        </p:txBody>
      </p:sp>
      <p:pic>
        <p:nvPicPr>
          <p:cNvPr id="10" name="Content Placeholder 9" descr="A graph showing the amount of the amount of stock&#10;&#10;AI-generated content may be incorrect.">
            <a:extLst>
              <a:ext uri="{FF2B5EF4-FFF2-40B4-BE49-F238E27FC236}">
                <a16:creationId xmlns:a16="http://schemas.microsoft.com/office/drawing/2014/main" id="{85CB471D-1623-FD10-E8D2-AC0102C14B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1994"/>
            <a:ext cx="5609996" cy="3648863"/>
          </a:xfrm>
        </p:spPr>
      </p:pic>
      <p:pic>
        <p:nvPicPr>
          <p:cNvPr id="8" name="Content Placeholder 7" descr="A graph showing the number of people in the same direction&#10;&#10;AI-generated content may be incorrect.">
            <a:extLst>
              <a:ext uri="{FF2B5EF4-FFF2-40B4-BE49-F238E27FC236}">
                <a16:creationId xmlns:a16="http://schemas.microsoft.com/office/drawing/2014/main" id="{39B1A699-3051-AA42-6100-60B20B522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06" y="1961994"/>
            <a:ext cx="5609994" cy="40820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0BEBB-861E-0B1B-CE2B-E0345FB8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Okun’s</a:t>
            </a:r>
            <a:r>
              <a:rPr lang="en-US" dirty="0"/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600200"/>
                <a:ext cx="5029200" cy="4876801"/>
              </a:xfrm>
            </p:spPr>
            <p:txBody>
              <a:bodyPr/>
              <a:lstStyle/>
              <a:p>
                <a:r>
                  <a:rPr lang="en-US" dirty="0"/>
                  <a:t>Useful to be able to go back and forth between output and unemployment</a:t>
                </a:r>
              </a:p>
              <a:p>
                <a:r>
                  <a:rPr lang="en-US" dirty="0"/>
                  <a:t>During recessions output is low and the unemployment rate is high</a:t>
                </a:r>
              </a:p>
              <a:p>
                <a:r>
                  <a:rPr lang="en-US" dirty="0"/>
                  <a:t>“Stable” empirical relationship: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called “Okun’s Law”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600200"/>
                <a:ext cx="5029200" cy="4876801"/>
              </a:xfrm>
              <a:blipFill>
                <a:blip r:embed="rId3"/>
                <a:stretch>
                  <a:fillRect l="-2182" t="-1250" r="-1697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5D200E4-C166-BB3C-9E19-94354E64F5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90" y="1571691"/>
            <a:ext cx="6272510" cy="4676709"/>
          </a:xfrm>
        </p:spPr>
      </p:pic>
    </p:spTree>
    <p:extLst>
      <p:ext uri="{BB962C8B-B14F-4D97-AF65-F5344CB8AC3E}">
        <p14:creationId xmlns:p14="http://schemas.microsoft.com/office/powerpoint/2010/main" val="26619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Versus Short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this “long run” is a misleading guide to current affairs. </a:t>
            </a:r>
            <a:br>
              <a:rPr lang="en-US" dirty="0"/>
            </a:br>
            <a:r>
              <a:rPr lang="en-US" dirty="0"/>
              <a:t>“In the long run” we are all dead.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Economists set themselves too easy, too useless a task if in tempestuous seasons they can only tell us that when the storm is long past the ocean is flat again.</a:t>
            </a:r>
          </a:p>
          <a:p>
            <a:pPr marL="0" indent="0">
              <a:buNone/>
            </a:pPr>
            <a:r>
              <a:rPr lang="en-US" dirty="0"/>
              <a:t>				- John Maynard Keynes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Versus Short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1"/>
            <a:ext cx="10972800" cy="3687763"/>
          </a:xfrm>
        </p:spPr>
        <p:txBody>
          <a:bodyPr/>
          <a:lstStyle/>
          <a:p>
            <a:r>
              <a:rPr lang="en-US" dirty="0"/>
              <a:t>(Keynesian) Macroeconomics:</a:t>
            </a:r>
          </a:p>
          <a:p>
            <a:pPr lvl="1"/>
            <a:r>
              <a:rPr lang="en-US" dirty="0"/>
              <a:t>Born as separate sub-discipline in the Great Depression</a:t>
            </a:r>
          </a:p>
          <a:p>
            <a:pPr lvl="1"/>
            <a:r>
              <a:rPr lang="en-US" dirty="0"/>
              <a:t>Obvious that long-run forces not working well</a:t>
            </a:r>
          </a:p>
          <a:p>
            <a:pPr lvl="1"/>
            <a:r>
              <a:rPr lang="en-US" dirty="0"/>
              <a:t>Increased focus on workings of the economy in the short run</a:t>
            </a:r>
          </a:p>
          <a:p>
            <a:pPr lvl="1"/>
            <a:r>
              <a:rPr lang="en-US" dirty="0"/>
              <a:t>Increased focus on “business cycles” and crises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9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5626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Output fluctuates around a trend</a:t>
            </a:r>
          </a:p>
          <a:p>
            <a:r>
              <a:rPr lang="en-US" dirty="0"/>
              <a:t>Fluctuations called </a:t>
            </a:r>
            <a:r>
              <a:rPr lang="en-US" dirty="0">
                <a:solidFill>
                  <a:srgbClr val="C00000"/>
                </a:solidFill>
              </a:rPr>
              <a:t>business cycles</a:t>
            </a:r>
          </a:p>
          <a:p>
            <a:r>
              <a:rPr lang="en-US" dirty="0"/>
              <a:t>Recurrent but not periodic</a:t>
            </a:r>
          </a:p>
          <a:p>
            <a:pPr lvl="1"/>
            <a:r>
              <a:rPr lang="en-US" dirty="0"/>
              <a:t>Last approximately from 2 to 10 years</a:t>
            </a:r>
          </a:p>
          <a:p>
            <a:r>
              <a:rPr lang="en-US" dirty="0"/>
              <a:t>Phases:</a:t>
            </a:r>
          </a:p>
          <a:p>
            <a:pPr lvl="1"/>
            <a:r>
              <a:rPr lang="en-US" dirty="0"/>
              <a:t>Expansion phase (trough to peak)</a:t>
            </a:r>
          </a:p>
          <a:p>
            <a:pPr lvl="1"/>
            <a:r>
              <a:rPr lang="en-US" dirty="0"/>
              <a:t>Contraction phase (peak to trough)</a:t>
            </a:r>
          </a:p>
          <a:p>
            <a:r>
              <a:rPr lang="en-US" dirty="0"/>
              <a:t>“Official” arbiter: </a:t>
            </a:r>
          </a:p>
          <a:p>
            <a:pPr lvl="1"/>
            <a:r>
              <a:rPr lang="en-US" dirty="0"/>
              <a:t>Business Cycle Dating Committee of the National Bureau of Economic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9973DB8-ECD1-A65B-29F8-B5F366417CAA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600" y="1913780"/>
            <a:ext cx="5613400" cy="410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and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Useful to decompose output into trend and cycle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We think of trend output as “potential output” or the </a:t>
                </a:r>
                <a:br>
                  <a:rPr lang="en-US" dirty="0"/>
                </a:br>
                <a:r>
                  <a:rPr lang="en-US" dirty="0"/>
                  <a:t>“natural rate of output”. Let’s denote this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We define the </a:t>
                </a:r>
                <a:r>
                  <a:rPr lang="en-US" dirty="0">
                    <a:solidFill>
                      <a:srgbClr val="C00000"/>
                    </a:solidFill>
                  </a:rPr>
                  <a:t>output gap </a:t>
                </a:r>
                <a:r>
                  <a:rPr lang="en-US" dirty="0"/>
                  <a:t>as percentage deviations of </a:t>
                </a:r>
                <a:br>
                  <a:rPr lang="en-US" dirty="0"/>
                </a:br>
                <a:r>
                  <a:rPr lang="en-US" dirty="0"/>
                  <a:t>output from potential output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A997-86CD-F1E5-E141-157828BD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Trend: Potential Output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1C6A05-54FE-5DE4-547A-1ED87A05A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199"/>
            <a:ext cx="4267200" cy="4983163"/>
          </a:xfrm>
        </p:spPr>
        <p:txBody>
          <a:bodyPr>
            <a:normAutofit/>
          </a:bodyPr>
          <a:lstStyle/>
          <a:p>
            <a:r>
              <a:rPr lang="en-US" dirty="0"/>
              <a:t>Here I plot output </a:t>
            </a:r>
            <a:br>
              <a:rPr lang="en-US" dirty="0"/>
            </a:br>
            <a:r>
              <a:rPr lang="en-US" dirty="0"/>
              <a:t>(real GDP) and potential output as estimated by the Congressional Budget Office</a:t>
            </a:r>
          </a:p>
          <a:p>
            <a:r>
              <a:rPr lang="en-US" dirty="0"/>
              <a:t>Difference looks small relative to growth in output</a:t>
            </a:r>
          </a:p>
          <a:p>
            <a:r>
              <a:rPr lang="en-US" dirty="0"/>
              <a:t>These differences are recessions and booms</a:t>
            </a:r>
          </a:p>
        </p:txBody>
      </p:sp>
      <p:pic>
        <p:nvPicPr>
          <p:cNvPr id="7" name="Content Placeholder 6" descr="A graph showing the growth of an output&#10;&#10;AI-generated content may be incorrect.">
            <a:extLst>
              <a:ext uri="{FF2B5EF4-FFF2-40B4-BE49-F238E27FC236}">
                <a16:creationId xmlns:a16="http://schemas.microsoft.com/office/drawing/2014/main" id="{FB4760C4-C5E5-CC77-224D-4C9F29BC4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59875"/>
            <a:ext cx="6934200" cy="48964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162F7-5AD5-40E4-A36A-AE9E85FA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85F0CE-4EDB-E6DC-5F27-D1C2B33F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Cycle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E6D9AF-AE9B-8A5F-1C1E-8FD0CA2DE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199"/>
            <a:ext cx="4191000" cy="4525963"/>
          </a:xfrm>
        </p:spPr>
        <p:txBody>
          <a:bodyPr/>
          <a:lstStyle/>
          <a:p>
            <a:r>
              <a:rPr lang="en-US" dirty="0"/>
              <a:t>Here I plot the output gap measured as the difference between log output and log potential output (from CBO)</a:t>
            </a:r>
          </a:p>
          <a:p>
            <a:r>
              <a:rPr lang="en-US" dirty="0"/>
              <a:t>Recessions cause up to 10% fall in output relative to potential</a:t>
            </a:r>
          </a:p>
        </p:txBody>
      </p:sp>
      <p:pic>
        <p:nvPicPr>
          <p:cNvPr id="3" name="Content Placeholder 2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F48119A1-1328-9802-3B1B-0579C9065A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59938"/>
            <a:ext cx="7416800" cy="52541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D1BE3-3F98-40E5-95DE-D5E6BBA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“Business Cycle”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Medieval Economy:</a:t>
                </a:r>
              </a:p>
              <a:p>
                <a:pPr lvl="1"/>
                <a:r>
                  <a:rPr lang="en-US" dirty="0"/>
                  <a:t>Money market equilibrium:</a:t>
                </a:r>
              </a:p>
              <a:p>
                <a:pPr marL="457200" lvl="1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lvl="1"/>
                <a:r>
                  <a:rPr lang="en-US" dirty="0"/>
                  <a:t>Price Adjustment: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3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43600" y="1600201"/>
            <a:ext cx="5638800" cy="4800599"/>
          </a:xfrm>
        </p:spPr>
        <p:txBody>
          <a:bodyPr>
            <a:normAutofit/>
          </a:bodyPr>
          <a:lstStyle/>
          <a:p>
            <a:r>
              <a:rPr lang="en-US" dirty="0"/>
              <a:t>Many things missing:</a:t>
            </a:r>
          </a:p>
          <a:p>
            <a:pPr lvl="1"/>
            <a:r>
              <a:rPr lang="en-US" dirty="0"/>
              <a:t>No trend growth</a:t>
            </a:r>
          </a:p>
          <a:p>
            <a:pPr lvl="1"/>
            <a:r>
              <a:rPr lang="en-US" dirty="0"/>
              <a:t>No steady state inflation</a:t>
            </a:r>
          </a:p>
          <a:p>
            <a:pPr lvl="1"/>
            <a:r>
              <a:rPr lang="en-US" dirty="0"/>
              <a:t>No unemployment</a:t>
            </a:r>
          </a:p>
          <a:p>
            <a:pPr lvl="1"/>
            <a:r>
              <a:rPr lang="en-US" dirty="0"/>
              <a:t>No interest rate</a:t>
            </a:r>
          </a:p>
          <a:p>
            <a:pPr lvl="1"/>
            <a:r>
              <a:rPr lang="en-US" dirty="0"/>
              <a:t>No monetary policy</a:t>
            </a:r>
          </a:p>
          <a:p>
            <a:pPr lvl="1"/>
            <a:r>
              <a:rPr lang="en-US" dirty="0"/>
              <a:t>No fiscal policy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9191</TotalTime>
  <Words>1073</Words>
  <Application>Microsoft Office PowerPoint</Application>
  <PresentationFormat>Widescreen</PresentationFormat>
  <Paragraphs>190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Lecture 12: Business Cycles Macroeconomics (Quantitative) Economics 101B</vt:lpstr>
      <vt:lpstr>Long Run Versus Short Run</vt:lpstr>
      <vt:lpstr>Long Run Versus Short Run</vt:lpstr>
      <vt:lpstr>Long Run Versus Short Run</vt:lpstr>
      <vt:lpstr>Business Cycles</vt:lpstr>
      <vt:lpstr>Trend and Cycle</vt:lpstr>
      <vt:lpstr>The Trend: Potential Output</vt:lpstr>
      <vt:lpstr>The Business Cycle</vt:lpstr>
      <vt:lpstr>Our First “Business Cycle” Model</vt:lpstr>
      <vt:lpstr>Add Trend Growth</vt:lpstr>
      <vt:lpstr>Medieval Economy with Trend Growth</vt:lpstr>
      <vt:lpstr>Business Cycle Model</vt:lpstr>
      <vt:lpstr>Money Market Equilibrium</vt:lpstr>
      <vt:lpstr>Money Market Equilibrium as Aggregate Demand</vt:lpstr>
      <vt:lpstr>Price Setting Equation</vt:lpstr>
      <vt:lpstr>Short Run Aggregate Supply</vt:lpstr>
      <vt:lpstr>Short Run Equilibrium</vt:lpstr>
      <vt:lpstr>Output Gap and Unemployment</vt:lpstr>
      <vt:lpstr>Unemployment Rate</vt:lpstr>
      <vt:lpstr>Natural Rate of Unemployment</vt:lpstr>
      <vt:lpstr>Full Employment Rate of Unemployment</vt:lpstr>
      <vt:lpstr>Full Employment Rate of Unemployment </vt:lpstr>
      <vt:lpstr>Okun’s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creator>Jon Steinsson</dc:creator>
  <cp:lastModifiedBy>Jon Steinsson</cp:lastModifiedBy>
  <cp:revision>675</cp:revision>
  <cp:lastPrinted>2017-03-29T02:36:44Z</cp:lastPrinted>
  <dcterms:created xsi:type="dcterms:W3CDTF">2009-02-27T15:16:03Z</dcterms:created>
  <dcterms:modified xsi:type="dcterms:W3CDTF">2025-11-02T21:52:29Z</dcterms:modified>
</cp:coreProperties>
</file>