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0" r:id="rId4"/>
    <p:sldId id="261" r:id="rId5"/>
    <p:sldId id="270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83" r:id="rId19"/>
    <p:sldId id="309" r:id="rId20"/>
    <p:sldId id="315" r:id="rId21"/>
    <p:sldId id="316" r:id="rId22"/>
    <p:sldId id="319" r:id="rId23"/>
    <p:sldId id="317" r:id="rId24"/>
    <p:sldId id="318" r:id="rId25"/>
    <p:sldId id="320" r:id="rId26"/>
    <p:sldId id="321" r:id="rId27"/>
    <p:sldId id="322" r:id="rId28"/>
    <p:sldId id="323" r:id="rId29"/>
    <p:sldId id="324" r:id="rId30"/>
    <p:sldId id="326" r:id="rId31"/>
    <p:sldId id="327" r:id="rId32"/>
    <p:sldId id="334" r:id="rId33"/>
    <p:sldId id="351" r:id="rId34"/>
    <p:sldId id="352" r:id="rId35"/>
    <p:sldId id="353" r:id="rId36"/>
    <p:sldId id="337" r:id="rId37"/>
    <p:sldId id="338" r:id="rId38"/>
    <p:sldId id="349" r:id="rId39"/>
    <p:sldId id="350" r:id="rId40"/>
    <p:sldId id="357" r:id="rId41"/>
    <p:sldId id="359" r:id="rId42"/>
    <p:sldId id="361" r:id="rId43"/>
    <p:sldId id="362" r:id="rId44"/>
    <p:sldId id="36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CCF4E-5B8E-4972-96BD-8192D099054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4226-271E-4DF8-957F-396B5155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AA3E-859D-AD97-9653-B4E89DE6A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0F5E3-A0D8-C539-1F54-AB7AA4CD2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ECB-ECCB-9211-CAEA-FB527CDA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16D-3B93-4F59-B655-1D09A91B69DB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02D5A-583A-8A3E-FC6E-2842132E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932FA-CC10-32BA-E70B-FDBC0FBA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A704-6231-498B-7348-F38015FF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BC30-42DC-8822-F8A5-08C199669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346C-91E5-8D01-01C2-02DB1252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0A67-0D89-454A-83A8-94F353101FFC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5A43-1CC2-04BD-7D03-5954A337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257BA-5C82-0EF4-3D6A-C6DD04B8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CBA74-4DEC-47CD-1163-4A66338FD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10364-67C6-503B-D57D-AD048CAD0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A2ED-6ABD-B933-310E-19861953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958C-4AEF-4654-8AE2-4C7EBE4B330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932B3-BDA6-42CC-606D-D2C31C69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925A9-53CE-F8A3-2688-0DF8ABA2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40FA-C78E-6337-F707-34FDD4D4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A8F1-7462-296B-FAB3-684C630F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DD9BF-FE40-85E1-B3E9-BEFF372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903A-D1FF-495F-8A5B-66BDA5C4E6A6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82586-DFF1-BA44-6EA0-F0B76AE1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36A90-EA4B-C5C3-3A7B-CD6CDCBD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21BF-3E93-6414-E445-AD7F3F25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C498E-31BA-5CFC-8753-5034A782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BFB73-7920-C3A4-B3D2-BB8DF939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7554-1900-4D3D-A443-CBCBB454FE4D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A9B9-3D18-9E32-F65E-7E8AE9A3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0DC11-E967-F0E1-3DF1-232FE4E8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E20D-DFFA-3A05-39DF-C87D2B23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CA163-DB01-2F01-FECC-561A6505C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58890-1697-B20F-1581-1500DD41A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15619-AEC1-7817-0997-C65339C5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30C0-5E1C-43BF-835F-CF0A910281C4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D0B79-50E1-8520-510C-2C7C20FD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FC918-3388-7E20-0D0D-9474DB64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F5C-7F56-C77C-F408-48DCB021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6B29B-BE36-F0EE-8440-794C1DCFD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75D54-1A3B-7F28-C88B-BACCBF872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0A8DD-E12E-99BF-59AB-FB7B5662F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36A8A-E716-B7F8-74C7-0B87B115F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35D60-11A3-907C-1987-428DA32F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B392-2705-4B35-B6B8-104BFBE12699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B02A6-1161-D1C9-11BB-B8BFD3D4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AB725-F0A6-49F4-D434-82B7F733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A700-05D8-40DF-DE5A-800A6D31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7D6A8-C46D-01C6-1118-B3F36FF9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9DD89-A078-45C4-97D5-2CDDDE3724E3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3F4ED-F75E-8248-B24E-92E5EB5F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A9F68-226D-AA75-E739-5908FCE6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E4935-E5B6-3B74-F866-D386C8FF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B616-D3E3-4B8E-A021-430ACD7D7A97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F9B6F-B721-644D-8271-662F799D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148E-D36A-729B-7C5B-BF974422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7502-D862-CE7A-08CD-A5704099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DFFD-63F0-D355-1A89-257BCA7C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434AE-7D02-18BD-0C4F-0928F217E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6D254-184C-6E36-B3B4-B13ADD5A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0C94-A246-4221-8AAA-857CCE9CD788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39729-709F-7888-86B2-A809F027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759E5-0B65-A40A-DF1E-6971CC7B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417F-0B8B-7F00-9A8D-9F4C1BD3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91DF5-C2E9-6C6B-4643-3634706A1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8F90A-ED95-2F01-7D50-68E80011B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3C665-E19D-9D31-F865-80E03517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630A-F98B-4DC2-B126-97D55953CC1A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956F-D9EA-6B2B-A76E-70A6AC9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C4F75-350B-840E-8F2B-0CFD4C18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028D4-5A5E-ED4B-C17A-2D83D4E5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E2777-BA4A-FFF8-1E62-DC9B416E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73317-C1FA-5893-F0B8-30102D7EF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03C4D-25B4-4537-A10C-39437F6B2274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0DAF-FD4B-BB47-49B0-DD182DEB8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348C8-F699-C4B7-641C-03DF4C79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1839A-3765-4CED-B3A2-80F1CB79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4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BC43-FC64-4DF1-FA05-CA92079E1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9834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Lecture 11:</a:t>
            </a:r>
            <a:br>
              <a:rPr lang="en-US" sz="4400" dirty="0"/>
            </a:br>
            <a:r>
              <a:rPr lang="en-US" sz="4400" dirty="0"/>
              <a:t>Money and Banking</a:t>
            </a:r>
            <a:br>
              <a:rPr lang="en-US" dirty="0"/>
            </a:br>
            <a:r>
              <a:rPr lang="en-US" sz="2700" dirty="0"/>
              <a:t>Macroeconomics (Quantitative)</a:t>
            </a:r>
            <a:br>
              <a:rPr lang="en-US" sz="2700" dirty="0"/>
            </a:br>
            <a:r>
              <a:rPr lang="en-US" sz="2700" dirty="0"/>
              <a:t>Econ 101B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4779E-8268-00C6-A3BE-522EB69AD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2800" dirty="0">
                <a:solidFill>
                  <a:schemeClr val="bg1">
                    <a:lumMod val="50000"/>
                  </a:schemeClr>
                </a:solidFill>
              </a:rPr>
              <a:t>Jón Steinsson</a:t>
            </a:r>
          </a:p>
          <a:p>
            <a:r>
              <a:rPr lang="is-IS" sz="2800" dirty="0">
                <a:solidFill>
                  <a:schemeClr val="bg1">
                    <a:lumMod val="50000"/>
                  </a:schemeClr>
                </a:solidFill>
              </a:rPr>
              <a:t>University of California, Berkeley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1A8310-AFF3-E9E1-E89D-5EDCBA2E6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1" y="136525"/>
            <a:ext cx="10848737" cy="63615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D8DBF-000D-1C2C-01E0-22E4E8B5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6977-9D53-AFF6-9B11-A062D77F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Create Money with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A7B4-F205-F3DC-964C-291A7882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960"/>
            <a:ext cx="10515600" cy="4211003"/>
          </a:xfrm>
        </p:spPr>
        <p:txBody>
          <a:bodyPr>
            <a:normAutofit/>
          </a:bodyPr>
          <a:lstStyle/>
          <a:p>
            <a:r>
              <a:rPr lang="en-US" dirty="0"/>
              <a:t>Many find this fact shocking</a:t>
            </a:r>
          </a:p>
          <a:p>
            <a:r>
              <a:rPr lang="en-US" dirty="0"/>
              <a:t>Confers dangerous powers on banks?</a:t>
            </a:r>
          </a:p>
          <a:p>
            <a:r>
              <a:rPr lang="en-US" dirty="0"/>
              <a:t>How can we control money supply and keep price level stable if money can “flow from the fountain pens” of commercial bankers?</a:t>
            </a:r>
          </a:p>
          <a:p>
            <a:r>
              <a:rPr lang="en-US" dirty="0"/>
              <a:t>Read chapter for fuller discussion of this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other transactions don’t affect money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91755-4052-4E16-FEA4-9A366873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635B44-BD88-09A2-4138-0F298E1F5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98" y="161416"/>
            <a:ext cx="8457337" cy="6521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C3C6-451E-3BBB-0E82-77CE7C6C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BF24-D948-5544-3C33-4E6AA9F3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Reserve Banking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6E0EE9-3926-7092-7775-6720A67EDA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46420"/>
            <a:ext cx="10064496" cy="321533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E80C-7FD7-5F56-65AF-0875FBCB0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1680205"/>
            <a:ext cx="11247120" cy="1466215"/>
          </a:xfrm>
        </p:spPr>
        <p:txBody>
          <a:bodyPr/>
          <a:lstStyle/>
          <a:p>
            <a:r>
              <a:rPr lang="en-US" dirty="0"/>
              <a:t>Most banks have more deposits than they have cash reserves</a:t>
            </a:r>
          </a:p>
          <a:p>
            <a:r>
              <a:rPr lang="en-US" dirty="0"/>
              <a:t>They practice </a:t>
            </a:r>
            <a:r>
              <a:rPr lang="en-US" dirty="0">
                <a:solidFill>
                  <a:srgbClr val="C00000"/>
                </a:solidFill>
              </a:rPr>
              <a:t>fractional reserve banking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E2C09-08CF-86F9-1DDA-BDE429BE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58981E-3ADA-B476-765A-4AF7A8B2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394808"/>
            <a:ext cx="8226552" cy="60683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99B4-8853-FE06-0B15-9D9323F1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3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A326F7-CA87-EF4A-78A0-594D9EE2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Reserve Banking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71CF37-C3EB-A628-F97F-F6348AF1DD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40" y="2041461"/>
            <a:ext cx="6009848" cy="342558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B02BCB-2A26-3BCD-AD9F-172C9BF53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472" y="2041461"/>
            <a:ext cx="5419344" cy="396411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Typical bank around 1900 had a reserve ratio of about 10%</a:t>
            </a:r>
          </a:p>
          <a:p>
            <a:r>
              <a:rPr lang="en-US" dirty="0"/>
              <a:t>Banks create a lot of money!!</a:t>
            </a:r>
          </a:p>
          <a:p>
            <a:r>
              <a:rPr lang="en-US" dirty="0"/>
              <a:t>This means that they multiply the monetary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59280-38CA-50DC-958F-D3A67796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FC07-FAF8-EDA1-CFA4-D6610590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D4BB4-6C9F-F9EA-5EA2-5FE9E77EE5D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66725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Money supply: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Money supply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Currency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Deposits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Monetary base: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: Monetary base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Currency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: Reserves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D4BB4-6C9F-F9EA-5EA2-5FE9E77EE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667250"/>
              </a:xfrm>
              <a:blipFill>
                <a:blip r:embed="rId2"/>
                <a:stretch>
                  <a:fillRect l="-2118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C8A246-05F6-F289-FF84-9F8696AE2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C8A246-05F6-F289-FF84-9F8696AE2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CFAC2-7327-4C19-30B9-146B1727B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FD3B2E-9386-DBB3-E351-03C0A43A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 Multiplier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01B5067-0589-BD87-87BC-FFCB7D067E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8016" y="1825626"/>
                <a:ext cx="5718048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C00000"/>
                    </a:solidFill>
                  </a:rPr>
                  <a:t>money multiplier</a:t>
                </a:r>
              </a:p>
              <a:p>
                <a:r>
                  <a:rPr lang="en-US" dirty="0"/>
                  <a:t>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banking system multiplies money supply </a:t>
                </a:r>
                <a:br>
                  <a:rPr lang="en-US" dirty="0"/>
                </a:br>
                <a:r>
                  <a:rPr lang="en-US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through fractional reserve lending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a function of two ratios: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Currency-to-Deposit ratio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Reserve-to-Deposit ratio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01B5067-0589-BD87-87BC-FFCB7D067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8016" y="1825626"/>
                <a:ext cx="5718048" cy="4351338"/>
              </a:xfrm>
              <a:blipFill>
                <a:blip r:embed="rId2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5C207-7161-5B53-E09B-10F99433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17</a:t>
            </a:fld>
            <a:endParaRPr lang="en-US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3A34401-11CA-3A25-AC3C-C7A2024DEF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90" y="1825626"/>
            <a:ext cx="6600894" cy="4061077"/>
          </a:xfrm>
        </p:spPr>
      </p:pic>
    </p:spTree>
    <p:extLst>
      <p:ext uri="{BB962C8B-B14F-4D97-AF65-F5344CB8AC3E}">
        <p14:creationId xmlns:p14="http://schemas.microsoft.com/office/powerpoint/2010/main" val="30946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325BE-8F93-9414-8AB4-E5556BD6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C0B816-ECA7-48B3-190D-5D29F29E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Reserves and Bank Leverage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43633C-235F-1F34-25C8-C700EF1507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9" y="2221991"/>
            <a:ext cx="6009848" cy="342558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FFF4E8-408D-B1EF-5D4A-042B6EB26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5080" y="2221991"/>
            <a:ext cx="5419344" cy="4134359"/>
          </a:xfrm>
        </p:spPr>
        <p:txBody>
          <a:bodyPr>
            <a:normAutofit/>
          </a:bodyPr>
          <a:lstStyle/>
          <a:p>
            <a:r>
              <a:rPr lang="en-US" dirty="0"/>
              <a:t>Typical bank around 1900 had a reserve ratio of about 10%</a:t>
            </a:r>
          </a:p>
          <a:p>
            <a:r>
              <a:rPr lang="en-US" dirty="0"/>
              <a:t>This bank is leveraged 11 to 1</a:t>
            </a:r>
          </a:p>
          <a:p>
            <a:r>
              <a:rPr lang="en-US" dirty="0">
                <a:solidFill>
                  <a:srgbClr val="C00000"/>
                </a:solidFill>
              </a:rPr>
              <a:t>Leverage</a:t>
            </a:r>
            <a:r>
              <a:rPr lang="en-US" dirty="0"/>
              <a:t>: Assets over net worth</a:t>
            </a:r>
          </a:p>
          <a:p>
            <a:endParaRPr lang="en-US" dirty="0"/>
          </a:p>
          <a:p>
            <a:r>
              <a:rPr lang="en-US" dirty="0"/>
              <a:t>Suppose the assets of this bank fell in value by 1%. How much would its net worth fall?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D7DF0-261C-CF70-8C8E-F64B953E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67C3-C85F-E282-4AE3-33C508FB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Leverage and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8E9-2729-3F30-3315-F9619A8AF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152" y="1847850"/>
            <a:ext cx="5181600" cy="4351338"/>
          </a:xfrm>
        </p:spPr>
        <p:txBody>
          <a:bodyPr/>
          <a:lstStyle/>
          <a:p>
            <a:r>
              <a:rPr lang="en-US" dirty="0"/>
              <a:t>Leverage is intimately connected to risk</a:t>
            </a:r>
          </a:p>
          <a:p>
            <a:r>
              <a:rPr lang="en-US" dirty="0"/>
              <a:t>Suppose value of bank assets falls by 1%</a:t>
            </a:r>
          </a:p>
          <a:p>
            <a:r>
              <a:rPr lang="en-US" dirty="0"/>
              <a:t>Net worth falls by 11%</a:t>
            </a:r>
          </a:p>
          <a:p>
            <a:endParaRPr lang="en-US" dirty="0"/>
          </a:p>
          <a:p>
            <a:r>
              <a:rPr lang="en-US" dirty="0"/>
              <a:t>The more leveraged, the more sensitive net worth is to percent losses on assets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CDEE37-5B8D-5530-84A8-A80BEA278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24" y="1681163"/>
            <a:ext cx="6020102" cy="321792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D4AB2-7D04-4D28-52DA-26552B07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24934-8250-A3ED-61A0-37AE84C28EB5}"/>
              </a:ext>
            </a:extLst>
          </p:cNvPr>
          <p:cNvSpPr txBox="1"/>
          <p:nvPr/>
        </p:nvSpPr>
        <p:spPr>
          <a:xfrm>
            <a:off x="5826023" y="5267325"/>
            <a:ext cx="5832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800" dirty="0"/>
              <a:t>Leverage ratio of Goldman Sachs in 2008 was about 26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039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CCE6-099A-8971-52E0-5747F302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Credit as Money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1794A-E1CF-A239-B151-60D62FA7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5486400" cy="4351338"/>
          </a:xfrm>
        </p:spPr>
        <p:txBody>
          <a:bodyPr/>
          <a:lstStyle/>
          <a:p>
            <a:r>
              <a:rPr lang="is-IS" dirty="0"/>
              <a:t>Early monetary systems used coins, cattle, cowrie shells, etc. as money</a:t>
            </a:r>
          </a:p>
          <a:p>
            <a:r>
              <a:rPr lang="is-IS" dirty="0"/>
              <a:t>Past millenium saw a shift to the use of </a:t>
            </a:r>
            <a:r>
              <a:rPr lang="is-IS" dirty="0">
                <a:solidFill>
                  <a:srgbClr val="C00000"/>
                </a:solidFill>
              </a:rPr>
              <a:t>credit</a:t>
            </a:r>
            <a:r>
              <a:rPr lang="is-IS" dirty="0"/>
              <a:t> as money</a:t>
            </a:r>
          </a:p>
          <a:p>
            <a:r>
              <a:rPr lang="en-US" dirty="0"/>
              <a:t>Today, most forms of money are a credit instrument – </a:t>
            </a:r>
            <a:br>
              <a:rPr lang="en-US" dirty="0"/>
            </a:br>
            <a:r>
              <a:rPr lang="en-US" dirty="0"/>
              <a:t>i.e., someone’s liability</a:t>
            </a:r>
            <a:br>
              <a:rPr lang="en-US" dirty="0"/>
            </a:br>
            <a:r>
              <a:rPr lang="en-US" dirty="0"/>
              <a:t>(usually a bank’s liability)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3510A-8A5C-5C92-38F9-E20F6AFF5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50408" cy="4351338"/>
          </a:xfrm>
        </p:spPr>
        <p:txBody>
          <a:bodyPr/>
          <a:lstStyle/>
          <a:p>
            <a:r>
              <a:rPr lang="is-IS" dirty="0"/>
              <a:t>Card payments: </a:t>
            </a:r>
          </a:p>
          <a:p>
            <a:pPr lvl="1"/>
            <a:r>
              <a:rPr lang="is-IS" dirty="0"/>
              <a:t>You are paying with bank deposits</a:t>
            </a:r>
          </a:p>
          <a:p>
            <a:pPr lvl="1"/>
            <a:r>
              <a:rPr lang="is-IS" dirty="0"/>
              <a:t>Funds transferred from your </a:t>
            </a:r>
            <a:br>
              <a:rPr lang="is-IS" dirty="0"/>
            </a:br>
            <a:r>
              <a:rPr lang="is-IS" dirty="0"/>
              <a:t>bank account to merchant‘s </a:t>
            </a:r>
            <a:br>
              <a:rPr lang="is-IS" dirty="0"/>
            </a:br>
            <a:r>
              <a:rPr lang="is-IS" dirty="0"/>
              <a:t>bank account</a:t>
            </a:r>
          </a:p>
          <a:p>
            <a:r>
              <a:rPr lang="is-IS" dirty="0"/>
              <a:t>Bank notes are a bank liability</a:t>
            </a:r>
          </a:p>
          <a:p>
            <a:r>
              <a:rPr lang="is-IS" dirty="0"/>
              <a:t>Even coins are a bank liability today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A1E0E-0557-7E6E-2CDF-79836DE1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90F1-83D9-4CD5-6648-3474E345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Maturity Mismatch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47A4-D107-95C0-6064-8E8E2BA1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7199"/>
          </a:xfrm>
        </p:spPr>
        <p:txBody>
          <a:bodyPr/>
          <a:lstStyle/>
          <a:p>
            <a:r>
              <a:rPr lang="en-US" dirty="0"/>
              <a:t>All banks – even the best capitalized – are fragile</a:t>
            </a:r>
          </a:p>
          <a:p>
            <a:r>
              <a:rPr lang="en-US" dirty="0"/>
              <a:t>Basic reason:</a:t>
            </a:r>
          </a:p>
          <a:p>
            <a:pPr lvl="1"/>
            <a:r>
              <a:rPr lang="en-US" dirty="0"/>
              <a:t>Short-term liabilities (deposits)</a:t>
            </a:r>
          </a:p>
          <a:p>
            <a:pPr lvl="1"/>
            <a:r>
              <a:rPr lang="en-US" dirty="0"/>
              <a:t>Long-term assets (loans)</a:t>
            </a:r>
          </a:p>
          <a:p>
            <a:r>
              <a:rPr lang="en-US" dirty="0"/>
              <a:t>Why this </a:t>
            </a:r>
            <a:r>
              <a:rPr lang="en-US" dirty="0">
                <a:solidFill>
                  <a:srgbClr val="C00000"/>
                </a:solidFill>
              </a:rPr>
              <a:t>maturity mismatch</a:t>
            </a:r>
            <a:r>
              <a:rPr lang="en-US" dirty="0"/>
              <a:t>?</a:t>
            </a:r>
          </a:p>
          <a:p>
            <a:r>
              <a:rPr lang="en-US" dirty="0"/>
              <a:t>Banks’ most important roles: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Assist costumers in making payments (calls for demand deposits)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Finance investments (issue long-term loans)</a:t>
            </a:r>
          </a:p>
          <a:p>
            <a:r>
              <a:rPr lang="en-US" dirty="0"/>
              <a:t>Banks create vast amounts of liquidity </a:t>
            </a:r>
          </a:p>
          <a:p>
            <a:pPr lvl="1"/>
            <a:r>
              <a:rPr lang="en-US" dirty="0"/>
              <a:t>Transform illiquid loans into liquid deposits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C6615-8378-20D5-3AED-012D5F39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8D0B-535B-F31F-DB10-AA7A20A2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Fragility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3F71-70FC-704A-5E3C-947C1CE6D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29967"/>
            <a:ext cx="10668000" cy="4133089"/>
          </a:xfrm>
        </p:spPr>
        <p:txBody>
          <a:bodyPr>
            <a:normAutofit/>
          </a:bodyPr>
          <a:lstStyle/>
          <a:p>
            <a:r>
              <a:rPr lang="en-US" dirty="0"/>
              <a:t>Bank maturity transformation very valuable</a:t>
            </a:r>
          </a:p>
          <a:p>
            <a:r>
              <a:rPr lang="en-US" dirty="0"/>
              <a:t>But it also makes banks fragile</a:t>
            </a:r>
          </a:p>
          <a:p>
            <a:r>
              <a:rPr lang="en-US" dirty="0"/>
              <a:t>If depositors lose confidence in bank and want money back, </a:t>
            </a:r>
            <a:br>
              <a:rPr lang="en-US" dirty="0"/>
            </a:br>
            <a:r>
              <a:rPr lang="en-US" dirty="0"/>
              <a:t>bank can get in trouble fast (assets illiquid)</a:t>
            </a:r>
          </a:p>
          <a:p>
            <a:r>
              <a:rPr lang="en-US" dirty="0"/>
              <a:t>Depositors know this and may be scared it could happen</a:t>
            </a:r>
          </a:p>
          <a:p>
            <a:r>
              <a:rPr lang="en-US" dirty="0"/>
              <a:t>Loss of confidence can be </a:t>
            </a:r>
            <a:r>
              <a:rPr lang="en-US" b="1" dirty="0"/>
              <a:t>self-fulfilling prophesy</a:t>
            </a:r>
          </a:p>
          <a:p>
            <a:endParaRPr lang="en-US" dirty="0"/>
          </a:p>
          <a:p>
            <a:r>
              <a:rPr lang="en-US" dirty="0"/>
              <a:t>To understand this better, we need a little bit of game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FE77B-C866-5865-3631-19B7EB83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601F-B1BD-05D4-9D12-9398DA00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39FAE-3318-019C-202B-BD9811B6A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Police have arrested two people, but have insufficient evidence unless at least one confesses</a:t>
            </a:r>
          </a:p>
          <a:p>
            <a:r>
              <a:rPr lang="en-US" dirty="0"/>
              <a:t>Prisoners held in separate cells and cannot communicate</a:t>
            </a:r>
          </a:p>
          <a:p>
            <a:r>
              <a:rPr lang="en-US" dirty="0"/>
              <a:t>Police explain to each one:</a:t>
            </a:r>
          </a:p>
          <a:p>
            <a:pPr lvl="1"/>
            <a:r>
              <a:rPr lang="en-US" dirty="0"/>
              <a:t>If you confess, they don’t: You go free, they get 10 years</a:t>
            </a:r>
          </a:p>
          <a:p>
            <a:pPr lvl="1"/>
            <a:r>
              <a:rPr lang="en-US" dirty="0"/>
              <a:t>If they confess, you don’t: You get 10 years, they go free</a:t>
            </a:r>
          </a:p>
          <a:p>
            <a:pPr lvl="1"/>
            <a:r>
              <a:rPr lang="en-US" dirty="0"/>
              <a:t>If both confess: Both get 5 years</a:t>
            </a:r>
          </a:p>
          <a:p>
            <a:pPr lvl="1"/>
            <a:r>
              <a:rPr lang="en-US" dirty="0"/>
              <a:t>If neither confess: Both get 1 year</a:t>
            </a:r>
          </a:p>
          <a:p>
            <a:r>
              <a:rPr lang="en-US" dirty="0"/>
              <a:t>Prisoners know that they face the same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4AC2A-128E-4019-74D6-317FF0A5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prisoner's dilemma&#10;&#10;AI-generated content may be incorrect.">
            <a:extLst>
              <a:ext uri="{FF2B5EF4-FFF2-40B4-BE49-F238E27FC236}">
                <a16:creationId xmlns:a16="http://schemas.microsoft.com/office/drawing/2014/main" id="{B532C96D-325A-C238-306D-0A7E9C82B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44462"/>
            <a:ext cx="9744821" cy="56283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287B-27F4-CDE9-D489-EEA2538B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1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4D03-F1AC-7381-8C43-7271F752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0D72-0CB7-F1E1-EB56-1039B48D3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Nash Equilibrium: </a:t>
            </a:r>
            <a:r>
              <a:rPr lang="en-US" dirty="0"/>
              <a:t>Each player plays a “best response” given what other players play</a:t>
            </a:r>
          </a:p>
          <a:p>
            <a:r>
              <a:rPr lang="en-US" dirty="0"/>
              <a:t>Prisoner’s dilemma game has a single </a:t>
            </a:r>
            <a:r>
              <a:rPr lang="en-US" b="1" dirty="0"/>
              <a:t>Nash Equilibrium</a:t>
            </a:r>
          </a:p>
          <a:p>
            <a:pPr lvl="1"/>
            <a:r>
              <a:rPr lang="en-US" dirty="0"/>
              <a:t>Confess, Confess</a:t>
            </a:r>
          </a:p>
          <a:p>
            <a:r>
              <a:rPr lang="en-US" dirty="0"/>
              <a:t>But (Confess, Confess) is much worse outcome than </a:t>
            </a:r>
            <a:br>
              <a:rPr lang="en-US" dirty="0"/>
            </a:br>
            <a:r>
              <a:rPr lang="en-US" dirty="0"/>
              <a:t>(Don’t confers, Don’t confess)</a:t>
            </a:r>
          </a:p>
          <a:p>
            <a:r>
              <a:rPr lang="en-US" dirty="0"/>
              <a:t>Mutual cooperation would benefit both, but is not in their individual self interest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A0EC5-3E10-25DF-ACB1-250EF68D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3F15-627B-9714-078D-77B00AEE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Dybvig Model of Bank Runs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960A-0EF8-4363-7171-17C5C38B9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912" y="2203703"/>
                <a:ext cx="11219688" cy="3973259"/>
              </a:xfrm>
            </p:spPr>
            <p:txBody>
              <a:bodyPr/>
              <a:lstStyle/>
              <a:p>
                <a:r>
                  <a:rPr lang="en-US" dirty="0"/>
                  <a:t>Bank takes deposits from many depositors</a:t>
                </a:r>
              </a:p>
              <a:p>
                <a:r>
                  <a:rPr lang="en-US" dirty="0"/>
                  <a:t>Uses funds to finance projects that take two periods to complete</a:t>
                </a:r>
              </a:p>
              <a:p>
                <a:pPr lvl="1"/>
                <a:r>
                  <a:rPr lang="en-US" dirty="0"/>
                  <a:t>Projects earn a return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on average</a:t>
                </a:r>
              </a:p>
              <a:p>
                <a:r>
                  <a:rPr lang="en-US" dirty="0"/>
                  <a:t>Depositors need to be able to make payments every period</a:t>
                </a:r>
              </a:p>
              <a:p>
                <a:pPr lvl="1"/>
                <a:r>
                  <a:rPr lang="en-US" dirty="0"/>
                  <a:t>Deposits are completely liquid. Can be withdrawn after one period</a:t>
                </a:r>
              </a:p>
              <a:p>
                <a:r>
                  <a:rPr lang="en-US" dirty="0"/>
                  <a:t>Banks compete for depositors by offering return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over two periods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a little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so bank can cover other costs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1960A-0EF8-4363-7171-17C5C38B9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12" y="2203703"/>
                <a:ext cx="11219688" cy="3973259"/>
              </a:xfrm>
              <a:blipFill>
                <a:blip r:embed="rId2"/>
                <a:stretch>
                  <a:fillRect l="-978" t="-2607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FC79F-D321-5AE0-B3D8-BDB463A7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09CA-AE35-F88C-FA89-19FBC36B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Dybvig Model of Bank Runs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BC2B9-6D7F-9408-64E9-38AEB039E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/>
              <a:lstStyle/>
              <a:p>
                <a:r>
                  <a:rPr lang="en-US" dirty="0"/>
                  <a:t>Heart of the model: What happens in period one</a:t>
                </a:r>
              </a:p>
              <a:p>
                <a:pPr lvl="1"/>
                <a:r>
                  <a:rPr lang="en-US" dirty="0"/>
                  <a:t>Bulk of bank assets illiquid (lent for two periods)</a:t>
                </a:r>
              </a:p>
              <a:p>
                <a:pPr lvl="1"/>
                <a:r>
                  <a:rPr lang="en-US" dirty="0"/>
                  <a:t>Depositors must decide whether to withdraw or not</a:t>
                </a:r>
              </a:p>
              <a:p>
                <a:r>
                  <a:rPr lang="en-US" dirty="0"/>
                  <a:t>Suppose a single depositor gets cold feet and withdraws</a:t>
                </a:r>
              </a:p>
              <a:p>
                <a:pPr lvl="1"/>
                <a:r>
                  <a:rPr lang="en-US" dirty="0"/>
                  <a:t>Bank survives (has enough reserves)</a:t>
                </a:r>
              </a:p>
              <a:p>
                <a:pPr lvl="1"/>
                <a:r>
                  <a:rPr lang="en-US" dirty="0"/>
                  <a:t>Depositor encores some cost from finding new bank (or mattress)</a:t>
                </a:r>
              </a:p>
              <a:p>
                <a:pPr lvl="1"/>
                <a:r>
                  <a:rPr lang="en-US" dirty="0"/>
                  <a:t>Denote this cost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 So, depositor return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most depositors get cold feet and withdraw</a:t>
                </a:r>
              </a:p>
              <a:p>
                <a:pPr lvl="1"/>
                <a:r>
                  <a:rPr lang="en-US" dirty="0"/>
                  <a:t>Bank fails (not enough reserves)</a:t>
                </a:r>
              </a:p>
              <a:p>
                <a:pPr lvl="1"/>
                <a:r>
                  <a:rPr lang="en-US" dirty="0"/>
                  <a:t>Some depositors who run get money back, others don’t. On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Depositors who don’t run get nothing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BC2B9-6D7F-9408-64E9-38AEB039E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E7B63-9A56-D9A8-17F4-09781B83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diamond&#10;&#10;AI-generated content may be incorrect.">
            <a:extLst>
              <a:ext uri="{FF2B5EF4-FFF2-40B4-BE49-F238E27FC236}">
                <a16:creationId xmlns:a16="http://schemas.microsoft.com/office/drawing/2014/main" id="{E3768EB5-80BC-DE75-8C28-C2A6F1197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66198"/>
            <a:ext cx="9601201" cy="54601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4153E-7632-C56D-A97B-DDB9E911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F34F-D7B8-1504-12C2-5F94A039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Dybvig Model of Bank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455C-ABA4-F27B-410D-A34C42AEA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7983"/>
            <a:ext cx="10515600" cy="4018979"/>
          </a:xfrm>
        </p:spPr>
        <p:txBody>
          <a:bodyPr/>
          <a:lstStyle/>
          <a:p>
            <a:r>
              <a:rPr lang="en-US" dirty="0"/>
              <a:t>Two (symmetric) Nash equilibria:</a:t>
            </a:r>
          </a:p>
          <a:p>
            <a:pPr lvl="1"/>
            <a:r>
              <a:rPr lang="en-US" dirty="0"/>
              <a:t>If everyone else runs, Sylvia should run</a:t>
            </a:r>
          </a:p>
          <a:p>
            <a:pPr lvl="1"/>
            <a:r>
              <a:rPr lang="en-US" dirty="0"/>
              <a:t>If no one else runs, Sylvia should not run</a:t>
            </a:r>
          </a:p>
          <a:p>
            <a:endParaRPr lang="en-US" dirty="0"/>
          </a:p>
          <a:p>
            <a:r>
              <a:rPr lang="en-US" dirty="0"/>
              <a:t>Fear of run can become self-fulfilling</a:t>
            </a:r>
          </a:p>
          <a:p>
            <a:pPr lvl="1"/>
            <a:r>
              <a:rPr lang="en-US" dirty="0"/>
              <a:t>If you believe everyone else will run, your best response is to run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C00000"/>
                </a:solidFill>
              </a:rPr>
              <a:t>only</a:t>
            </a:r>
            <a:r>
              <a:rPr lang="en-US" dirty="0"/>
              <a:t> because you think others are going to run that you decide to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9271B-62C9-ED9D-E752-07C6BFC8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EB5E-01D1-8A76-4D01-E98B1BC0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Banking Panics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EFDE-12B1-657E-441F-DA7D34D3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203703"/>
            <a:ext cx="10863072" cy="3973259"/>
          </a:xfrm>
        </p:spPr>
        <p:txBody>
          <a:bodyPr/>
          <a:lstStyle/>
          <a:p>
            <a:r>
              <a:rPr lang="is-IS" dirty="0"/>
              <a:t>Bank runs can trigger generalized panics</a:t>
            </a:r>
          </a:p>
          <a:p>
            <a:r>
              <a:rPr lang="is-IS" dirty="0"/>
              <a:t>Panics in history:</a:t>
            </a:r>
          </a:p>
          <a:p>
            <a:pPr lvl="1"/>
            <a:r>
              <a:rPr lang="is-IS" dirty="0"/>
              <a:t>England: 1672, 1763, 1772, 1793, 1796, 1811, 1825, 1847, 1857, 1866</a:t>
            </a:r>
          </a:p>
          <a:p>
            <a:pPr lvl="1"/>
            <a:r>
              <a:rPr lang="is-IS" dirty="0"/>
              <a:t>U.S.: 1814, 1833, 1837, 1857, 1873, 1893, 1907, 1930-33</a:t>
            </a:r>
          </a:p>
          <a:p>
            <a:r>
              <a:rPr lang="is-IS" dirty="0"/>
              <a:t>Panics contribute to deep recessions</a:t>
            </a:r>
          </a:p>
          <a:p>
            <a:r>
              <a:rPr lang="is-IS" dirty="0"/>
              <a:t>Among most severe economic calamities in capitalist economies</a:t>
            </a:r>
          </a:p>
          <a:p>
            <a:r>
              <a:rPr lang="is-IS" dirty="0"/>
              <a:t>Preventing panics one of most important public policy problems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8DFDF-4D9B-66C7-4B75-0AA20C08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BC59-4535-7075-2B7F-65060836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and the Modern Payment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77A9-1388-8004-DB00-12D5742A7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773936"/>
            <a:ext cx="10841736" cy="4718939"/>
          </a:xfrm>
        </p:spPr>
        <p:txBody>
          <a:bodyPr>
            <a:normAutofit/>
          </a:bodyPr>
          <a:lstStyle/>
          <a:p>
            <a:r>
              <a:rPr lang="en-US" dirty="0"/>
              <a:t>Banks are a crucial part of modern monetary system</a:t>
            </a:r>
          </a:p>
          <a:p>
            <a:r>
              <a:rPr lang="en-US" dirty="0"/>
              <a:t>Virtually all money is a bank liability today</a:t>
            </a:r>
          </a:p>
          <a:p>
            <a:r>
              <a:rPr lang="en-US" dirty="0"/>
              <a:t>When we pay for things, we do this with bank liabilities</a:t>
            </a:r>
          </a:p>
          <a:p>
            <a:pPr lvl="1"/>
            <a:r>
              <a:rPr lang="en-US" dirty="0"/>
              <a:t>Card systems (retail/internet)</a:t>
            </a:r>
          </a:p>
          <a:p>
            <a:pPr lvl="1"/>
            <a:r>
              <a:rPr lang="en-US" dirty="0"/>
              <a:t>Automated Clearinghouse (ACH) (Payroll/utility bills/mortgage payments)</a:t>
            </a:r>
          </a:p>
          <a:p>
            <a:pPr lvl="1"/>
            <a:r>
              <a:rPr lang="en-US" dirty="0"/>
              <a:t>Checks</a:t>
            </a:r>
          </a:p>
          <a:p>
            <a:pPr lvl="1"/>
            <a:r>
              <a:rPr lang="en-US" dirty="0"/>
              <a:t>Apple Pay, Google Pay, Venmo, PayPal, etc. (Pix in Brazil, UPI in India) </a:t>
            </a:r>
          </a:p>
          <a:p>
            <a:pPr lvl="1"/>
            <a:r>
              <a:rPr lang="en-US" dirty="0"/>
              <a:t>Large-value payment systems: Fedwire (“wire transfers”), CHIPS</a:t>
            </a:r>
          </a:p>
          <a:p>
            <a:r>
              <a:rPr lang="en-US" dirty="0"/>
              <a:t>Let’s look at how a typical payment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27352-6927-782B-AD9C-1DBB0805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5C44-7B4A-9550-514B-82797241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of Convertibility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6C5A-DC24-4BD4-9101-2D914FCE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/>
              <a:t>Bank can close its doors to depositors seeking withdrawal</a:t>
            </a:r>
          </a:p>
          <a:p>
            <a:pPr lvl="1"/>
            <a:r>
              <a:rPr lang="en-US" dirty="0"/>
              <a:t>Milder versions: count slowly, restrict amount</a:t>
            </a:r>
          </a:p>
          <a:p>
            <a:r>
              <a:rPr lang="en-US" dirty="0"/>
              <a:t>Widespread suspensions in U.S. in 1893, 1907, 1933</a:t>
            </a:r>
          </a:p>
          <a:p>
            <a:r>
              <a:rPr lang="en-US" dirty="0"/>
              <a:t>Buys time to:</a:t>
            </a:r>
          </a:p>
          <a:p>
            <a:pPr lvl="1"/>
            <a:r>
              <a:rPr lang="en-US" dirty="0"/>
              <a:t>Raise funds</a:t>
            </a:r>
          </a:p>
          <a:p>
            <a:pPr lvl="1"/>
            <a:r>
              <a:rPr lang="en-US" dirty="0"/>
              <a:t>Convince the public bank is sound</a:t>
            </a:r>
          </a:p>
          <a:p>
            <a:pPr lvl="1"/>
            <a:r>
              <a:rPr lang="en-US" dirty="0"/>
              <a:t>Allow panic to subside</a:t>
            </a:r>
          </a:p>
          <a:p>
            <a:r>
              <a:rPr lang="en-US" dirty="0"/>
              <a:t>Creates a dual monetary system: currency vs. deposits</a:t>
            </a:r>
          </a:p>
          <a:p>
            <a:pPr lvl="1"/>
            <a:r>
              <a:rPr lang="en-US" dirty="0"/>
              <a:t>Deposits trade at a time varying discount</a:t>
            </a:r>
          </a:p>
          <a:p>
            <a:r>
              <a:rPr lang="en-US" dirty="0"/>
              <a:t>Payment difficulties (e.g., firms making payroll)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C457-1B0C-F03A-5C0B-8B4CAA2D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DEB8-F1BE-AB1A-79B4-CF0FCE25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Lender of Last Resort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3854B-78C6-3E56-69BA-B87EA595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US" dirty="0"/>
              <a:t>A central bank with unlimited resources can stop a banking panic by acting as a lender of last resort</a:t>
            </a:r>
          </a:p>
          <a:p>
            <a:r>
              <a:rPr lang="en-US" dirty="0"/>
              <a:t>Suppose central bank commits to lend enough to bank that it can withstand any amount of depositor withdrawals</a:t>
            </a:r>
          </a:p>
          <a:p>
            <a:r>
              <a:rPr lang="en-US" dirty="0"/>
              <a:t>This eliminates the run equilibrium </a:t>
            </a:r>
          </a:p>
          <a:p>
            <a:pPr lvl="1"/>
            <a:r>
              <a:rPr lang="en-US" dirty="0"/>
              <a:t>No longer optimal for Sylvie to run even if others run</a:t>
            </a:r>
          </a:p>
          <a:p>
            <a:pPr lvl="1"/>
            <a:r>
              <a:rPr lang="en-US" dirty="0"/>
              <a:t>Bank will not fail even if others run</a:t>
            </a:r>
          </a:p>
          <a:p>
            <a:r>
              <a:rPr lang="en-US" dirty="0"/>
              <a:t>Mere announcement (if credible) can prevent runs from happening</a:t>
            </a:r>
          </a:p>
          <a:p>
            <a:r>
              <a:rPr lang="en-US" dirty="0"/>
              <a:t>Bagehot’s principles (1873): In a crisis …</a:t>
            </a:r>
          </a:p>
          <a:p>
            <a:pPr marL="457200" lvl="1" indent="0">
              <a:buNone/>
            </a:pPr>
            <a:r>
              <a:rPr lang="en-US" dirty="0"/>
              <a:t>1. Lend freely, 2. At a penalty rate, 3. Against good collateral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BA5E8-AF01-FF08-5DB2-97AA19C5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28B5-0CE1-1B17-4274-515ED223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Hazard and Last Resort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99FB-6A6C-DDB7-250B-F051C324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Banks will act less prudently if they know central bank will help them out in a crisis</a:t>
            </a:r>
          </a:p>
          <a:p>
            <a:r>
              <a:rPr lang="en-US" dirty="0"/>
              <a:t>This is called </a:t>
            </a:r>
            <a:r>
              <a:rPr lang="en-US" b="1" dirty="0"/>
              <a:t>moral hazard</a:t>
            </a:r>
          </a:p>
          <a:p>
            <a:r>
              <a:rPr lang="en-US" dirty="0"/>
              <a:t>Moral hazard is a side effect of insurance</a:t>
            </a:r>
          </a:p>
          <a:p>
            <a:r>
              <a:rPr lang="en-US" dirty="0"/>
              <a:t>Central bank is providing banks with insurance against runs</a:t>
            </a:r>
          </a:p>
          <a:p>
            <a:r>
              <a:rPr lang="en-US" dirty="0"/>
              <a:t>Some argue:</a:t>
            </a:r>
          </a:p>
          <a:p>
            <a:pPr lvl="1"/>
            <a:r>
              <a:rPr lang="en-US" dirty="0"/>
              <a:t>Last resort lending is bad policy because it makes for more crises</a:t>
            </a:r>
          </a:p>
          <a:p>
            <a:pPr lvl="1"/>
            <a:r>
              <a:rPr lang="en-US" dirty="0"/>
              <a:t>If government commits not to bail out banks, they will not get in trouble</a:t>
            </a:r>
          </a:p>
          <a:p>
            <a:r>
              <a:rPr lang="en-US" dirty="0"/>
              <a:t>But is such a commitment credible?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D5BDD-0B28-2BBA-661B-32DC08C4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AD5D-D855-D114-B976-4F94CD9C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Penalty Rate and Good Collateral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CCEE-2C78-CB94-EAC0-3C9B09B9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793"/>
            <a:ext cx="10515600" cy="4412170"/>
          </a:xfrm>
        </p:spPr>
        <p:txBody>
          <a:bodyPr>
            <a:normAutofit/>
          </a:bodyPr>
          <a:lstStyle/>
          <a:p>
            <a:r>
              <a:rPr lang="en-US" dirty="0"/>
              <a:t>Bagehot’s principles (1873): In a crisis …</a:t>
            </a:r>
          </a:p>
          <a:p>
            <a:pPr marL="457200" lvl="1" indent="0">
              <a:buNone/>
            </a:pPr>
            <a:r>
              <a:rPr lang="en-US" dirty="0"/>
              <a:t>1. Lend freely, 2. At a penalty rate, 3. Against good collateral</a:t>
            </a:r>
            <a:endParaRPr lang="is-IS" dirty="0"/>
          </a:p>
          <a:p>
            <a:r>
              <a:rPr lang="is-IS" dirty="0"/>
              <a:t>Penalty rate:</a:t>
            </a:r>
          </a:p>
          <a:p>
            <a:pPr lvl="1"/>
            <a:r>
              <a:rPr lang="is-IS" dirty="0"/>
              <a:t>Compensation for providing </a:t>
            </a:r>
            <a:r>
              <a:rPr lang="en-US" dirty="0"/>
              <a:t>“insurance” to banks</a:t>
            </a:r>
          </a:p>
          <a:p>
            <a:pPr lvl="1"/>
            <a:r>
              <a:rPr lang="en-US" dirty="0"/>
              <a:t>Last resort lending is risky, compensation for taking risks</a:t>
            </a:r>
          </a:p>
          <a:p>
            <a:r>
              <a:rPr lang="en-US" dirty="0"/>
              <a:t>Good collateral:</a:t>
            </a:r>
          </a:p>
          <a:p>
            <a:pPr lvl="1"/>
            <a:r>
              <a:rPr lang="en-US" dirty="0"/>
              <a:t>Central bank should limit lending to deserving banks. But how?</a:t>
            </a:r>
          </a:p>
          <a:p>
            <a:pPr lvl="1"/>
            <a:r>
              <a:rPr lang="en-US" dirty="0"/>
              <a:t>Define deserving as banks that have good collateral.</a:t>
            </a:r>
          </a:p>
          <a:p>
            <a:pPr lvl="1"/>
            <a:r>
              <a:rPr lang="en-US" dirty="0"/>
              <a:t>Banks in liquidity crisis vs. solvency crisis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F68D7-23A9-AD1A-67B3-018FE983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EDC6-37BB-43EE-3991-BE27B957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Crisis vs. Solvency Crisis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ABD59F-4B80-EE4A-2CD9-D50CD6EFC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168" y="1825625"/>
            <a:ext cx="5181600" cy="4351338"/>
          </a:xfrm>
        </p:spPr>
        <p:txBody>
          <a:bodyPr/>
          <a:lstStyle/>
          <a:p>
            <a:r>
              <a:rPr lang="en-US" dirty="0"/>
              <a:t>Liquidity problem:</a:t>
            </a:r>
          </a:p>
          <a:p>
            <a:pPr lvl="1"/>
            <a:r>
              <a:rPr lang="en-US" dirty="0"/>
              <a:t>Bank fundamentally solvent</a:t>
            </a:r>
          </a:p>
          <a:p>
            <a:pPr lvl="1"/>
            <a:r>
              <a:rPr lang="en-US" dirty="0"/>
              <a:t>Faces a run and needs liquidity</a:t>
            </a:r>
            <a:br>
              <a:rPr lang="en-US" dirty="0"/>
            </a:br>
            <a:r>
              <a:rPr lang="en-US" dirty="0"/>
              <a:t>(assets illiquid)</a:t>
            </a:r>
          </a:p>
          <a:p>
            <a:pPr lvl="1"/>
            <a:r>
              <a:rPr lang="en-US" dirty="0"/>
              <a:t>Has good collateral for central bank to lend against</a:t>
            </a:r>
          </a:p>
          <a:p>
            <a:pPr lvl="1"/>
            <a:r>
              <a:rPr lang="en-US" dirty="0"/>
              <a:t>Central bank will make money on emergency loans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52E89-FCA3-D5DB-C169-2ADE46591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1825625"/>
            <a:ext cx="5364480" cy="4351338"/>
          </a:xfrm>
        </p:spPr>
        <p:txBody>
          <a:bodyPr/>
          <a:lstStyle/>
          <a:p>
            <a:r>
              <a:rPr lang="en-US" dirty="0"/>
              <a:t>Solvency problem:</a:t>
            </a:r>
          </a:p>
          <a:p>
            <a:pPr lvl="1"/>
            <a:r>
              <a:rPr lang="en-US" dirty="0"/>
              <a:t>Bank fundamentally insolvent</a:t>
            </a:r>
          </a:p>
          <a:p>
            <a:pPr lvl="1"/>
            <a:r>
              <a:rPr lang="en-US" dirty="0"/>
              <a:t>Assets worth less than liabilities</a:t>
            </a:r>
          </a:p>
          <a:p>
            <a:pPr lvl="1"/>
            <a:r>
              <a:rPr lang="en-US" dirty="0"/>
              <a:t>Doesn’t have enough good collateral</a:t>
            </a:r>
          </a:p>
          <a:p>
            <a:pPr lvl="1"/>
            <a:r>
              <a:rPr lang="en-US" dirty="0"/>
              <a:t>Central bank would lose money </a:t>
            </a:r>
            <a:br>
              <a:rPr lang="en-US" dirty="0"/>
            </a:br>
            <a:r>
              <a:rPr lang="en-US" dirty="0"/>
              <a:t>if they bailed bank out</a:t>
            </a:r>
          </a:p>
          <a:p>
            <a:pPr lvl="1"/>
            <a:r>
              <a:rPr lang="en-US" dirty="0"/>
              <a:t>Fiscally costly bailouts should be decided on by elected officials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09214-2710-3166-D058-A418D408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1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AC5F68-0749-6A5F-6388-C8631423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Crisis vs. Solvency Crisis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9FEC3C-21C8-FF20-0373-AA8F8FB8D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how should bank assets be valued?</a:t>
            </a:r>
          </a:p>
          <a:p>
            <a:r>
              <a:rPr lang="en-US" dirty="0"/>
              <a:t>Crisis leads to </a:t>
            </a:r>
            <a:r>
              <a:rPr lang="en-US" b="1" dirty="0"/>
              <a:t>fire sale</a:t>
            </a:r>
            <a:r>
              <a:rPr lang="en-US" dirty="0"/>
              <a:t> of assets</a:t>
            </a:r>
          </a:p>
          <a:p>
            <a:pPr lvl="1"/>
            <a:r>
              <a:rPr lang="en-US" dirty="0"/>
              <a:t>Value of assets falls below “fundamental” value</a:t>
            </a:r>
          </a:p>
          <a:p>
            <a:pPr lvl="1"/>
            <a:r>
              <a:rPr lang="en-US" dirty="0"/>
              <a:t>Fundamental value: value when crisis subsides</a:t>
            </a:r>
          </a:p>
          <a:p>
            <a:r>
              <a:rPr lang="en-US" dirty="0"/>
              <a:t>Should central bank value assets at fundamental value </a:t>
            </a:r>
            <a:br>
              <a:rPr lang="en-US" dirty="0"/>
            </a:br>
            <a:r>
              <a:rPr lang="en-US" dirty="0"/>
              <a:t>or market value?</a:t>
            </a:r>
          </a:p>
          <a:p>
            <a:r>
              <a:rPr lang="en-US" dirty="0"/>
              <a:t>Hard to figure out fundamental value</a:t>
            </a:r>
          </a:p>
          <a:p>
            <a:r>
              <a:rPr lang="en-US" dirty="0"/>
              <a:t>“Fog of war” makes these decisions hard in a crisis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52A8A-BBBD-265B-6307-E39852B6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80E6-FF81-46FC-43FF-D2948162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of Banking Panics in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71E4-C3B9-9D3D-EE86-DEC1EC728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008" y="1825625"/>
            <a:ext cx="4767072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 more panics in England after 1866</a:t>
            </a:r>
          </a:p>
          <a:p>
            <a:r>
              <a:rPr lang="en-US" dirty="0"/>
              <a:t>Regular panics in U.S. for another 70 years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</p:txBody>
      </p:sp>
      <p:pic>
        <p:nvPicPr>
          <p:cNvPr id="7" name="Content Placeholder 6" descr="A close-up of a document&#10;&#10;AI-generated content may be incorrect.">
            <a:extLst>
              <a:ext uri="{FF2B5EF4-FFF2-40B4-BE49-F238E27FC236}">
                <a16:creationId xmlns:a16="http://schemas.microsoft.com/office/drawing/2014/main" id="{322EDCAF-B01E-6244-4CD2-AC2CE6CDEF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1513845"/>
            <a:ext cx="6327648" cy="49790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66DFB-4770-2D58-6C9B-FC4AEC6D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B6B20D-19D9-B32E-23FB-5AE57B8A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of Banking Panics in U.S.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C1864A-BA4D-67F7-E116-CC7C6FEA1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825625"/>
            <a:ext cx="11027664" cy="4351338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a central bank</a:t>
            </a:r>
          </a:p>
          <a:p>
            <a:pPr lvl="1"/>
            <a:r>
              <a:rPr lang="en-US" dirty="0"/>
              <a:t>U.S had no central bank from 1836 (Jackson’s veto) to 1913 (Fed established) </a:t>
            </a:r>
          </a:p>
          <a:p>
            <a:pPr lvl="1"/>
            <a:r>
              <a:rPr lang="en-US" dirty="0"/>
              <a:t>No lender of last resort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 banking</a:t>
            </a:r>
          </a:p>
          <a:p>
            <a:pPr lvl="1"/>
            <a:r>
              <a:rPr lang="en-US" dirty="0"/>
              <a:t>No interstate banking until 1970s / No branching in many states</a:t>
            </a:r>
          </a:p>
          <a:p>
            <a:pPr lvl="1"/>
            <a:r>
              <a:rPr lang="en-US" dirty="0"/>
              <a:t>Banks small and undiversified. Especially fragile.</a:t>
            </a:r>
          </a:p>
          <a:p>
            <a:pPr lvl="1"/>
            <a:r>
              <a:rPr lang="en-US" dirty="0"/>
              <a:t>Canada had national branch banks and no banking crises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A6033-A38E-1014-12B6-32A8ED2D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3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35C4-671D-C766-1562-53E7F44F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0E106-B5E8-97D5-697E-39E902D65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5"/>
          </a:xfrm>
        </p:spPr>
        <p:txBody>
          <a:bodyPr/>
          <a:lstStyle/>
          <a:p>
            <a:r>
              <a:rPr lang="en-US" dirty="0"/>
              <a:t>U.S. had a lender of last resort after 1913, but experiences massive banking crisis during Great Depression</a:t>
            </a:r>
          </a:p>
          <a:p>
            <a:r>
              <a:rPr lang="en-US" dirty="0"/>
              <a:t>Fed failed to act</a:t>
            </a:r>
          </a:p>
          <a:p>
            <a:r>
              <a:rPr lang="en-US" dirty="0"/>
              <a:t>U.S. instituted federal deposit insurance in 1933</a:t>
            </a:r>
          </a:p>
          <a:p>
            <a:r>
              <a:rPr lang="en-US" dirty="0"/>
              <a:t>Deposit insurance eliminates the run equilibrium in </a:t>
            </a:r>
            <a:br>
              <a:rPr lang="en-US" dirty="0"/>
            </a:br>
            <a:r>
              <a:rPr lang="en-US" dirty="0"/>
              <a:t>Diamond-Dybvig model</a:t>
            </a:r>
          </a:p>
          <a:p>
            <a:pPr lvl="1"/>
            <a:r>
              <a:rPr lang="en-US" dirty="0"/>
              <a:t>Sylvia doesn’t want to run (even if others do) because her deposits </a:t>
            </a:r>
            <a:br>
              <a:rPr lang="en-US" dirty="0"/>
            </a:br>
            <a:r>
              <a:rPr lang="en-US" dirty="0"/>
              <a:t>are insured</a:t>
            </a:r>
          </a:p>
          <a:p>
            <a:r>
              <a:rPr lang="en-US" dirty="0"/>
              <a:t>Ushered in “quiet period” of financial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78233-4269-A15F-F679-EB0F0EB0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A2ED-0777-BA33-A59A-EBC23C3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Bank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4166-3FA3-949F-174A-C14A99FE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r>
              <a:rPr lang="is-IS" dirty="0"/>
              <a:t>Core problem: Bank runs</a:t>
            </a:r>
          </a:p>
          <a:p>
            <a:r>
              <a:rPr lang="is-IS" dirty="0"/>
              <a:t>Direct policy response: Last resort lending and despot insurance</a:t>
            </a:r>
          </a:p>
          <a:p>
            <a:r>
              <a:rPr lang="is-IS" dirty="0"/>
              <a:t>Knock on problem: Moral hazard</a:t>
            </a:r>
          </a:p>
          <a:p>
            <a:r>
              <a:rPr lang="is-IS" dirty="0"/>
              <a:t>Policy response to moral hazard: capital and liquidity regulation</a:t>
            </a:r>
          </a:p>
          <a:p>
            <a:endParaRPr lang="is-IS" dirty="0"/>
          </a:p>
          <a:p>
            <a:r>
              <a:rPr lang="is-IS" dirty="0"/>
              <a:t>Also: Deposit financing too cheap due to tax incentives </a:t>
            </a:r>
            <a:br>
              <a:rPr lang="is-IS" dirty="0"/>
            </a:br>
            <a:r>
              <a:rPr lang="is-IS" dirty="0"/>
              <a:t>(profits net of interest payment on debt are taxed).</a:t>
            </a:r>
          </a:p>
          <a:p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0DE6C-272A-6D5B-C722-5E014ECF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EC8219-6408-AF69-2773-D60BC2CE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10"/>
            <a:ext cx="10515600" cy="1325563"/>
          </a:xfrm>
        </p:spPr>
        <p:txBody>
          <a:bodyPr/>
          <a:lstStyle/>
          <a:p>
            <a:r>
              <a:rPr lang="is-IS" dirty="0"/>
              <a:t>How Modern Payments Work </a:t>
            </a:r>
            <a:endParaRPr lang="en-US" dirty="0"/>
          </a:p>
        </p:txBody>
      </p:sp>
      <p:pic>
        <p:nvPicPr>
          <p:cNvPr id="6" name="Content Placeholder 5" descr="A diagram of a bank&#10;&#10;AI-generated content may be incorrect.">
            <a:extLst>
              <a:ext uri="{FF2B5EF4-FFF2-40B4-BE49-F238E27FC236}">
                <a16:creationId xmlns:a16="http://schemas.microsoft.com/office/drawing/2014/main" id="{8BAB66AE-9F48-953F-FD7A-FF06F4FDC2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52" y="1217395"/>
            <a:ext cx="7193552" cy="52748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1A70A-7C61-C384-6728-E66F7883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7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showing the value of capital/major city&#10;&#10;AI-generated content may be incorrect.">
            <a:extLst>
              <a:ext uri="{FF2B5EF4-FFF2-40B4-BE49-F238E27FC236}">
                <a16:creationId xmlns:a16="http://schemas.microsoft.com/office/drawing/2014/main" id="{C36CC1B4-0157-2366-74ED-B6D0840A8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46" y="243497"/>
            <a:ext cx="8885302" cy="63710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4E47B-44FD-315E-3948-2B99714E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3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DD6C-547E-FA08-1E56-15F1A104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5260-7C60-53FC-89E8-154C0FFF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/>
          </a:bodyPr>
          <a:lstStyle/>
          <a:p>
            <a:r>
              <a:rPr lang="en-US" dirty="0"/>
              <a:t>1988 G-10 agreement on capital regulation</a:t>
            </a:r>
          </a:p>
          <a:p>
            <a:r>
              <a:rPr lang="en-US" dirty="0"/>
              <a:t>Minimum capital ratios:</a:t>
            </a:r>
          </a:p>
          <a:p>
            <a:pPr lvl="1"/>
            <a:r>
              <a:rPr lang="en-US" dirty="0"/>
              <a:t>4% Tier 1 capital ratio</a:t>
            </a:r>
          </a:p>
          <a:p>
            <a:pPr lvl="1"/>
            <a:r>
              <a:rPr lang="en-US" dirty="0"/>
              <a:t>8% Total capital ratio</a:t>
            </a:r>
          </a:p>
          <a:p>
            <a:r>
              <a:rPr lang="en-US" dirty="0"/>
              <a:t>Capital relative to risk-weighted assets</a:t>
            </a:r>
          </a:p>
          <a:p>
            <a:r>
              <a:rPr lang="en-US" dirty="0"/>
              <a:t>Risk weights:</a:t>
            </a:r>
          </a:p>
          <a:p>
            <a:pPr lvl="1"/>
            <a:r>
              <a:rPr lang="en-US" dirty="0"/>
              <a:t>0%: Cash, central government debt</a:t>
            </a:r>
          </a:p>
          <a:p>
            <a:pPr lvl="1"/>
            <a:r>
              <a:rPr lang="en-US" dirty="0"/>
              <a:t>10%: Public sector debt</a:t>
            </a:r>
          </a:p>
          <a:p>
            <a:pPr lvl="1"/>
            <a:r>
              <a:rPr lang="en-US" dirty="0"/>
              <a:t>20%: Claims on other banks</a:t>
            </a:r>
          </a:p>
          <a:p>
            <a:pPr lvl="1"/>
            <a:r>
              <a:rPr lang="en-US" dirty="0"/>
              <a:t>50%: Residential mortgages</a:t>
            </a:r>
          </a:p>
          <a:p>
            <a:pPr lvl="1"/>
            <a:r>
              <a:rPr lang="en-US" dirty="0"/>
              <a:t>100% Commercial and industrial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AFF9-9E16-D8CF-F99D-21F0DD6A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9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4139-8A8D-9188-4D3C-D090B08F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9820-A8E7-FFFF-3331-15D411ACF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improving risk weights</a:t>
            </a:r>
          </a:p>
          <a:p>
            <a:r>
              <a:rPr lang="en-US" dirty="0"/>
              <a:t>Large banks could use internal models to assess risk</a:t>
            </a:r>
          </a:p>
          <a:p>
            <a:r>
              <a:rPr lang="en-US" dirty="0"/>
              <a:t>Trading accounts involve a lot of hedging</a:t>
            </a:r>
          </a:p>
          <a:p>
            <a:r>
              <a:rPr lang="en-US" dirty="0"/>
              <a:t>Use of internal models allowed banks to take account of hedging</a:t>
            </a:r>
          </a:p>
          <a:p>
            <a:r>
              <a:rPr lang="en-US" dirty="0"/>
              <a:t>Better risk weights supposed to reduce regulatory arbitrage</a:t>
            </a:r>
          </a:p>
          <a:p>
            <a:pPr lvl="1"/>
            <a:r>
              <a:rPr lang="en-US" dirty="0"/>
              <a:t>E.g., Package mortgages into securities, sell off high trances, hold lowest trances (which have most of the risk), lower capital requirement</a:t>
            </a:r>
          </a:p>
          <a:p>
            <a:r>
              <a:rPr lang="en-US" dirty="0"/>
              <a:t>Downside: Internal risk models biased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F419-C473-3807-0AFB-39D1FE42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7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63D8-8247-261A-5266-A98D69A1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Crisis – Basel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045D-5CA3-0B42-41EB-32152831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crisis of 2007-09 led to calls for more stringent </a:t>
            </a:r>
            <a:br>
              <a:rPr lang="en-US" dirty="0"/>
            </a:br>
            <a:r>
              <a:rPr lang="en-US" dirty="0"/>
              <a:t>capital requirements</a:t>
            </a:r>
          </a:p>
          <a:p>
            <a:r>
              <a:rPr lang="en-US" dirty="0"/>
              <a:t>Response: Basel III and Dodd-Frank in U.S. </a:t>
            </a:r>
          </a:p>
          <a:p>
            <a:pPr lvl="1"/>
            <a:r>
              <a:rPr lang="en-US" dirty="0"/>
              <a:t>Higher capital ratios</a:t>
            </a:r>
          </a:p>
          <a:p>
            <a:pPr lvl="1"/>
            <a:r>
              <a:rPr lang="en-US" dirty="0"/>
              <a:t>More detailed risk weights (some higher than 100%)</a:t>
            </a:r>
          </a:p>
          <a:p>
            <a:pPr lvl="1"/>
            <a:r>
              <a:rPr lang="en-US" dirty="0"/>
              <a:t>Leverage ratios (un-risk-weighted capital ratios)</a:t>
            </a:r>
          </a:p>
          <a:p>
            <a:pPr lvl="1"/>
            <a:r>
              <a:rPr lang="en-US" dirty="0"/>
              <a:t>G-SIBs (Globally systemically important banks due to “too big to fail”)</a:t>
            </a:r>
          </a:p>
          <a:p>
            <a:pPr lvl="1"/>
            <a:r>
              <a:rPr lang="en-US" dirty="0"/>
              <a:t>Stress tests (forward looking, central bank model)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74FD5-A363-0449-2B07-C656A51F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66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report&#10;&#10;AI-generated content may be incorrect.">
            <a:extLst>
              <a:ext uri="{FF2B5EF4-FFF2-40B4-BE49-F238E27FC236}">
                <a16:creationId xmlns:a16="http://schemas.microsoft.com/office/drawing/2014/main" id="{2705C2BA-9153-C263-0F2D-773932DDE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26723"/>
            <a:ext cx="9588986" cy="62045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9B2C6-327E-3824-E924-4ABE8677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9728-4F21-A69D-30B7-3F9E93A3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A361-0684-BBD8-0D9B-609EC4BB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47" y="1891717"/>
            <a:ext cx="10703653" cy="4285245"/>
          </a:xfrm>
        </p:spPr>
        <p:txBody>
          <a:bodyPr/>
          <a:lstStyle/>
          <a:p>
            <a:r>
              <a:rPr lang="en-US" dirty="0"/>
              <a:t>How did our modern payment system come to be?</a:t>
            </a:r>
          </a:p>
          <a:p>
            <a:r>
              <a:rPr lang="en-US" dirty="0"/>
              <a:t>Took hundreds of years of innovation</a:t>
            </a:r>
          </a:p>
          <a:p>
            <a:pPr lvl="1"/>
            <a:r>
              <a:rPr lang="en-US" dirty="0"/>
              <a:t>Bills of exchange used by merchants to avoid shipping coins between cities</a:t>
            </a:r>
          </a:p>
          <a:p>
            <a:pPr lvl="1"/>
            <a:r>
              <a:rPr lang="en-US" dirty="0"/>
              <a:t>Bank of Amsterdam was first “modern” high value payment system</a:t>
            </a:r>
          </a:p>
          <a:p>
            <a:pPr lvl="1"/>
            <a:r>
              <a:rPr lang="en-US" dirty="0"/>
              <a:t>Paper money developed in China and Europe</a:t>
            </a:r>
          </a:p>
          <a:p>
            <a:r>
              <a:rPr lang="en-US" dirty="0"/>
              <a:t>These are discussed in sections 3-5 of textbook chapter (we skip)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C1902-5442-C496-4D69-34CA622B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C97B-002F-5930-8934-84A9E3B0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Defining the Money Supply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FB50-D9E6-7F65-1A2C-B48E50FC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753299"/>
            <a:ext cx="11036808" cy="4885245"/>
          </a:xfrm>
        </p:spPr>
        <p:txBody>
          <a:bodyPr>
            <a:normAutofit/>
          </a:bodyPr>
          <a:lstStyle/>
          <a:p>
            <a:r>
              <a:rPr lang="is-IS" dirty="0"/>
              <a:t>In an economy with only coins: Sum of the value of coins</a:t>
            </a:r>
          </a:p>
          <a:p>
            <a:r>
              <a:rPr lang="is-IS" dirty="0"/>
              <a:t>In an modern economy: Less is obvious</a:t>
            </a:r>
          </a:p>
          <a:p>
            <a:r>
              <a:rPr lang="is-IS" dirty="0"/>
              <a:t>Conceptually we want money supply to be: </a:t>
            </a:r>
          </a:p>
          <a:p>
            <a:pPr lvl="1"/>
            <a:r>
              <a:rPr lang="is-IS" dirty="0"/>
              <a:t>Value of assets that are used as a medium of exchange</a:t>
            </a:r>
            <a:endParaRPr lang="en-US" dirty="0"/>
          </a:p>
          <a:p>
            <a:r>
              <a:rPr lang="en-US" dirty="0"/>
              <a:t>Checking accounts primary medium of exchange today</a:t>
            </a:r>
          </a:p>
          <a:p>
            <a:r>
              <a:rPr lang="en-US" dirty="0"/>
              <a:t>But what about savings accounts and money market accounts?</a:t>
            </a:r>
          </a:p>
          <a:p>
            <a:r>
              <a:rPr lang="en-US" dirty="0"/>
              <a:t>Not directly used, but easy to transfer. Should they count?</a:t>
            </a:r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00D8A-6470-42D7-F72B-21565042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5E1C-9B89-7BAE-6C08-6EA897D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Money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6D83-FA47-24D2-3188-0F7212C2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56392" cy="4767200"/>
          </a:xfrm>
        </p:spPr>
        <p:txBody>
          <a:bodyPr/>
          <a:lstStyle/>
          <a:p>
            <a:r>
              <a:rPr lang="en-US" b="1" dirty="0"/>
              <a:t>Money supply</a:t>
            </a:r>
            <a:r>
              <a:rPr lang="en-US" dirty="0"/>
              <a:t>: Sum of bank notes and deposits </a:t>
            </a:r>
            <a:br>
              <a:rPr lang="en-US" dirty="0"/>
            </a:br>
            <a:r>
              <a:rPr lang="en-US" i="1" dirty="0"/>
              <a:t>in the hands of the public</a:t>
            </a:r>
          </a:p>
          <a:p>
            <a:pPr lvl="1"/>
            <a:r>
              <a:rPr lang="en-US" dirty="0"/>
              <a:t>Ignore distinction between checking and savings accounts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Roughly current definition of M1</a:t>
            </a:r>
          </a:p>
          <a:p>
            <a:r>
              <a:rPr lang="en-US" dirty="0"/>
              <a:t>“In the hands of the public”: </a:t>
            </a:r>
          </a:p>
          <a:p>
            <a:pPr lvl="1"/>
            <a:r>
              <a:rPr lang="en-US" dirty="0"/>
              <a:t>Bank notes in bank vaults don’t count</a:t>
            </a:r>
          </a:p>
          <a:p>
            <a:pPr lvl="1"/>
            <a:r>
              <a:rPr lang="en-US" dirty="0"/>
              <a:t>Suppose you deposit $100 in bank (money supply doesn’t change)</a:t>
            </a:r>
          </a:p>
          <a:p>
            <a:pPr lvl="1"/>
            <a:r>
              <a:rPr lang="en-US" dirty="0"/>
              <a:t>Deposits of banks at other banks don’t count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67BEB-B40A-8812-C197-D22B08C2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D022-808F-2F41-9783-864E7FD0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51FD-E896-E9D0-4068-DE4C6A25C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Deposits are promises to pay something</a:t>
            </a:r>
          </a:p>
          <a:p>
            <a:r>
              <a:rPr lang="en-US" dirty="0"/>
              <a:t>That something is the monetary base</a:t>
            </a:r>
          </a:p>
          <a:p>
            <a:r>
              <a:rPr lang="en-US" dirty="0"/>
              <a:t>Completely different concept than money supply</a:t>
            </a:r>
          </a:p>
          <a:p>
            <a:r>
              <a:rPr lang="en-US" dirty="0"/>
              <a:t>Monetary base today: Currency and bank reserves</a:t>
            </a:r>
          </a:p>
          <a:p>
            <a:pPr lvl="1"/>
            <a:r>
              <a:rPr lang="en-US" dirty="0"/>
              <a:t>Held by public and by banks</a:t>
            </a:r>
          </a:p>
          <a:p>
            <a:r>
              <a:rPr lang="en-US" dirty="0"/>
              <a:t>Monetary base in 17</a:t>
            </a:r>
            <a:r>
              <a:rPr lang="en-US" baseline="30000" dirty="0"/>
              <a:t>th</a:t>
            </a:r>
            <a:r>
              <a:rPr lang="en-US" dirty="0"/>
              <a:t>-19</a:t>
            </a:r>
            <a:r>
              <a:rPr lang="en-US" baseline="30000" dirty="0"/>
              <a:t>th</a:t>
            </a:r>
            <a:r>
              <a:rPr lang="en-US" dirty="0"/>
              <a:t> century: gold and silver specie</a:t>
            </a:r>
          </a:p>
          <a:p>
            <a:pPr lvl="1"/>
            <a:r>
              <a:rPr lang="en-US" dirty="0"/>
              <a:t>Held by public and by banks</a:t>
            </a:r>
          </a:p>
          <a:p>
            <a:r>
              <a:rPr lang="en-US" dirty="0"/>
              <a:t>Sometimes also called “high-powered” money or “outside”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7C957-D6A9-B4FF-70F0-3B5520F9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DEC3-3652-918D-29BF-60956BEB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 and the Money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650D-749E-9F49-885F-58757AE28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2927"/>
            <a:ext cx="10515600" cy="3324035"/>
          </a:xfrm>
        </p:spPr>
        <p:txBody>
          <a:bodyPr/>
          <a:lstStyle/>
          <a:p>
            <a:r>
              <a:rPr lang="en-US" dirty="0"/>
              <a:t>Banks create money when they make loans</a:t>
            </a:r>
          </a:p>
          <a:p>
            <a:endParaRPr lang="en-US" dirty="0"/>
          </a:p>
          <a:p>
            <a:r>
              <a:rPr lang="en-US" dirty="0"/>
              <a:t>Money supply increases one-for-one when a bank makes a loan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30070-D7A5-BCCF-A783-EE009049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39A-3765-4CED-B3A2-80F1CB79D7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9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7845</TotalTime>
  <Words>2381</Words>
  <Application>Microsoft Office PowerPoint</Application>
  <PresentationFormat>Widescreen</PresentationFormat>
  <Paragraphs>341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</vt:lpstr>
      <vt:lpstr>Aptos Display</vt:lpstr>
      <vt:lpstr>Arial</vt:lpstr>
      <vt:lpstr>Cambria Math</vt:lpstr>
      <vt:lpstr>Office Theme</vt:lpstr>
      <vt:lpstr>Lecture 11: Money and Banking Macroeconomics (Quantitative) Econ 101B</vt:lpstr>
      <vt:lpstr>Credit as Money</vt:lpstr>
      <vt:lpstr>Banks and the Modern Payment System</vt:lpstr>
      <vt:lpstr>How Modern Payments Work </vt:lpstr>
      <vt:lpstr>Evolution of Payments</vt:lpstr>
      <vt:lpstr>Defining the Money Supply</vt:lpstr>
      <vt:lpstr>Defining the Money Supply</vt:lpstr>
      <vt:lpstr>Monetary Base</vt:lpstr>
      <vt:lpstr>Banks and the Money Supply</vt:lpstr>
      <vt:lpstr>PowerPoint Presentation</vt:lpstr>
      <vt:lpstr>Banks Create Money with Loans</vt:lpstr>
      <vt:lpstr>PowerPoint Presentation</vt:lpstr>
      <vt:lpstr>Fractional Reserve Banking</vt:lpstr>
      <vt:lpstr>PowerPoint Presentation</vt:lpstr>
      <vt:lpstr>Fractional Reserve Banking</vt:lpstr>
      <vt:lpstr>Money Multiplier</vt:lpstr>
      <vt:lpstr>Money Multiplier</vt:lpstr>
      <vt:lpstr>Fractional Reserves and Bank Leverage</vt:lpstr>
      <vt:lpstr>Bank Leverage and Risk</vt:lpstr>
      <vt:lpstr>Bank Maturity Mismatch</vt:lpstr>
      <vt:lpstr>Bank Fragility</vt:lpstr>
      <vt:lpstr>Prisoner’s Dilemma</vt:lpstr>
      <vt:lpstr>PowerPoint Presentation</vt:lpstr>
      <vt:lpstr>Prisoner’s Dilemma Game</vt:lpstr>
      <vt:lpstr>Diamond Dybvig Model of Bank Runs</vt:lpstr>
      <vt:lpstr>Diamond Dybvig Model of Bank Runs</vt:lpstr>
      <vt:lpstr>PowerPoint Presentation</vt:lpstr>
      <vt:lpstr>Diamond Dybvig Model of Bank Runs</vt:lpstr>
      <vt:lpstr>Banking Panics</vt:lpstr>
      <vt:lpstr>Suspension of Convertibility</vt:lpstr>
      <vt:lpstr>Lender of Last Resort</vt:lpstr>
      <vt:lpstr>Moral Hazard and Last Resort Lending</vt:lpstr>
      <vt:lpstr>Penalty Rate and Good Collateral</vt:lpstr>
      <vt:lpstr>Liquidity Crisis vs. Solvency Crisis</vt:lpstr>
      <vt:lpstr>Liquidity Crisis vs. Solvency Crisis</vt:lpstr>
      <vt:lpstr>Persistence of Banking Panics in U.S.</vt:lpstr>
      <vt:lpstr>Persistence of Banking Panics in U.S.</vt:lpstr>
      <vt:lpstr>Deposit Insurance</vt:lpstr>
      <vt:lpstr>Bank Regulation</vt:lpstr>
      <vt:lpstr>PowerPoint Presentation</vt:lpstr>
      <vt:lpstr>Basel I</vt:lpstr>
      <vt:lpstr>Basel II</vt:lpstr>
      <vt:lpstr>Financial Crisis – Basel III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Steinsson</dc:creator>
  <cp:lastModifiedBy>Jon Steinsson</cp:lastModifiedBy>
  <cp:revision>82</cp:revision>
  <dcterms:created xsi:type="dcterms:W3CDTF">2025-03-24T00:52:32Z</dcterms:created>
  <dcterms:modified xsi:type="dcterms:W3CDTF">2025-11-04T16:41:11Z</dcterms:modified>
</cp:coreProperties>
</file>