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7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261" r:id="rId10"/>
    <p:sldId id="475" r:id="rId11"/>
    <p:sldId id="406" r:id="rId12"/>
    <p:sldId id="440" r:id="rId13"/>
    <p:sldId id="441" r:id="rId14"/>
    <p:sldId id="322" r:id="rId15"/>
    <p:sldId id="467" r:id="rId16"/>
    <p:sldId id="262" r:id="rId17"/>
    <p:sldId id="263" r:id="rId18"/>
    <p:sldId id="477" r:id="rId19"/>
    <p:sldId id="264" r:id="rId20"/>
    <p:sldId id="469" r:id="rId21"/>
    <p:sldId id="407" r:id="rId22"/>
    <p:sldId id="478" r:id="rId23"/>
    <p:sldId id="408" r:id="rId24"/>
    <p:sldId id="410" r:id="rId25"/>
    <p:sldId id="479" r:id="rId26"/>
    <p:sldId id="480" r:id="rId27"/>
    <p:sldId id="481" r:id="rId28"/>
    <p:sldId id="413" r:id="rId29"/>
    <p:sldId id="482" r:id="rId30"/>
    <p:sldId id="483" r:id="rId31"/>
    <p:sldId id="484" r:id="rId32"/>
    <p:sldId id="485" r:id="rId33"/>
    <p:sldId id="486" r:id="rId34"/>
    <p:sldId id="487" r:id="rId35"/>
    <p:sldId id="488" r:id="rId36"/>
    <p:sldId id="570" r:id="rId37"/>
    <p:sldId id="490" r:id="rId38"/>
    <p:sldId id="491" r:id="rId39"/>
    <p:sldId id="492" r:id="rId40"/>
    <p:sldId id="470" r:id="rId41"/>
    <p:sldId id="472" r:id="rId42"/>
    <p:sldId id="473" r:id="rId43"/>
    <p:sldId id="493" r:id="rId44"/>
    <p:sldId id="494" r:id="rId45"/>
    <p:sldId id="495" r:id="rId46"/>
    <p:sldId id="497" r:id="rId47"/>
    <p:sldId id="498" r:id="rId48"/>
    <p:sldId id="500" r:id="rId49"/>
    <p:sldId id="502" r:id="rId50"/>
    <p:sldId id="501" r:id="rId51"/>
    <p:sldId id="503" r:id="rId52"/>
    <p:sldId id="504" r:id="rId53"/>
    <p:sldId id="505" r:id="rId54"/>
    <p:sldId id="506" r:id="rId55"/>
    <p:sldId id="507" r:id="rId56"/>
    <p:sldId id="508" r:id="rId57"/>
    <p:sldId id="509" r:id="rId58"/>
    <p:sldId id="510" r:id="rId59"/>
    <p:sldId id="511" r:id="rId60"/>
    <p:sldId id="512" r:id="rId61"/>
    <p:sldId id="540" r:id="rId62"/>
    <p:sldId id="541" r:id="rId63"/>
    <p:sldId id="464" r:id="rId64"/>
    <p:sldId id="465" r:id="rId65"/>
    <p:sldId id="542" r:id="rId66"/>
    <p:sldId id="543" r:id="rId67"/>
    <p:sldId id="544" r:id="rId68"/>
    <p:sldId id="545" r:id="rId69"/>
    <p:sldId id="549" r:id="rId70"/>
    <p:sldId id="576" r:id="rId71"/>
    <p:sldId id="551" r:id="rId72"/>
    <p:sldId id="552" r:id="rId73"/>
    <p:sldId id="553" r:id="rId74"/>
    <p:sldId id="554" r:id="rId75"/>
    <p:sldId id="555" r:id="rId76"/>
    <p:sldId id="557" r:id="rId77"/>
    <p:sldId id="559" r:id="rId78"/>
    <p:sldId id="560" r:id="rId79"/>
    <p:sldId id="577" r:id="rId80"/>
    <p:sldId id="562" r:id="rId81"/>
    <p:sldId id="563" r:id="rId82"/>
    <p:sldId id="565" r:id="rId83"/>
    <p:sldId id="513" r:id="rId84"/>
    <p:sldId id="566" r:id="rId85"/>
    <p:sldId id="515" r:id="rId8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48" autoAdjust="0"/>
  </p:normalViewPr>
  <p:slideViewPr>
    <p:cSldViewPr>
      <p:cViewPr varScale="1">
        <p:scale>
          <a:sx n="145" d="100"/>
          <a:sy n="145" d="100"/>
        </p:scale>
        <p:origin x="872" y="1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\JonPrivate\teaching\Undergrad\2021%20101B\Lectures\Lecture%2018%20Money%20and%20Banking\FiguresTables\MoneyFiguresTab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\JonPrivate\teaching\Undergrad\2021%20101B\Lectures\Lecture%2018%20Money%20and%20Banking\FiguresTables\MoneyFiguresTab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\JonPrivate\teaching\Undergrad\2021%20101B\Lectures\Lecture%2018%20Money%20and%20Banking\FiguresTables\MoneyFiguresTabl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\JonPrivate\teaching\Undergrad\2021%20101B\Lectures\Lecture%2018%20Money%20and%20Banking\FiguresTables\MoneyFiguresTabl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60439036029586E-2"/>
          <c:y val="4.3650793650793648E-2"/>
          <c:w val="0.90596178318619258"/>
          <c:h val="0.86478815148106492"/>
        </c:manualLayout>
      </c:layout>
      <c:lineChart>
        <c:grouping val="standard"/>
        <c:varyColors val="0"/>
        <c:ser>
          <c:idx val="0"/>
          <c:order val="0"/>
          <c:tx>
            <c:v>Log M</c:v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MoneyShock!$A$2:$A$27</c:f>
              <c:numCache>
                <c:formatCode>General</c:formatCode>
                <c:ptCount val="26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</c:numCache>
            </c:numRef>
          </c:cat>
          <c:val>
            <c:numRef>
              <c:f>MoneyShock!$B$2:$B$27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BF-4FE9-90CD-712B1B64BD50}"/>
            </c:ext>
          </c:extLst>
        </c:ser>
        <c:ser>
          <c:idx val="1"/>
          <c:order val="1"/>
          <c:tx>
            <c:v>Log P</c:v>
          </c:tx>
          <c:spPr>
            <a:ln w="508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MoneyShock!$A$2:$A$27</c:f>
              <c:numCache>
                <c:formatCode>General</c:formatCode>
                <c:ptCount val="26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</c:numCache>
            </c:numRef>
          </c:cat>
          <c:val>
            <c:numRef>
              <c:f>MoneyShock!$C$2:$C$27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0.15</c:v>
                </c:pt>
                <c:pt idx="7">
                  <c:v>0.27749999999999997</c:v>
                </c:pt>
                <c:pt idx="8">
                  <c:v>0.38587499999999997</c:v>
                </c:pt>
                <c:pt idx="9">
                  <c:v>0.47799375</c:v>
                </c:pt>
                <c:pt idx="10">
                  <c:v>0.5562946875</c:v>
                </c:pt>
                <c:pt idx="11">
                  <c:v>0.62285048437500001</c:v>
                </c:pt>
                <c:pt idx="12">
                  <c:v>0.67942291171875002</c:v>
                </c:pt>
                <c:pt idx="13">
                  <c:v>0.72750947496093754</c:v>
                </c:pt>
                <c:pt idx="14">
                  <c:v>0.76838305371679694</c:v>
                </c:pt>
                <c:pt idx="15">
                  <c:v>0.80312559565927744</c:v>
                </c:pt>
                <c:pt idx="16">
                  <c:v>0.83265675631038583</c:v>
                </c:pt>
                <c:pt idx="17">
                  <c:v>0.85775824286382796</c:v>
                </c:pt>
                <c:pt idx="18">
                  <c:v>0.8790945064342538</c:v>
                </c:pt>
                <c:pt idx="19">
                  <c:v>0.89723033046911571</c:v>
                </c:pt>
                <c:pt idx="20">
                  <c:v>0.91264578089874837</c:v>
                </c:pt>
                <c:pt idx="21">
                  <c:v>0.92574891376393609</c:v>
                </c:pt>
                <c:pt idx="22">
                  <c:v>0.93688657669934572</c:v>
                </c:pt>
                <c:pt idx="23">
                  <c:v>0.94635359019444387</c:v>
                </c:pt>
                <c:pt idx="24">
                  <c:v>0.95440055166527726</c:v>
                </c:pt>
                <c:pt idx="25">
                  <c:v>0.96124046891548565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BF-4FE9-90CD-712B1B64BD50}"/>
            </c:ext>
          </c:extLst>
        </c:ser>
        <c:ser>
          <c:idx val="2"/>
          <c:order val="2"/>
          <c:tx>
            <c:v>Log Y</c:v>
          </c:tx>
          <c:spPr>
            <a:ln w="508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MoneyShock!$A$2:$A$27</c:f>
              <c:numCache>
                <c:formatCode>General</c:formatCode>
                <c:ptCount val="26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</c:numCache>
            </c:numRef>
          </c:cat>
          <c:val>
            <c:numRef>
              <c:f>MoneyShock!$D$2:$D$27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0.85</c:v>
                </c:pt>
                <c:pt idx="7">
                  <c:v>0.72250000000000003</c:v>
                </c:pt>
                <c:pt idx="8">
                  <c:v>0.61412500000000003</c:v>
                </c:pt>
                <c:pt idx="9">
                  <c:v>0.52200625</c:v>
                </c:pt>
                <c:pt idx="10">
                  <c:v>0.4437053125</c:v>
                </c:pt>
                <c:pt idx="11">
                  <c:v>0.37714951562499999</c:v>
                </c:pt>
                <c:pt idx="12">
                  <c:v>0.32057708828124998</c:v>
                </c:pt>
                <c:pt idx="13">
                  <c:v>0.27249052503906246</c:v>
                </c:pt>
                <c:pt idx="14">
                  <c:v>0.23161694628320306</c:v>
                </c:pt>
                <c:pt idx="15">
                  <c:v>0.19687440434072256</c:v>
                </c:pt>
                <c:pt idx="16">
                  <c:v>0.16734324368961417</c:v>
                </c:pt>
                <c:pt idx="17">
                  <c:v>0.14224175713617204</c:v>
                </c:pt>
                <c:pt idx="18">
                  <c:v>0.1209054935657462</c:v>
                </c:pt>
                <c:pt idx="19">
                  <c:v>0.10276966953088429</c:v>
                </c:pt>
                <c:pt idx="20">
                  <c:v>8.7354219101251629E-2</c:v>
                </c:pt>
                <c:pt idx="21">
                  <c:v>7.4251086236063912E-2</c:v>
                </c:pt>
                <c:pt idx="22">
                  <c:v>6.3113423300654281E-2</c:v>
                </c:pt>
                <c:pt idx="23">
                  <c:v>5.3646409805556128E-2</c:v>
                </c:pt>
                <c:pt idx="24">
                  <c:v>4.5599448334722736E-2</c:v>
                </c:pt>
                <c:pt idx="25">
                  <c:v>3.8759531084514354E-2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BF-4FE9-90CD-712B1B64B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0161536"/>
        <c:axId val="350164160"/>
      </c:lineChart>
      <c:catAx>
        <c:axId val="35016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16416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350164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16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869031395114072"/>
          <c:y val="0.42261909582903395"/>
          <c:w val="0.22169657278417124"/>
          <c:h val="0.27858721059255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43267318857865E-2"/>
          <c:y val="3.8194444444444448E-2"/>
          <c:w val="0.88670484371271774"/>
          <c:h val="0.85700563223771709"/>
        </c:manualLayout>
      </c:layout>
      <c:lineChart>
        <c:grouping val="standard"/>
        <c:varyColors val="0"/>
        <c:ser>
          <c:idx val="1"/>
          <c:order val="0"/>
          <c:tx>
            <c:v>CPI in Pounds Sterling</c:v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'Price Revolution'!$A$4:$A$54</c:f>
              <c:numCache>
                <c:formatCode>General</c:formatCode>
                <c:ptCount val="51"/>
                <c:pt idx="0">
                  <c:v>1250</c:v>
                </c:pt>
                <c:pt idx="1">
                  <c:v>1260</c:v>
                </c:pt>
                <c:pt idx="2">
                  <c:v>1270</c:v>
                </c:pt>
                <c:pt idx="3">
                  <c:v>1280</c:v>
                </c:pt>
                <c:pt idx="4">
                  <c:v>1290</c:v>
                </c:pt>
                <c:pt idx="5">
                  <c:v>1300</c:v>
                </c:pt>
                <c:pt idx="6">
                  <c:v>1310</c:v>
                </c:pt>
                <c:pt idx="7">
                  <c:v>1320</c:v>
                </c:pt>
                <c:pt idx="8">
                  <c:v>1330</c:v>
                </c:pt>
                <c:pt idx="9">
                  <c:v>1340</c:v>
                </c:pt>
                <c:pt idx="10">
                  <c:v>1350</c:v>
                </c:pt>
                <c:pt idx="11">
                  <c:v>1360</c:v>
                </c:pt>
                <c:pt idx="12">
                  <c:v>1370</c:v>
                </c:pt>
                <c:pt idx="13">
                  <c:v>1380</c:v>
                </c:pt>
                <c:pt idx="14">
                  <c:v>1390</c:v>
                </c:pt>
                <c:pt idx="15">
                  <c:v>1400</c:v>
                </c:pt>
                <c:pt idx="16">
                  <c:v>1410</c:v>
                </c:pt>
                <c:pt idx="17">
                  <c:v>1420</c:v>
                </c:pt>
                <c:pt idx="18">
                  <c:v>1430</c:v>
                </c:pt>
                <c:pt idx="19">
                  <c:v>1440</c:v>
                </c:pt>
                <c:pt idx="20">
                  <c:v>1450</c:v>
                </c:pt>
                <c:pt idx="21">
                  <c:v>1460</c:v>
                </c:pt>
                <c:pt idx="22">
                  <c:v>1470</c:v>
                </c:pt>
                <c:pt idx="23">
                  <c:v>1480</c:v>
                </c:pt>
                <c:pt idx="24">
                  <c:v>1490</c:v>
                </c:pt>
                <c:pt idx="25">
                  <c:v>1500</c:v>
                </c:pt>
                <c:pt idx="26">
                  <c:v>1510</c:v>
                </c:pt>
                <c:pt idx="27">
                  <c:v>1520</c:v>
                </c:pt>
                <c:pt idx="28">
                  <c:v>1530</c:v>
                </c:pt>
                <c:pt idx="29">
                  <c:v>1540</c:v>
                </c:pt>
                <c:pt idx="30">
                  <c:v>1550</c:v>
                </c:pt>
                <c:pt idx="31">
                  <c:v>1560</c:v>
                </c:pt>
                <c:pt idx="32">
                  <c:v>1570</c:v>
                </c:pt>
                <c:pt idx="33">
                  <c:v>1580</c:v>
                </c:pt>
                <c:pt idx="34">
                  <c:v>1590</c:v>
                </c:pt>
                <c:pt idx="35">
                  <c:v>1600</c:v>
                </c:pt>
                <c:pt idx="36">
                  <c:v>1610</c:v>
                </c:pt>
                <c:pt idx="37">
                  <c:v>1620</c:v>
                </c:pt>
                <c:pt idx="38">
                  <c:v>1630</c:v>
                </c:pt>
                <c:pt idx="39">
                  <c:v>1640</c:v>
                </c:pt>
                <c:pt idx="40">
                  <c:v>1650</c:v>
                </c:pt>
                <c:pt idx="41">
                  <c:v>1660</c:v>
                </c:pt>
                <c:pt idx="42">
                  <c:v>1670</c:v>
                </c:pt>
                <c:pt idx="43">
                  <c:v>1680</c:v>
                </c:pt>
                <c:pt idx="44">
                  <c:v>1690</c:v>
                </c:pt>
                <c:pt idx="45">
                  <c:v>1700</c:v>
                </c:pt>
                <c:pt idx="46">
                  <c:v>1710</c:v>
                </c:pt>
                <c:pt idx="47">
                  <c:v>1720</c:v>
                </c:pt>
                <c:pt idx="48">
                  <c:v>1730</c:v>
                </c:pt>
                <c:pt idx="49">
                  <c:v>1740</c:v>
                </c:pt>
                <c:pt idx="50">
                  <c:v>1750</c:v>
                </c:pt>
              </c:numCache>
            </c:numRef>
          </c:cat>
          <c:val>
            <c:numRef>
              <c:f>'Price Revolution'!$O$4:$O$54</c:f>
              <c:numCache>
                <c:formatCode>General</c:formatCode>
                <c:ptCount val="51"/>
                <c:pt idx="1">
                  <c:v>78.748155860822564</c:v>
                </c:pt>
                <c:pt idx="2">
                  <c:v>86.345463250401266</c:v>
                </c:pt>
                <c:pt idx="3">
                  <c:v>81.332517412063027</c:v>
                </c:pt>
                <c:pt idx="4">
                  <c:v>89.476319667868339</c:v>
                </c:pt>
                <c:pt idx="5">
                  <c:v>90.834773445153999</c:v>
                </c:pt>
                <c:pt idx="6">
                  <c:v>112.98237239832987</c:v>
                </c:pt>
                <c:pt idx="7">
                  <c:v>103.68838588245852</c:v>
                </c:pt>
                <c:pt idx="8">
                  <c:v>91.004244300711193</c:v>
                </c:pt>
                <c:pt idx="9">
                  <c:v>82.931669484230909</c:v>
                </c:pt>
                <c:pt idx="10">
                  <c:v>104.20603535637983</c:v>
                </c:pt>
                <c:pt idx="11">
                  <c:v>114.22205937109378</c:v>
                </c:pt>
                <c:pt idx="12">
                  <c:v>105.47241799681531</c:v>
                </c:pt>
                <c:pt idx="13">
                  <c:v>97.749272325929468</c:v>
                </c:pt>
                <c:pt idx="14">
                  <c:v>97.265489691970203</c:v>
                </c:pt>
                <c:pt idx="15">
                  <c:v>100.64704665708943</c:v>
                </c:pt>
                <c:pt idx="16">
                  <c:v>103.24440668551725</c:v>
                </c:pt>
                <c:pt idx="17">
                  <c:v>102.14296872652496</c:v>
                </c:pt>
                <c:pt idx="18">
                  <c:v>114.64901905982894</c:v>
                </c:pt>
                <c:pt idx="19">
                  <c:v>102.56324364390417</c:v>
                </c:pt>
                <c:pt idx="20">
                  <c:v>102.97287450997526</c:v>
                </c:pt>
                <c:pt idx="21">
                  <c:v>103.02102158374282</c:v>
                </c:pt>
                <c:pt idx="22">
                  <c:v>103.12744770660179</c:v>
                </c:pt>
                <c:pt idx="23">
                  <c:v>109.55691630121289</c:v>
                </c:pt>
                <c:pt idx="24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B2-4053-948F-DB0086AA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5054344"/>
        <c:axId val="525054016"/>
      </c:lineChart>
      <c:catAx>
        <c:axId val="52505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054016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525054016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05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405829953074062E-2"/>
          <c:y val="0.19487806211723535"/>
          <c:w val="0.36254752246878236"/>
          <c:h val="0.145399715660542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43267318857865E-2"/>
          <c:y val="3.8194444444444448E-2"/>
          <c:w val="0.88670484371271774"/>
          <c:h val="0.86700107272871585"/>
        </c:manualLayout>
      </c:layout>
      <c:lineChart>
        <c:grouping val="standard"/>
        <c:varyColors val="0"/>
        <c:ser>
          <c:idx val="1"/>
          <c:order val="0"/>
          <c:tx>
            <c:v>CPI in Pounds Sterling</c:v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'Price Revolution'!$A$4:$A$54</c:f>
              <c:numCache>
                <c:formatCode>General</c:formatCode>
                <c:ptCount val="51"/>
                <c:pt idx="0">
                  <c:v>1250</c:v>
                </c:pt>
                <c:pt idx="1">
                  <c:v>1260</c:v>
                </c:pt>
                <c:pt idx="2">
                  <c:v>1270</c:v>
                </c:pt>
                <c:pt idx="3">
                  <c:v>1280</c:v>
                </c:pt>
                <c:pt idx="4">
                  <c:v>1290</c:v>
                </c:pt>
                <c:pt idx="5">
                  <c:v>1300</c:v>
                </c:pt>
                <c:pt idx="6">
                  <c:v>1310</c:v>
                </c:pt>
                <c:pt idx="7">
                  <c:v>1320</c:v>
                </c:pt>
                <c:pt idx="8">
                  <c:v>1330</c:v>
                </c:pt>
                <c:pt idx="9">
                  <c:v>1340</c:v>
                </c:pt>
                <c:pt idx="10">
                  <c:v>1350</c:v>
                </c:pt>
                <c:pt idx="11">
                  <c:v>1360</c:v>
                </c:pt>
                <c:pt idx="12">
                  <c:v>1370</c:v>
                </c:pt>
                <c:pt idx="13">
                  <c:v>1380</c:v>
                </c:pt>
                <c:pt idx="14">
                  <c:v>1390</c:v>
                </c:pt>
                <c:pt idx="15">
                  <c:v>1400</c:v>
                </c:pt>
                <c:pt idx="16">
                  <c:v>1410</c:v>
                </c:pt>
                <c:pt idx="17">
                  <c:v>1420</c:v>
                </c:pt>
                <c:pt idx="18">
                  <c:v>1430</c:v>
                </c:pt>
                <c:pt idx="19">
                  <c:v>1440</c:v>
                </c:pt>
                <c:pt idx="20">
                  <c:v>1450</c:v>
                </c:pt>
                <c:pt idx="21">
                  <c:v>1460</c:v>
                </c:pt>
                <c:pt idx="22">
                  <c:v>1470</c:v>
                </c:pt>
                <c:pt idx="23">
                  <c:v>1480</c:v>
                </c:pt>
                <c:pt idx="24">
                  <c:v>1490</c:v>
                </c:pt>
                <c:pt idx="25">
                  <c:v>1500</c:v>
                </c:pt>
                <c:pt idx="26">
                  <c:v>1510</c:v>
                </c:pt>
                <c:pt idx="27">
                  <c:v>1520</c:v>
                </c:pt>
                <c:pt idx="28">
                  <c:v>1530</c:v>
                </c:pt>
                <c:pt idx="29">
                  <c:v>1540</c:v>
                </c:pt>
                <c:pt idx="30">
                  <c:v>1550</c:v>
                </c:pt>
                <c:pt idx="31">
                  <c:v>1560</c:v>
                </c:pt>
                <c:pt idx="32">
                  <c:v>1570</c:v>
                </c:pt>
                <c:pt idx="33">
                  <c:v>1580</c:v>
                </c:pt>
                <c:pt idx="34">
                  <c:v>1590</c:v>
                </c:pt>
                <c:pt idx="35">
                  <c:v>1600</c:v>
                </c:pt>
                <c:pt idx="36">
                  <c:v>1610</c:v>
                </c:pt>
                <c:pt idx="37">
                  <c:v>1620</c:v>
                </c:pt>
                <c:pt idx="38">
                  <c:v>1630</c:v>
                </c:pt>
                <c:pt idx="39">
                  <c:v>1640</c:v>
                </c:pt>
                <c:pt idx="40">
                  <c:v>1650</c:v>
                </c:pt>
                <c:pt idx="41">
                  <c:v>1660</c:v>
                </c:pt>
                <c:pt idx="42">
                  <c:v>1670</c:v>
                </c:pt>
                <c:pt idx="43">
                  <c:v>1680</c:v>
                </c:pt>
                <c:pt idx="44">
                  <c:v>1690</c:v>
                </c:pt>
                <c:pt idx="45">
                  <c:v>1700</c:v>
                </c:pt>
                <c:pt idx="46">
                  <c:v>1710</c:v>
                </c:pt>
                <c:pt idx="47">
                  <c:v>1720</c:v>
                </c:pt>
                <c:pt idx="48">
                  <c:v>1730</c:v>
                </c:pt>
                <c:pt idx="49">
                  <c:v>1740</c:v>
                </c:pt>
                <c:pt idx="50">
                  <c:v>1750</c:v>
                </c:pt>
              </c:numCache>
            </c:numRef>
          </c:cat>
          <c:val>
            <c:numRef>
              <c:f>'Price Revolution'!$K$4:$K$54</c:f>
              <c:numCache>
                <c:formatCode>General</c:formatCode>
                <c:ptCount val="51"/>
                <c:pt idx="1">
                  <c:v>78.748155860822564</c:v>
                </c:pt>
                <c:pt idx="2">
                  <c:v>86.345463250401266</c:v>
                </c:pt>
                <c:pt idx="3">
                  <c:v>81.332517412063027</c:v>
                </c:pt>
                <c:pt idx="4">
                  <c:v>89.476319667868339</c:v>
                </c:pt>
                <c:pt idx="5">
                  <c:v>90.834773445153999</c:v>
                </c:pt>
                <c:pt idx="6">
                  <c:v>112.98237239832987</c:v>
                </c:pt>
                <c:pt idx="7">
                  <c:v>103.68838588245852</c:v>
                </c:pt>
                <c:pt idx="8">
                  <c:v>91.004244300711193</c:v>
                </c:pt>
                <c:pt idx="9">
                  <c:v>82.931669484230909</c:v>
                </c:pt>
                <c:pt idx="10">
                  <c:v>104.20603535637983</c:v>
                </c:pt>
                <c:pt idx="11">
                  <c:v>114.22205937109378</c:v>
                </c:pt>
                <c:pt idx="12">
                  <c:v>105.47241799681531</c:v>
                </c:pt>
                <c:pt idx="13">
                  <c:v>97.749272325929468</c:v>
                </c:pt>
                <c:pt idx="14">
                  <c:v>97.265489691970203</c:v>
                </c:pt>
                <c:pt idx="15">
                  <c:v>100.64704665708943</c:v>
                </c:pt>
                <c:pt idx="16">
                  <c:v>103.24440668551725</c:v>
                </c:pt>
                <c:pt idx="17">
                  <c:v>102.14296872652496</c:v>
                </c:pt>
                <c:pt idx="18">
                  <c:v>114.64901905982894</c:v>
                </c:pt>
                <c:pt idx="19">
                  <c:v>102.56324364390417</c:v>
                </c:pt>
                <c:pt idx="20">
                  <c:v>102.97287450997526</c:v>
                </c:pt>
                <c:pt idx="21">
                  <c:v>103.02102158374282</c:v>
                </c:pt>
                <c:pt idx="22">
                  <c:v>103.12744770660179</c:v>
                </c:pt>
                <c:pt idx="23">
                  <c:v>109.55691630121289</c:v>
                </c:pt>
                <c:pt idx="24">
                  <c:v>100</c:v>
                </c:pt>
                <c:pt idx="25">
                  <c:v>105.61899166210263</c:v>
                </c:pt>
                <c:pt idx="26">
                  <c:v>110.90456720151549</c:v>
                </c:pt>
                <c:pt idx="27">
                  <c:v>119.54676879360397</c:v>
                </c:pt>
                <c:pt idx="28">
                  <c:v>123.54505474341477</c:v>
                </c:pt>
                <c:pt idx="29">
                  <c:v>147.42321866632042</c:v>
                </c:pt>
                <c:pt idx="30">
                  <c:v>214.92221702629587</c:v>
                </c:pt>
                <c:pt idx="31">
                  <c:v>239.20361942285589</c:v>
                </c:pt>
                <c:pt idx="32">
                  <c:v>256.07345742525968</c:v>
                </c:pt>
                <c:pt idx="33">
                  <c:v>271.90267696119184</c:v>
                </c:pt>
                <c:pt idx="34">
                  <c:v>358.63668599547958</c:v>
                </c:pt>
                <c:pt idx="35">
                  <c:v>362.08520481656456</c:v>
                </c:pt>
                <c:pt idx="36">
                  <c:v>420.65135398285207</c:v>
                </c:pt>
                <c:pt idx="37">
                  <c:v>432.47520080755618</c:v>
                </c:pt>
                <c:pt idx="38">
                  <c:v>486.16979318703858</c:v>
                </c:pt>
                <c:pt idx="39">
                  <c:v>524.74684795584187</c:v>
                </c:pt>
                <c:pt idx="40">
                  <c:v>504.95040020345152</c:v>
                </c:pt>
                <c:pt idx="41">
                  <c:v>500.75808785522577</c:v>
                </c:pt>
                <c:pt idx="42">
                  <c:v>511.61371887060483</c:v>
                </c:pt>
                <c:pt idx="43">
                  <c:v>478.6412769027163</c:v>
                </c:pt>
                <c:pt idx="44">
                  <c:v>543.83986710840691</c:v>
                </c:pt>
                <c:pt idx="45">
                  <c:v>481.62780344362801</c:v>
                </c:pt>
                <c:pt idx="46">
                  <c:v>488.48419590256367</c:v>
                </c:pt>
                <c:pt idx="47">
                  <c:v>488.90062091476523</c:v>
                </c:pt>
                <c:pt idx="48">
                  <c:v>465.43129574935023</c:v>
                </c:pt>
                <c:pt idx="49">
                  <c:v>476.94720094045715</c:v>
                </c:pt>
                <c:pt idx="50">
                  <c:v>504.9133845538426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61-4F68-8BCC-A2148E23E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5054344"/>
        <c:axId val="525054016"/>
      </c:lineChart>
      <c:catAx>
        <c:axId val="52505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054016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52505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05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405829953074062E-2"/>
          <c:y val="0.19487806211723535"/>
          <c:w val="0.36254752246878236"/>
          <c:h val="0.145399715660542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45724966197412E-2"/>
          <c:y val="3.9618055555555552E-2"/>
          <c:w val="0.89644814284578067"/>
          <c:h val="0.86994032053843939"/>
        </c:manualLayout>
      </c:layout>
      <c:lineChart>
        <c:grouping val="standard"/>
        <c:varyColors val="0"/>
        <c:ser>
          <c:idx val="0"/>
          <c:order val="0"/>
          <c:tx>
            <c:v>Imports to Spain (Hamilton)</c:v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AmericanTreasure!$D$5:$D$20</c:f>
              <c:numCache>
                <c:formatCode>General</c:formatCode>
                <c:ptCount val="16"/>
                <c:pt idx="0">
                  <c:v>1500</c:v>
                </c:pt>
                <c:pt idx="1">
                  <c:v>1510</c:v>
                </c:pt>
                <c:pt idx="2">
                  <c:v>1520</c:v>
                </c:pt>
                <c:pt idx="3">
                  <c:v>1530</c:v>
                </c:pt>
                <c:pt idx="4">
                  <c:v>1540</c:v>
                </c:pt>
                <c:pt idx="5">
                  <c:v>1550</c:v>
                </c:pt>
                <c:pt idx="6">
                  <c:v>1560</c:v>
                </c:pt>
                <c:pt idx="7">
                  <c:v>1570</c:v>
                </c:pt>
                <c:pt idx="8">
                  <c:v>1580</c:v>
                </c:pt>
                <c:pt idx="9">
                  <c:v>1590</c:v>
                </c:pt>
                <c:pt idx="10">
                  <c:v>1600</c:v>
                </c:pt>
                <c:pt idx="11">
                  <c:v>1610</c:v>
                </c:pt>
                <c:pt idx="12">
                  <c:v>1620</c:v>
                </c:pt>
                <c:pt idx="13">
                  <c:v>1630</c:v>
                </c:pt>
                <c:pt idx="14">
                  <c:v>1640</c:v>
                </c:pt>
                <c:pt idx="15">
                  <c:v>1650</c:v>
                </c:pt>
              </c:numCache>
            </c:numRef>
          </c:cat>
          <c:val>
            <c:numRef>
              <c:f>AmericanTreasure!$F$5:$F$20</c:f>
              <c:numCache>
                <c:formatCode>_(* #,##0.0_);_(* \(#,##0.0\);_(* "-"??_);_(@_)</c:formatCode>
                <c:ptCount val="16"/>
                <c:pt idx="0">
                  <c:v>50.222443140000003</c:v>
                </c:pt>
                <c:pt idx="1">
                  <c:v>92.584125</c:v>
                </c:pt>
                <c:pt idx="2">
                  <c:v>49.6012761</c:v>
                </c:pt>
                <c:pt idx="3">
                  <c:v>236.37760290000003</c:v>
                </c:pt>
                <c:pt idx="4">
                  <c:v>442.57288680000005</c:v>
                </c:pt>
                <c:pt idx="5">
                  <c:v>755.66959785000006</c:v>
                </c:pt>
                <c:pt idx="6">
                  <c:v>1072.2521673000001</c:v>
                </c:pt>
                <c:pt idx="7">
                  <c:v>1233.406665</c:v>
                </c:pt>
                <c:pt idx="8">
                  <c:v>2250.6663577499999</c:v>
                </c:pt>
                <c:pt idx="9">
                  <c:v>2944.6452549000001</c:v>
                </c:pt>
                <c:pt idx="10">
                  <c:v>2360.7010305000003</c:v>
                </c:pt>
                <c:pt idx="11">
                  <c:v>2311.2965551500001</c:v>
                </c:pt>
                <c:pt idx="12">
                  <c:v>2198.1281714999996</c:v>
                </c:pt>
                <c:pt idx="13">
                  <c:v>1413.8967888000002</c:v>
                </c:pt>
                <c:pt idx="14">
                  <c:v>1080.1029838499999</c:v>
                </c:pt>
                <c:pt idx="15">
                  <c:v>450.70152974999996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08-48E9-8A42-25CCD9DA2C56}"/>
            </c:ext>
          </c:extLst>
        </c:ser>
        <c:ser>
          <c:idx val="1"/>
          <c:order val="1"/>
          <c:tx>
            <c:v>Production (TePaske)</c:v>
          </c:tx>
          <c:spPr>
            <a:ln w="508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AmericanTreasure!$H$5:$H$20</c:f>
              <c:numCache>
                <c:formatCode>0.0</c:formatCode>
                <c:ptCount val="16"/>
                <c:pt idx="0">
                  <c:v>209.65759999999997</c:v>
                </c:pt>
                <c:pt idx="1">
                  <c:v>184.34528</c:v>
                </c:pt>
                <c:pt idx="2">
                  <c:v>108.91967999999999</c:v>
                </c:pt>
                <c:pt idx="3">
                  <c:v>477.35456000000005</c:v>
                </c:pt>
                <c:pt idx="4">
                  <c:v>942.18080000000009</c:v>
                </c:pt>
                <c:pt idx="5">
                  <c:v>1364.0527999999999</c:v>
                </c:pt>
                <c:pt idx="6">
                  <c:v>1659.3632000000002</c:v>
                </c:pt>
                <c:pt idx="7">
                  <c:v>2159.7289599999999</c:v>
                </c:pt>
                <c:pt idx="8">
                  <c:v>2821.9401600000001</c:v>
                </c:pt>
                <c:pt idx="9">
                  <c:v>3203.9260800000002</c:v>
                </c:pt>
                <c:pt idx="10">
                  <c:v>3440.4300800000001</c:v>
                </c:pt>
                <c:pt idx="11">
                  <c:v>3444.2652800000005</c:v>
                </c:pt>
                <c:pt idx="12">
                  <c:v>3414.3507199999999</c:v>
                </c:pt>
                <c:pt idx="13">
                  <c:v>3422.0211200000003</c:v>
                </c:pt>
                <c:pt idx="14">
                  <c:v>2800.9743999999996</c:v>
                </c:pt>
                <c:pt idx="15">
                  <c:v>2528.4195199999999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08-48E9-8A42-25CCD9DA2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386728"/>
        <c:axId val="420386400"/>
      </c:lineChart>
      <c:catAx>
        <c:axId val="42038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386400"/>
        <c:crosses val="autoZero"/>
        <c:auto val="1"/>
        <c:lblAlgn val="ctr"/>
        <c:lblOffset val="100"/>
        <c:tickLblSkip val="2"/>
        <c:noMultiLvlLbl val="0"/>
      </c:catAx>
      <c:valAx>
        <c:axId val="42038640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38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118418436331822"/>
          <c:y val="6.8112970253718277E-2"/>
          <c:w val="0.37300664121530269"/>
          <c:h val="0.131135170603674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043267318857865E-2"/>
          <c:y val="3.8194444444444448E-2"/>
          <c:w val="0.88670484371271774"/>
          <c:h val="0.87351976223560268"/>
        </c:manualLayout>
      </c:layout>
      <c:lineChart>
        <c:grouping val="standard"/>
        <c:varyColors val="0"/>
        <c:ser>
          <c:idx val="0"/>
          <c:order val="0"/>
          <c:tx>
            <c:v>CPI in Silver</c:v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'Price Revolution'!$A$4:$A$54</c:f>
              <c:numCache>
                <c:formatCode>General</c:formatCode>
                <c:ptCount val="51"/>
                <c:pt idx="0">
                  <c:v>1250</c:v>
                </c:pt>
                <c:pt idx="1">
                  <c:v>1260</c:v>
                </c:pt>
                <c:pt idx="2">
                  <c:v>1270</c:v>
                </c:pt>
                <c:pt idx="3">
                  <c:v>1280</c:v>
                </c:pt>
                <c:pt idx="4">
                  <c:v>1290</c:v>
                </c:pt>
                <c:pt idx="5">
                  <c:v>1300</c:v>
                </c:pt>
                <c:pt idx="6">
                  <c:v>1310</c:v>
                </c:pt>
                <c:pt idx="7">
                  <c:v>1320</c:v>
                </c:pt>
                <c:pt idx="8">
                  <c:v>1330</c:v>
                </c:pt>
                <c:pt idx="9">
                  <c:v>1340</c:v>
                </c:pt>
                <c:pt idx="10">
                  <c:v>1350</c:v>
                </c:pt>
                <c:pt idx="11">
                  <c:v>1360</c:v>
                </c:pt>
                <c:pt idx="12">
                  <c:v>1370</c:v>
                </c:pt>
                <c:pt idx="13">
                  <c:v>1380</c:v>
                </c:pt>
                <c:pt idx="14">
                  <c:v>1390</c:v>
                </c:pt>
                <c:pt idx="15">
                  <c:v>1400</c:v>
                </c:pt>
                <c:pt idx="16">
                  <c:v>1410</c:v>
                </c:pt>
                <c:pt idx="17">
                  <c:v>1420</c:v>
                </c:pt>
                <c:pt idx="18">
                  <c:v>1430</c:v>
                </c:pt>
                <c:pt idx="19">
                  <c:v>1440</c:v>
                </c:pt>
                <c:pt idx="20">
                  <c:v>1450</c:v>
                </c:pt>
                <c:pt idx="21">
                  <c:v>1460</c:v>
                </c:pt>
                <c:pt idx="22">
                  <c:v>1470</c:v>
                </c:pt>
                <c:pt idx="23">
                  <c:v>1480</c:v>
                </c:pt>
                <c:pt idx="24">
                  <c:v>1490</c:v>
                </c:pt>
                <c:pt idx="25">
                  <c:v>1500</c:v>
                </c:pt>
                <c:pt idx="26">
                  <c:v>1510</c:v>
                </c:pt>
                <c:pt idx="27">
                  <c:v>1520</c:v>
                </c:pt>
                <c:pt idx="28">
                  <c:v>1530</c:v>
                </c:pt>
                <c:pt idx="29">
                  <c:v>1540</c:v>
                </c:pt>
                <c:pt idx="30">
                  <c:v>1550</c:v>
                </c:pt>
                <c:pt idx="31">
                  <c:v>1560</c:v>
                </c:pt>
                <c:pt idx="32">
                  <c:v>1570</c:v>
                </c:pt>
                <c:pt idx="33">
                  <c:v>1580</c:v>
                </c:pt>
                <c:pt idx="34">
                  <c:v>1590</c:v>
                </c:pt>
                <c:pt idx="35">
                  <c:v>1600</c:v>
                </c:pt>
                <c:pt idx="36">
                  <c:v>1610</c:v>
                </c:pt>
                <c:pt idx="37">
                  <c:v>1620</c:v>
                </c:pt>
                <c:pt idx="38">
                  <c:v>1630</c:v>
                </c:pt>
                <c:pt idx="39">
                  <c:v>1640</c:v>
                </c:pt>
                <c:pt idx="40">
                  <c:v>1650</c:v>
                </c:pt>
                <c:pt idx="41">
                  <c:v>1660</c:v>
                </c:pt>
                <c:pt idx="42">
                  <c:v>1670</c:v>
                </c:pt>
                <c:pt idx="43">
                  <c:v>1680</c:v>
                </c:pt>
                <c:pt idx="44">
                  <c:v>1690</c:v>
                </c:pt>
                <c:pt idx="45">
                  <c:v>1700</c:v>
                </c:pt>
                <c:pt idx="46">
                  <c:v>1710</c:v>
                </c:pt>
                <c:pt idx="47">
                  <c:v>1720</c:v>
                </c:pt>
                <c:pt idx="48">
                  <c:v>1730</c:v>
                </c:pt>
                <c:pt idx="49">
                  <c:v>1740</c:v>
                </c:pt>
                <c:pt idx="50">
                  <c:v>1750</c:v>
                </c:pt>
              </c:numCache>
            </c:numRef>
          </c:cat>
          <c:val>
            <c:numRef>
              <c:f>'Price Revolution'!$J$4:$J$54</c:f>
              <c:numCache>
                <c:formatCode>General</c:formatCode>
                <c:ptCount val="51"/>
                <c:pt idx="1">
                  <c:v>147.88386077149772</c:v>
                </c:pt>
                <c:pt idx="2">
                  <c:v>161.26441886212393</c:v>
                </c:pt>
                <c:pt idx="3">
                  <c:v>150.61577298530196</c:v>
                </c:pt>
                <c:pt idx="4">
                  <c:v>165.6968882738303</c:v>
                </c:pt>
                <c:pt idx="5">
                  <c:v>168.21254341695183</c:v>
                </c:pt>
                <c:pt idx="6">
                  <c:v>209.2266155524627</c:v>
                </c:pt>
                <c:pt idx="7">
                  <c:v>192.01552941196022</c:v>
                </c:pt>
                <c:pt idx="8">
                  <c:v>168.52637833465033</c:v>
                </c:pt>
                <c:pt idx="9">
                  <c:v>143.61187633458783</c:v>
                </c:pt>
                <c:pt idx="10">
                  <c:v>157.8819147644997</c:v>
                </c:pt>
                <c:pt idx="11">
                  <c:v>171.1191900690543</c:v>
                </c:pt>
                <c:pt idx="12">
                  <c:v>158.01111310384317</c:v>
                </c:pt>
                <c:pt idx="13">
                  <c:v>146.44085741712277</c:v>
                </c:pt>
                <c:pt idx="14">
                  <c:v>145.7160894261726</c:v>
                </c:pt>
                <c:pt idx="15">
                  <c:v>150.78209237017145</c:v>
                </c:pt>
                <c:pt idx="16">
                  <c:v>133.84456014785604</c:v>
                </c:pt>
                <c:pt idx="17">
                  <c:v>127.67871090815621</c:v>
                </c:pt>
                <c:pt idx="18">
                  <c:v>143.31127382478616</c:v>
                </c:pt>
                <c:pt idx="19">
                  <c:v>128.20405455488023</c:v>
                </c:pt>
                <c:pt idx="20">
                  <c:v>128.71609313746907</c:v>
                </c:pt>
                <c:pt idx="21">
                  <c:v>113.32350514530802</c:v>
                </c:pt>
                <c:pt idx="22">
                  <c:v>103.1274477066018</c:v>
                </c:pt>
                <c:pt idx="23">
                  <c:v>109.55691630121291</c:v>
                </c:pt>
                <c:pt idx="24">
                  <c:v>100</c:v>
                </c:pt>
                <c:pt idx="25">
                  <c:v>105.61899166210263</c:v>
                </c:pt>
                <c:pt idx="26">
                  <c:v>110.90456720151549</c:v>
                </c:pt>
                <c:pt idx="27">
                  <c:v>113.78258438783351</c:v>
                </c:pt>
                <c:pt idx="28">
                  <c:v>109.81782643859093</c:v>
                </c:pt>
                <c:pt idx="29">
                  <c:v>75.708985124511898</c:v>
                </c:pt>
                <c:pt idx="30">
                  <c:v>124.66539862623026</c:v>
                </c:pt>
                <c:pt idx="31">
                  <c:v>159.46907961523726</c:v>
                </c:pt>
                <c:pt idx="32">
                  <c:v>170.71563828350645</c:v>
                </c:pt>
                <c:pt idx="33">
                  <c:v>181.26845130746122</c:v>
                </c:pt>
                <c:pt idx="34">
                  <c:v>239.0911239969864</c:v>
                </c:pt>
                <c:pt idx="35">
                  <c:v>234.42015815269511</c:v>
                </c:pt>
                <c:pt idx="36">
                  <c:v>271.38797031151751</c:v>
                </c:pt>
                <c:pt idx="37">
                  <c:v>279.01625858552012</c:v>
                </c:pt>
                <c:pt idx="38">
                  <c:v>313.65793108841189</c:v>
                </c:pt>
                <c:pt idx="39">
                  <c:v>338.54635351989799</c:v>
                </c:pt>
                <c:pt idx="40">
                  <c:v>325.77445174416226</c:v>
                </c:pt>
                <c:pt idx="41">
                  <c:v>323.06973410014564</c:v>
                </c:pt>
                <c:pt idx="42">
                  <c:v>330.07336701329348</c:v>
                </c:pt>
                <c:pt idx="43">
                  <c:v>308.80082380820409</c:v>
                </c:pt>
                <c:pt idx="44">
                  <c:v>350.86443039252043</c:v>
                </c:pt>
                <c:pt idx="45">
                  <c:v>310.72761512492116</c:v>
                </c:pt>
                <c:pt idx="46">
                  <c:v>315.1510941306862</c:v>
                </c:pt>
                <c:pt idx="47">
                  <c:v>315.41975542888088</c:v>
                </c:pt>
                <c:pt idx="48">
                  <c:v>300.27825532216144</c:v>
                </c:pt>
                <c:pt idx="49">
                  <c:v>307.70787157448848</c:v>
                </c:pt>
                <c:pt idx="50">
                  <c:v>325.75057067989849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01-4BCF-8F48-47A4D8C8488A}"/>
            </c:ext>
          </c:extLst>
        </c:ser>
        <c:ser>
          <c:idx val="1"/>
          <c:order val="1"/>
          <c:tx>
            <c:v>CPI in Pounds Sterling</c:v>
          </c:tx>
          <c:spPr>
            <a:ln w="508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'Price Revolution'!$A$4:$A$54</c:f>
              <c:numCache>
                <c:formatCode>General</c:formatCode>
                <c:ptCount val="51"/>
                <c:pt idx="0">
                  <c:v>1250</c:v>
                </c:pt>
                <c:pt idx="1">
                  <c:v>1260</c:v>
                </c:pt>
                <c:pt idx="2">
                  <c:v>1270</c:v>
                </c:pt>
                <c:pt idx="3">
                  <c:v>1280</c:v>
                </c:pt>
                <c:pt idx="4">
                  <c:v>1290</c:v>
                </c:pt>
                <c:pt idx="5">
                  <c:v>1300</c:v>
                </c:pt>
                <c:pt idx="6">
                  <c:v>1310</c:v>
                </c:pt>
                <c:pt idx="7">
                  <c:v>1320</c:v>
                </c:pt>
                <c:pt idx="8">
                  <c:v>1330</c:v>
                </c:pt>
                <c:pt idx="9">
                  <c:v>1340</c:v>
                </c:pt>
                <c:pt idx="10">
                  <c:v>1350</c:v>
                </c:pt>
                <c:pt idx="11">
                  <c:v>1360</c:v>
                </c:pt>
                <c:pt idx="12">
                  <c:v>1370</c:v>
                </c:pt>
                <c:pt idx="13">
                  <c:v>1380</c:v>
                </c:pt>
                <c:pt idx="14">
                  <c:v>1390</c:v>
                </c:pt>
                <c:pt idx="15">
                  <c:v>1400</c:v>
                </c:pt>
                <c:pt idx="16">
                  <c:v>1410</c:v>
                </c:pt>
                <c:pt idx="17">
                  <c:v>1420</c:v>
                </c:pt>
                <c:pt idx="18">
                  <c:v>1430</c:v>
                </c:pt>
                <c:pt idx="19">
                  <c:v>1440</c:v>
                </c:pt>
                <c:pt idx="20">
                  <c:v>1450</c:v>
                </c:pt>
                <c:pt idx="21">
                  <c:v>1460</c:v>
                </c:pt>
                <c:pt idx="22">
                  <c:v>1470</c:v>
                </c:pt>
                <c:pt idx="23">
                  <c:v>1480</c:v>
                </c:pt>
                <c:pt idx="24">
                  <c:v>1490</c:v>
                </c:pt>
                <c:pt idx="25">
                  <c:v>1500</c:v>
                </c:pt>
                <c:pt idx="26">
                  <c:v>1510</c:v>
                </c:pt>
                <c:pt idx="27">
                  <c:v>1520</c:v>
                </c:pt>
                <c:pt idx="28">
                  <c:v>1530</c:v>
                </c:pt>
                <c:pt idx="29">
                  <c:v>1540</c:v>
                </c:pt>
                <c:pt idx="30">
                  <c:v>1550</c:v>
                </c:pt>
                <c:pt idx="31">
                  <c:v>1560</c:v>
                </c:pt>
                <c:pt idx="32">
                  <c:v>1570</c:v>
                </c:pt>
                <c:pt idx="33">
                  <c:v>1580</c:v>
                </c:pt>
                <c:pt idx="34">
                  <c:v>1590</c:v>
                </c:pt>
                <c:pt idx="35">
                  <c:v>1600</c:v>
                </c:pt>
                <c:pt idx="36">
                  <c:v>1610</c:v>
                </c:pt>
                <c:pt idx="37">
                  <c:v>1620</c:v>
                </c:pt>
                <c:pt idx="38">
                  <c:v>1630</c:v>
                </c:pt>
                <c:pt idx="39">
                  <c:v>1640</c:v>
                </c:pt>
                <c:pt idx="40">
                  <c:v>1650</c:v>
                </c:pt>
                <c:pt idx="41">
                  <c:v>1660</c:v>
                </c:pt>
                <c:pt idx="42">
                  <c:v>1670</c:v>
                </c:pt>
                <c:pt idx="43">
                  <c:v>1680</c:v>
                </c:pt>
                <c:pt idx="44">
                  <c:v>1690</c:v>
                </c:pt>
                <c:pt idx="45">
                  <c:v>1700</c:v>
                </c:pt>
                <c:pt idx="46">
                  <c:v>1710</c:v>
                </c:pt>
                <c:pt idx="47">
                  <c:v>1720</c:v>
                </c:pt>
                <c:pt idx="48">
                  <c:v>1730</c:v>
                </c:pt>
                <c:pt idx="49">
                  <c:v>1740</c:v>
                </c:pt>
                <c:pt idx="50">
                  <c:v>1750</c:v>
                </c:pt>
              </c:numCache>
            </c:numRef>
          </c:cat>
          <c:val>
            <c:numRef>
              <c:f>'Price Revolution'!$K$4:$K$54</c:f>
              <c:numCache>
                <c:formatCode>General</c:formatCode>
                <c:ptCount val="51"/>
                <c:pt idx="1">
                  <c:v>78.748155860822564</c:v>
                </c:pt>
                <c:pt idx="2">
                  <c:v>86.345463250401266</c:v>
                </c:pt>
                <c:pt idx="3">
                  <c:v>81.332517412063027</c:v>
                </c:pt>
                <c:pt idx="4">
                  <c:v>89.476319667868339</c:v>
                </c:pt>
                <c:pt idx="5">
                  <c:v>90.834773445153999</c:v>
                </c:pt>
                <c:pt idx="6">
                  <c:v>112.98237239832987</c:v>
                </c:pt>
                <c:pt idx="7">
                  <c:v>103.68838588245852</c:v>
                </c:pt>
                <c:pt idx="8">
                  <c:v>91.004244300711193</c:v>
                </c:pt>
                <c:pt idx="9">
                  <c:v>82.931669484230909</c:v>
                </c:pt>
                <c:pt idx="10">
                  <c:v>104.20603535637983</c:v>
                </c:pt>
                <c:pt idx="11">
                  <c:v>114.22205937109378</c:v>
                </c:pt>
                <c:pt idx="12">
                  <c:v>105.47241799681531</c:v>
                </c:pt>
                <c:pt idx="13">
                  <c:v>97.749272325929468</c:v>
                </c:pt>
                <c:pt idx="14">
                  <c:v>97.265489691970203</c:v>
                </c:pt>
                <c:pt idx="15">
                  <c:v>100.64704665708943</c:v>
                </c:pt>
                <c:pt idx="16">
                  <c:v>103.24440668551725</c:v>
                </c:pt>
                <c:pt idx="17">
                  <c:v>102.14296872652496</c:v>
                </c:pt>
                <c:pt idx="18">
                  <c:v>114.64901905982894</c:v>
                </c:pt>
                <c:pt idx="19">
                  <c:v>102.56324364390417</c:v>
                </c:pt>
                <c:pt idx="20">
                  <c:v>102.97287450997526</c:v>
                </c:pt>
                <c:pt idx="21">
                  <c:v>103.02102158374282</c:v>
                </c:pt>
                <c:pt idx="22">
                  <c:v>103.12744770660179</c:v>
                </c:pt>
                <c:pt idx="23">
                  <c:v>109.55691630121289</c:v>
                </c:pt>
                <c:pt idx="24">
                  <c:v>100</c:v>
                </c:pt>
                <c:pt idx="25">
                  <c:v>105.61899166210263</c:v>
                </c:pt>
                <c:pt idx="26">
                  <c:v>110.90456720151549</c:v>
                </c:pt>
                <c:pt idx="27">
                  <c:v>119.54676879360397</c:v>
                </c:pt>
                <c:pt idx="28">
                  <c:v>123.54505474341477</c:v>
                </c:pt>
                <c:pt idx="29">
                  <c:v>147.42321866632042</c:v>
                </c:pt>
                <c:pt idx="30">
                  <c:v>214.92221702629587</c:v>
                </c:pt>
                <c:pt idx="31">
                  <c:v>239.20361942285589</c:v>
                </c:pt>
                <c:pt idx="32">
                  <c:v>256.07345742525968</c:v>
                </c:pt>
                <c:pt idx="33">
                  <c:v>271.90267696119184</c:v>
                </c:pt>
                <c:pt idx="34">
                  <c:v>358.63668599547958</c:v>
                </c:pt>
                <c:pt idx="35">
                  <c:v>362.08520481656456</c:v>
                </c:pt>
                <c:pt idx="36">
                  <c:v>420.65135398285207</c:v>
                </c:pt>
                <c:pt idx="37">
                  <c:v>432.47520080755618</c:v>
                </c:pt>
                <c:pt idx="38">
                  <c:v>486.16979318703858</c:v>
                </c:pt>
                <c:pt idx="39">
                  <c:v>524.74684795584187</c:v>
                </c:pt>
                <c:pt idx="40">
                  <c:v>504.95040020345152</c:v>
                </c:pt>
                <c:pt idx="41">
                  <c:v>500.75808785522577</c:v>
                </c:pt>
                <c:pt idx="42">
                  <c:v>511.61371887060483</c:v>
                </c:pt>
                <c:pt idx="43">
                  <c:v>478.6412769027163</c:v>
                </c:pt>
                <c:pt idx="44">
                  <c:v>543.83986710840691</c:v>
                </c:pt>
                <c:pt idx="45">
                  <c:v>481.62780344362801</c:v>
                </c:pt>
                <c:pt idx="46">
                  <c:v>488.48419590256367</c:v>
                </c:pt>
                <c:pt idx="47">
                  <c:v>488.90062091476523</c:v>
                </c:pt>
                <c:pt idx="48">
                  <c:v>465.43129574935023</c:v>
                </c:pt>
                <c:pt idx="49">
                  <c:v>476.94720094045715</c:v>
                </c:pt>
                <c:pt idx="50">
                  <c:v>504.9133845538426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01-4BCF-8F48-47A4D8C8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5054344"/>
        <c:axId val="525054016"/>
      </c:lineChart>
      <c:catAx>
        <c:axId val="52505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054016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52505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05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405829953074062E-2"/>
          <c:y val="0.19487806211723535"/>
          <c:w val="0.36254752246878236"/>
          <c:h val="0.145399715660542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r">
              <a:defRPr sz="1400"/>
            </a:lvl1pPr>
          </a:lstStyle>
          <a:p>
            <a:fld id="{C3A594B3-C6E0-450D-B1E2-8F55FF307E9B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r">
              <a:defRPr sz="1400"/>
            </a:lvl1pPr>
          </a:lstStyle>
          <a:p>
            <a:fld id="{563B022B-AFA9-458E-8D6D-2820A07A63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44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r">
              <a:defRPr sz="1400"/>
            </a:lvl1pPr>
          </a:lstStyle>
          <a:p>
            <a:fld id="{7592B8F2-8D8D-4473-B55B-CE3A5F77F720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8" rIns="96655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5" tIns="48328" rIns="96655" bIns="483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r">
              <a:defRPr sz="1400"/>
            </a:lvl1pPr>
          </a:lstStyle>
          <a:p>
            <a:fld id="{C3EAFCE0-3AE8-44DA-BF0F-3535C440A5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3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09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00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96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7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17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35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33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32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45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31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1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96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50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06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5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03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24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33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9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53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042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4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12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61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44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87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814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268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977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260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802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622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851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534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261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603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905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724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690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89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087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982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1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350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827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356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782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77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3D23-EB03-41C1-84C0-51C4E8CA52EC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610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73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1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1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6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474D-54D1-4EE6-8CB2-EDDC66F86F16}" type="datetime1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8310-AC19-4CC0-8F77-5EF3B1743C0F}" type="datetime1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292F-FB64-480C-B970-C9B6A3780D24}" type="datetime1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0D8E-CE1C-49C9-835B-5DD5F4929242}" type="datetime1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5A4C-5CE3-46D0-862A-3A2070ACEAF3}" type="datetime1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21D3-6CB9-4C3A-B3E3-5A0DDD64B889}" type="datetime1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591E-95B9-443B-BA04-647133D9DBE4}" type="datetime1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7B42-B7ED-4275-941C-36849DB03FF0}" type="datetime1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A921-224F-44BF-8477-1D355221EB3E}" type="datetime1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15A-67B6-4F2E-A254-E8CF79DCE73A}" type="datetime1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2C50-3D8A-4459-B1B1-0EFD65A60128}" type="datetime1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20D30-962F-4BC3-BE92-A0BDFA06B9B1}" type="datetime1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002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10:</a:t>
            </a:r>
            <a:br>
              <a:rPr lang="en-US" dirty="0"/>
            </a:br>
            <a:r>
              <a:rPr lang="en-US" dirty="0"/>
              <a:t>Money, Inflation, and Output</a:t>
            </a:r>
            <a:br>
              <a:rPr lang="en-US" dirty="0"/>
            </a:br>
            <a:r>
              <a:rPr lang="en-US" sz="2700" dirty="0"/>
              <a:t>Macroeconomics (Quantitative)</a:t>
            </a:r>
            <a:br>
              <a:rPr lang="en-US" dirty="0"/>
            </a:br>
            <a:r>
              <a:rPr lang="en-US" sz="2800" dirty="0"/>
              <a:t>Econ 101B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</a:t>
            </a:r>
            <a:r>
              <a:rPr lang="is-IS" dirty="0"/>
              <a:t>ón Steinsson</a:t>
            </a:r>
          </a:p>
          <a:p>
            <a:r>
              <a:rPr lang="is-IS" dirty="0"/>
              <a:t>University of California, Berkeley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Many Things Have Been Used As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410200"/>
          </a:xfrm>
        </p:spPr>
        <p:txBody>
          <a:bodyPr>
            <a:normAutofit fontScale="92500" lnSpcReduction="10000"/>
          </a:bodyPr>
          <a:lstStyle/>
          <a:p>
            <a:r>
              <a:rPr lang="is-IS" dirty="0"/>
              <a:t>Cowrie shells, cattle, tobacco, beaver skins, etc.</a:t>
            </a:r>
            <a:endParaRPr lang="en-US" dirty="0"/>
          </a:p>
          <a:p>
            <a:r>
              <a:rPr lang="en-US" dirty="0"/>
              <a:t>Island Yap: Large Stone wheels</a:t>
            </a:r>
          </a:p>
          <a:p>
            <a:r>
              <a:rPr lang="en-US" dirty="0"/>
              <a:t>Iceland in Viking times:</a:t>
            </a:r>
          </a:p>
          <a:p>
            <a:pPr lvl="1"/>
            <a:r>
              <a:rPr lang="en-US" dirty="0"/>
              <a:t>Word for money same as word for sheep: “f</a:t>
            </a:r>
            <a:r>
              <a:rPr lang="is-IS" dirty="0"/>
              <a:t>é”</a:t>
            </a:r>
          </a:p>
          <a:p>
            <a:pPr lvl="1"/>
            <a:r>
              <a:rPr lang="is-IS" dirty="0"/>
              <a:t>Money in viking times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1 cow = 6 sheep (with wool and young)</a:t>
            </a:r>
          </a:p>
          <a:p>
            <a:pPr lvl="2"/>
            <a:r>
              <a:rPr lang="en-US" dirty="0"/>
              <a:t>1 sheep = 20 “forearms” of woven wool</a:t>
            </a:r>
          </a:p>
          <a:p>
            <a:pPr lvl="2"/>
            <a:r>
              <a:rPr lang="en-US" dirty="0"/>
              <a:t>1 “forearm” of woven wool = 2 fish</a:t>
            </a:r>
          </a:p>
          <a:p>
            <a:r>
              <a:rPr lang="en-US" dirty="0"/>
              <a:t>Precious metals: Gold, silver, bronze, etc.</a:t>
            </a:r>
          </a:p>
          <a:p>
            <a:r>
              <a:rPr lang="en-US" dirty="0"/>
              <a:t>Prisons: Cigarettes</a:t>
            </a:r>
          </a:p>
          <a:p>
            <a:r>
              <a:rPr lang="en-US" dirty="0"/>
              <a:t>Pieces of green paper with picture of George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1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Functions of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Medium of Exchange</a:t>
            </a:r>
          </a:p>
          <a:p>
            <a:pPr marL="914400" lvl="1" indent="-514350"/>
            <a:r>
              <a:rPr lang="en-US" dirty="0"/>
              <a:t>People can pay for things they purchase using money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Unit of Account</a:t>
            </a:r>
          </a:p>
          <a:p>
            <a:pPr marL="914400" lvl="1" indent="-514350"/>
            <a:r>
              <a:rPr lang="en-US" dirty="0"/>
              <a:t>People generally quote prices and wages in terms of units of money (e.g., in dollar in the U.S. today)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Store of Value</a:t>
            </a:r>
          </a:p>
          <a:p>
            <a:pPr marL="914400" lvl="1" indent="-514350"/>
            <a:r>
              <a:rPr lang="en-US" dirty="0"/>
              <a:t>People may hold money so as to be able to buy something tomorrow or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in the U.S.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440362"/>
          </a:xfrm>
        </p:spPr>
        <p:txBody>
          <a:bodyPr>
            <a:normAutofit/>
          </a:bodyPr>
          <a:lstStyle/>
          <a:p>
            <a:r>
              <a:rPr lang="is-IS" dirty="0"/>
              <a:t>Unit of Account:</a:t>
            </a:r>
            <a:endParaRPr lang="en-US" dirty="0"/>
          </a:p>
          <a:p>
            <a:pPr lvl="1"/>
            <a:r>
              <a:rPr lang="en-US" dirty="0"/>
              <a:t>Prices and wages are posted in “US dollars”</a:t>
            </a:r>
          </a:p>
          <a:p>
            <a:pPr lvl="1"/>
            <a:r>
              <a:rPr lang="is-IS" dirty="0"/>
              <a:t>US dollar is clearly the unit of account in the US</a:t>
            </a:r>
          </a:p>
          <a:p>
            <a:r>
              <a:rPr lang="is-IS" dirty="0"/>
              <a:t>Medium of Exchange:</a:t>
            </a:r>
          </a:p>
          <a:p>
            <a:pPr lvl="1"/>
            <a:r>
              <a:rPr lang="is-IS" dirty="0"/>
              <a:t>Complicated! Coins and bills not only medium of exchange</a:t>
            </a:r>
          </a:p>
          <a:p>
            <a:pPr lvl="1"/>
            <a:r>
              <a:rPr lang="is-IS" dirty="0"/>
              <a:t>Debit cards, checks, credit cards, Venmo, Paypal, etc.</a:t>
            </a:r>
          </a:p>
          <a:p>
            <a:pPr lvl="1"/>
            <a:r>
              <a:rPr lang="is-IS" dirty="0"/>
              <a:t>In most cases a bank deposit is real medium of exchange</a:t>
            </a:r>
          </a:p>
          <a:p>
            <a:r>
              <a:rPr lang="is-IS" dirty="0"/>
              <a:t>Store of value:</a:t>
            </a:r>
          </a:p>
          <a:p>
            <a:pPr lvl="1"/>
            <a:r>
              <a:rPr lang="en-US" dirty="0"/>
              <a:t>Coins and bills not important store of value (don’t pay interest)</a:t>
            </a:r>
          </a:p>
          <a:p>
            <a:pPr lvl="1"/>
            <a:r>
              <a:rPr lang="en-US" dirty="0"/>
              <a:t>Many other better stores of value (stocks, bonds, real estate,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5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Purpose of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10896600" cy="5121275"/>
          </a:xfrm>
        </p:spPr>
        <p:txBody>
          <a:bodyPr>
            <a:normAutofit/>
          </a:bodyPr>
          <a:lstStyle/>
          <a:p>
            <a:r>
              <a:rPr lang="en-US" dirty="0"/>
              <a:t>Money is a device to lower transactions costs</a:t>
            </a:r>
          </a:p>
          <a:p>
            <a:endParaRPr lang="en-US" dirty="0"/>
          </a:p>
          <a:p>
            <a:r>
              <a:rPr lang="en-US" dirty="0"/>
              <a:t>Instructive to start by thinking about money in a “primitive” society (i.e., one that involves little trade and specialization)</a:t>
            </a:r>
          </a:p>
          <a:p>
            <a:pPr lvl="1"/>
            <a:r>
              <a:rPr lang="en-US" dirty="0"/>
              <a:t>Helps us think about basic properties of monetary economics</a:t>
            </a:r>
          </a:p>
          <a:p>
            <a:r>
              <a:rPr lang="en-US" dirty="0"/>
              <a:t>We will then add more and more “modern” elements until we arrive at a fully modern setting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Society of Yeomen Farmers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1107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Each household is self-sufficient in everything</a:t>
            </a:r>
          </a:p>
          <a:p>
            <a:pPr lvl="1"/>
            <a:r>
              <a:rPr lang="en-US" dirty="0"/>
              <a:t>Produce everything they consume</a:t>
            </a:r>
          </a:p>
          <a:p>
            <a:pPr lvl="1"/>
            <a:r>
              <a:rPr lang="en-US" dirty="0"/>
              <a:t>Make their own food, clothing, shelter, etc.</a:t>
            </a:r>
          </a:p>
          <a:p>
            <a:r>
              <a:rPr lang="en-US" dirty="0"/>
              <a:t>No trade</a:t>
            </a:r>
          </a:p>
          <a:p>
            <a:r>
              <a:rPr lang="is-IS" dirty="0"/>
              <a:t>What is the role of money in such a society</a:t>
            </a:r>
            <a:r>
              <a:rPr lang="en-US" dirty="0"/>
              <a:t>?</a:t>
            </a:r>
          </a:p>
          <a:p>
            <a:r>
              <a:rPr lang="en-US" dirty="0"/>
              <a:t>Money has no role!</a:t>
            </a:r>
          </a:p>
          <a:p>
            <a:pPr lvl="1"/>
            <a:r>
              <a:rPr lang="en-US" dirty="0"/>
              <a:t>If there is no trade, no need for money</a:t>
            </a:r>
          </a:p>
          <a:p>
            <a:pPr lvl="1"/>
            <a:r>
              <a:rPr lang="en-US" dirty="0"/>
              <a:t>Money is a device for lowering transactions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Society of Yeomen Farmers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some point someone realizes they are particularly good </a:t>
            </a:r>
            <a:br>
              <a:rPr lang="en-US" dirty="0"/>
            </a:br>
            <a:r>
              <a:rPr lang="en-US" dirty="0"/>
              <a:t>at making, say, shoes</a:t>
            </a:r>
          </a:p>
          <a:p>
            <a:pPr lvl="1"/>
            <a:r>
              <a:rPr lang="en-US" dirty="0"/>
              <a:t>Specializes in making shoes</a:t>
            </a:r>
          </a:p>
          <a:p>
            <a:pPr lvl="1"/>
            <a:r>
              <a:rPr lang="en-US" dirty="0"/>
              <a:t>Sells shoes to others in exchange for other things</a:t>
            </a:r>
          </a:p>
          <a:p>
            <a:r>
              <a:rPr lang="en-US" dirty="0"/>
              <a:t>Over time, more and more people specialize</a:t>
            </a:r>
          </a:p>
          <a:p>
            <a:r>
              <a:rPr lang="en-US" dirty="0"/>
              <a:t>Important question arises:</a:t>
            </a:r>
          </a:p>
          <a:p>
            <a:pPr lvl="1"/>
            <a:r>
              <a:rPr lang="en-US" dirty="0"/>
              <a:t>How will trade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 and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0600"/>
          </a:xfrm>
        </p:spPr>
        <p:txBody>
          <a:bodyPr>
            <a:normAutofit/>
          </a:bodyPr>
          <a:lstStyle/>
          <a:p>
            <a:r>
              <a:rPr lang="en-US" dirty="0"/>
              <a:t>Baker makes bread, Shoemaker makes shoes, Janitor cleans, Teacher teaches, etc.</a:t>
            </a:r>
          </a:p>
          <a:p>
            <a:r>
              <a:rPr lang="en-US" dirty="0"/>
              <a:t>How does trade work?</a:t>
            </a:r>
          </a:p>
          <a:p>
            <a:pPr lvl="1"/>
            <a:r>
              <a:rPr lang="en-US" dirty="0"/>
              <a:t>Barter trade: Baker and shoemaker exchange bread for shoes</a:t>
            </a:r>
          </a:p>
          <a:p>
            <a:r>
              <a:rPr lang="en-US" dirty="0"/>
              <a:t>Problem: If teacher wants bread but baker doesn’t want a math lesson, no scope for trade.</a:t>
            </a:r>
          </a:p>
          <a:p>
            <a:r>
              <a:rPr lang="en-US" dirty="0"/>
              <a:t>Lack of </a:t>
            </a:r>
            <a:r>
              <a:rPr lang="en-US" dirty="0">
                <a:solidFill>
                  <a:schemeClr val="accent2"/>
                </a:solidFill>
              </a:rPr>
              <a:t>double coincidence of wants</a:t>
            </a:r>
          </a:p>
          <a:p>
            <a:r>
              <a:rPr lang="en-US" dirty="0"/>
              <a:t>What needs to happen?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Becomes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5045076"/>
          </a:xfrm>
        </p:spPr>
        <p:txBody>
          <a:bodyPr>
            <a:normAutofit/>
          </a:bodyPr>
          <a:lstStyle/>
          <a:p>
            <a:r>
              <a:rPr lang="en-US" dirty="0"/>
              <a:t>Shoemaker may take bread as payment for shoes even if </a:t>
            </a:r>
            <a:br>
              <a:rPr lang="en-US" dirty="0"/>
            </a:br>
            <a:r>
              <a:rPr lang="en-US" dirty="0"/>
              <a:t>she doesn’t want bread (Why?)</a:t>
            </a:r>
          </a:p>
          <a:p>
            <a:r>
              <a:rPr lang="en-US" dirty="0"/>
              <a:t>Bread may thus becomes “money”</a:t>
            </a:r>
          </a:p>
          <a:p>
            <a:r>
              <a:rPr lang="en-US" dirty="0"/>
              <a:t>Bread not ideal money (Why?)</a:t>
            </a:r>
          </a:p>
          <a:p>
            <a:r>
              <a:rPr lang="en-US" dirty="0"/>
              <a:t>Baker can solve this problem by issuing bread tokens</a:t>
            </a:r>
          </a:p>
          <a:p>
            <a:pPr lvl="1"/>
            <a:r>
              <a:rPr lang="en-US" dirty="0"/>
              <a:t>Pieces of paper that entitle bearer to one loaf of bread</a:t>
            </a:r>
          </a:p>
          <a:p>
            <a:r>
              <a:rPr lang="en-US" dirty="0"/>
              <a:t>Bread tokens circulate and become medium of exchange, </a:t>
            </a:r>
            <a:br>
              <a:rPr lang="en-US" dirty="0"/>
            </a:br>
            <a:r>
              <a:rPr lang="en-US" dirty="0"/>
              <a:t>i.e., become money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 Tokens as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60526"/>
            <a:ext cx="10972800" cy="5121275"/>
          </a:xfrm>
        </p:spPr>
        <p:txBody>
          <a:bodyPr>
            <a:normAutofit/>
          </a:bodyPr>
          <a:lstStyle/>
          <a:p>
            <a:r>
              <a:rPr lang="en-US" dirty="0"/>
              <a:t>What are potential problems with this?</a:t>
            </a:r>
          </a:p>
          <a:p>
            <a:pPr lvl="1"/>
            <a:r>
              <a:rPr lang="en-US" dirty="0"/>
              <a:t>Counterfeiting! </a:t>
            </a:r>
            <a:br>
              <a:rPr lang="en-US" dirty="0"/>
            </a:br>
            <a:r>
              <a:rPr lang="en-US" sz="2200" dirty="0"/>
              <a:t>(Huge problem through the ages)</a:t>
            </a:r>
          </a:p>
          <a:p>
            <a:pPr lvl="1"/>
            <a:r>
              <a:rPr lang="en-US" dirty="0"/>
              <a:t>Baker may issue “too many” tokens </a:t>
            </a:r>
            <a:br>
              <a:rPr lang="en-US" dirty="0"/>
            </a:br>
            <a:r>
              <a:rPr lang="en-US" sz="2200" dirty="0"/>
              <a:t>(issuing tokens likely to be highly profitable)</a:t>
            </a:r>
          </a:p>
          <a:p>
            <a:pPr lvl="1"/>
            <a:r>
              <a:rPr lang="en-US" dirty="0"/>
              <a:t>Baker may “default” on tokens </a:t>
            </a:r>
            <a:br>
              <a:rPr lang="en-US" dirty="0"/>
            </a:br>
            <a:r>
              <a:rPr lang="en-US" sz="2200" dirty="0"/>
              <a:t>(i.e., not be able to deliver loaves of break on demand)</a:t>
            </a:r>
          </a:p>
          <a:p>
            <a:pPr lvl="1"/>
            <a:r>
              <a:rPr lang="en-US" dirty="0"/>
              <a:t>If people doubt baker’s ability to deliver, the may rush to convert tokens into bread </a:t>
            </a:r>
            <a:r>
              <a:rPr lang="en-US" sz="2400" dirty="0"/>
              <a:t>(i.e., run on the baker (financial crisis))</a:t>
            </a:r>
          </a:p>
          <a:p>
            <a:pPr lvl="1"/>
            <a:r>
              <a:rPr lang="en-US" dirty="0"/>
              <a:t>Value of tokens depends on people’s confidence in baker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5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Characteristics Should Money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57401"/>
            <a:ext cx="8229600" cy="40687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Durable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Easily measured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Easily transferable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Easily divisible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 stable value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The point of “money” is to lower transaction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The role of money in the economy is one of the most mysterious aspects of economics</a:t>
            </a:r>
          </a:p>
          <a:p>
            <a:r>
              <a:rPr lang="en-US" dirty="0"/>
              <a:t>Key questions: </a:t>
            </a:r>
          </a:p>
          <a:p>
            <a:pPr lvl="1"/>
            <a:r>
              <a:rPr lang="en-US" dirty="0"/>
              <a:t>What gives money value? </a:t>
            </a:r>
          </a:p>
          <a:p>
            <a:pPr lvl="1"/>
            <a:r>
              <a:rPr lang="en-US" dirty="0"/>
              <a:t>Why does its value change over time? </a:t>
            </a:r>
          </a:p>
          <a:p>
            <a:pPr lvl="1"/>
            <a:r>
              <a:rPr lang="en-US" dirty="0"/>
              <a:t>How and why does monetary policy </a:t>
            </a:r>
            <a:br>
              <a:rPr lang="en-US" dirty="0"/>
            </a:br>
            <a:r>
              <a:rPr lang="en-US" dirty="0"/>
              <a:t>affect output and employment?</a:t>
            </a:r>
          </a:p>
          <a:p>
            <a:r>
              <a:rPr lang="en-US" dirty="0"/>
              <a:t>Keynesian economics / financial crises</a:t>
            </a:r>
          </a:p>
          <a:p>
            <a:r>
              <a:rPr lang="en-US" dirty="0"/>
              <a:t>But we start with a parable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2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Quantity of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/>
          <a:lstStyle/>
          <a:p>
            <a:r>
              <a:rPr lang="en-US" dirty="0"/>
              <a:t>Many people think that stable quantity is a desirable characteristic for money</a:t>
            </a:r>
          </a:p>
          <a:p>
            <a:pPr lvl="1"/>
            <a:r>
              <a:rPr lang="en-US" dirty="0"/>
              <a:t>E.g., Satoshi </a:t>
            </a:r>
            <a:r>
              <a:rPr lang="en-US" dirty="0" err="1"/>
              <a:t>Nakamoto</a:t>
            </a:r>
            <a:r>
              <a:rPr lang="en-US" dirty="0"/>
              <a:t> (creator of bitcoin)</a:t>
            </a:r>
          </a:p>
          <a:p>
            <a:r>
              <a:rPr lang="en-US" dirty="0"/>
              <a:t>Not clear that this is true</a:t>
            </a:r>
          </a:p>
          <a:p>
            <a:r>
              <a:rPr lang="en-US" dirty="0"/>
              <a:t>Stable value is what we are really after!</a:t>
            </a:r>
          </a:p>
          <a:p>
            <a:r>
              <a:rPr lang="en-US" dirty="0"/>
              <a:t>If demand for money fluctuates, while quantity is fixed, </a:t>
            </a:r>
            <a:br>
              <a:rPr lang="en-US" dirty="0"/>
            </a:br>
            <a:r>
              <a:rPr lang="en-US" dirty="0"/>
              <a:t>then price of money will fluctuate (e.g., bitcoin)</a:t>
            </a:r>
          </a:p>
          <a:p>
            <a:r>
              <a:rPr lang="en-US" dirty="0"/>
              <a:t>This will mean value is not stable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Gold and Silver?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105400"/>
          </a:xfrm>
        </p:spPr>
        <p:txBody>
          <a:bodyPr>
            <a:normAutofit/>
          </a:bodyPr>
          <a:lstStyle/>
          <a:p>
            <a:pPr marL="0" indent="-514350">
              <a:buNone/>
            </a:pPr>
            <a:r>
              <a:rPr lang="en-US" dirty="0"/>
              <a:t>Gold and Silver were dominant forms of money for many centuries. Why?</a:t>
            </a:r>
          </a:p>
          <a:p>
            <a:pPr marL="514350" indent="-514350">
              <a:buNone/>
            </a:pP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They are durable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Easily measured (Especially after advent of coinage)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Easily transferable (high value relative to volume and weight)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Stable value?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3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11049000" cy="1143000"/>
          </a:xfrm>
        </p:spPr>
        <p:txBody>
          <a:bodyPr>
            <a:noAutofit/>
          </a:bodyPr>
          <a:lstStyle/>
          <a:p>
            <a:r>
              <a:rPr lang="en-US" sz="3800" dirty="0"/>
              <a:t>Our First Monetary / Business Cycle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1"/>
            <a:ext cx="11049000" cy="4816475"/>
          </a:xfrm>
        </p:spPr>
        <p:txBody>
          <a:bodyPr>
            <a:normAutofit/>
          </a:bodyPr>
          <a:lstStyle/>
          <a:p>
            <a:r>
              <a:rPr lang="en-US" dirty="0"/>
              <a:t>Goal: Understand influence of money on output and inflation</a:t>
            </a:r>
          </a:p>
          <a:p>
            <a:r>
              <a:rPr lang="en-US" dirty="0"/>
              <a:t>Complicated subject. We do this in steps.</a:t>
            </a:r>
          </a:p>
          <a:p>
            <a:r>
              <a:rPr lang="en-US" dirty="0"/>
              <a:t>First model: Medieval Economy</a:t>
            </a:r>
          </a:p>
          <a:p>
            <a:pPr lvl="1"/>
            <a:r>
              <a:rPr lang="en-US" dirty="0"/>
              <a:t>Contains certain central ideas in simple form</a:t>
            </a:r>
          </a:p>
          <a:p>
            <a:pPr lvl="1"/>
            <a:r>
              <a:rPr lang="en-US" dirty="0"/>
              <a:t>Leaves out many aspects of reality</a:t>
            </a:r>
          </a:p>
          <a:p>
            <a:pPr lvl="1"/>
            <a:r>
              <a:rPr lang="en-US" dirty="0"/>
              <a:t>We will add these one-by-one over the next few weeks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and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906962"/>
          </a:xfrm>
        </p:spPr>
        <p:txBody>
          <a:bodyPr>
            <a:normAutofit/>
          </a:bodyPr>
          <a:lstStyle/>
          <a:p>
            <a:r>
              <a:rPr lang="en-US" dirty="0"/>
              <a:t>Only medium of exchange: gold coins</a:t>
            </a:r>
          </a:p>
          <a:p>
            <a:pPr lvl="1"/>
            <a:r>
              <a:rPr lang="en-US" dirty="0"/>
              <a:t>All payments made with gold coins</a:t>
            </a:r>
          </a:p>
          <a:p>
            <a:pPr lvl="1"/>
            <a:r>
              <a:rPr lang="en-US" dirty="0"/>
              <a:t>Gold is only asset people accept as payment in transactions</a:t>
            </a:r>
          </a:p>
          <a:p>
            <a:r>
              <a:rPr lang="en-US" dirty="0"/>
              <a:t>In every transaction, gold coins much change hands</a:t>
            </a:r>
          </a:p>
          <a:p>
            <a:r>
              <a:rPr lang="en-US" dirty="0"/>
              <a:t>People hold money to be able to engage in transactions</a:t>
            </a:r>
          </a:p>
          <a:p>
            <a:pPr lvl="1"/>
            <a:r>
              <a:rPr lang="en-US" dirty="0"/>
              <a:t>Just like scrip in babysitting economy</a:t>
            </a:r>
          </a:p>
          <a:p>
            <a:r>
              <a:rPr lang="en-US" dirty="0"/>
              <a:t>Transactions based demand for gold coins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for Money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People’s demand for money (gold coins) is proportional to the nominal value of output:</a:t>
                </a:r>
              </a:p>
              <a:p>
                <a:pPr marL="0" indent="0" algn="ctr">
                  <a:lnSpc>
                    <a:spcPct val="150000"/>
                  </a:lnSpc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>
                  <a:spcBef>
                    <a:spcPts val="18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rgbClr val="C00000"/>
                    </a:solidFill>
                  </a:rPr>
                  <a:t>real value </a:t>
                </a:r>
                <a:r>
                  <a:rPr lang="en-US" dirty="0"/>
                  <a:t>of output</a:t>
                </a:r>
              </a:p>
              <a:p>
                <a:pPr lvl="1">
                  <a:spcBef>
                    <a:spcPts val="18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C00000"/>
                    </a:solidFill>
                  </a:rPr>
                  <a:t>price level </a:t>
                </a:r>
              </a:p>
              <a:p>
                <a:pPr lvl="1"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 (constant) parameter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C00000"/>
                    </a:solidFill>
                  </a:rPr>
                  <a:t>nominal value </a:t>
                </a:r>
                <a:r>
                  <a:rPr lang="en-US" dirty="0"/>
                  <a:t>of output</a:t>
                </a:r>
              </a:p>
              <a:p>
                <a:pPr lvl="1">
                  <a:spcBef>
                    <a:spcPts val="18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  <a:blipFill>
                <a:blip r:embed="rId3"/>
                <a:stretch>
                  <a:fillRect l="-1278" t="-1548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3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for Money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Our money demand curve is motivated by the following ideas:</a:t>
                </a:r>
              </a:p>
              <a:p>
                <a:pPr lvl="1"/>
                <a:r>
                  <a:rPr lang="en-US" dirty="0"/>
                  <a:t>Amount of money people hold is increasing in nominal value </a:t>
                </a:r>
                <a:br>
                  <a:rPr lang="en-US" dirty="0"/>
                </a:br>
                <a:r>
                  <a:rPr lang="en-US" dirty="0"/>
                  <a:t>of transactions they engage in</a:t>
                </a:r>
              </a:p>
              <a:p>
                <a:pPr lvl="1"/>
                <a:r>
                  <a:rPr lang="en-US" dirty="0"/>
                  <a:t>Nominal value of transactions is increasing in the nominal value </a:t>
                </a:r>
                <a:br>
                  <a:rPr lang="en-US" dirty="0"/>
                </a:br>
                <a:r>
                  <a:rPr lang="en-US" dirty="0"/>
                  <a:t>of output</a:t>
                </a:r>
              </a:p>
              <a:p>
                <a:r>
                  <a:rPr lang="en-US" dirty="0"/>
                  <a:t>But these are rather loose notions </a:t>
                </a:r>
                <a:br>
                  <a:rPr lang="en-US" dirty="0"/>
                </a:br>
                <a:r>
                  <a:rPr lang="en-US" sz="2400" dirty="0"/>
                  <a:t>(ours is a simple model)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77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Quantity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1"/>
                <a:ext cx="10972800" cy="5197475"/>
              </a:xfrm>
            </p:spPr>
            <p:txBody>
              <a:bodyPr>
                <a:normAutofit/>
              </a:bodyPr>
              <a:lstStyle/>
              <a:p>
                <a:pPr marL="347472" indent="-347472"/>
                <a:r>
                  <a:rPr lang="en-US" dirty="0"/>
                  <a:t>Define: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pPr marL="347472" indent="-347472">
                  <a:spcAft>
                    <a:spcPts val="1800"/>
                  </a:spcAft>
                </a:pPr>
                <a:r>
                  <a:rPr lang="en-US" dirty="0"/>
                  <a:t>We can rewrite the money market equilibrium: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514350" indent="-514350"/>
                <a:r>
                  <a:rPr lang="en-US" dirty="0"/>
                  <a:t>Velocity of money: </a:t>
                </a:r>
              </a:p>
              <a:p>
                <a:pPr marL="914400" lvl="1" indent="-514350"/>
                <a:r>
                  <a:rPr lang="en-US" dirty="0"/>
                  <a:t>“Number of times each gold coin must change hands per year” </a:t>
                </a:r>
                <a:r>
                  <a:rPr lang="en-US" sz="2400" dirty="0"/>
                  <a:t>(catchy but overly simplistic idea)</a:t>
                </a:r>
              </a:p>
              <a:p>
                <a:pPr marL="514350" indent="-514350"/>
                <a:r>
                  <a:rPr lang="en-US" dirty="0"/>
                  <a:t>This is called the </a:t>
                </a:r>
                <a:r>
                  <a:rPr lang="en-US" dirty="0">
                    <a:solidFill>
                      <a:schemeClr val="accent2"/>
                    </a:solidFill>
                  </a:rPr>
                  <a:t>“Quantity Equation”</a:t>
                </a:r>
                <a:endParaRPr lang="en-US" dirty="0"/>
              </a:p>
              <a:p>
                <a:pPr marL="914400" lvl="1" indent="-51435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1"/>
                <a:ext cx="10972800" cy="5197475"/>
              </a:xfrm>
              <a:blipFill>
                <a:blip r:embed="rId3"/>
                <a:stretch>
                  <a:fillRect l="-1278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97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Determines Velocity?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7638"/>
                <a:ext cx="10972800" cy="521176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Initially we assume velocity is constant</a:t>
                </a:r>
              </a:p>
              <a:p>
                <a:r>
                  <a:rPr lang="en-US" dirty="0"/>
                  <a:t>More generally velocity determined by: </a:t>
                </a:r>
              </a:p>
              <a:p>
                <a:pPr lvl="1"/>
                <a:r>
                  <a:rPr lang="en-US" dirty="0"/>
                  <a:t>Transaction technology (ATMs, checks, credit cards)</a:t>
                </a:r>
              </a:p>
              <a:p>
                <a:pPr lvl="1"/>
                <a:r>
                  <a:rPr lang="en-US" dirty="0"/>
                  <a:t>Uncertainty about future transactions</a:t>
                </a:r>
              </a:p>
              <a:p>
                <a:pPr lvl="1"/>
                <a:r>
                  <a:rPr lang="en-US" dirty="0"/>
                  <a:t>Opportunity cost of holding money (interest rate)</a:t>
                </a:r>
              </a:p>
              <a:p>
                <a:pPr lvl="2"/>
                <a:r>
                  <a:rPr lang="en-US" dirty="0"/>
                  <a:t>Gold coins don’t not pay interest</a:t>
                </a:r>
              </a:p>
              <a:p>
                <a:r>
                  <a:rPr lang="en-US" dirty="0"/>
                  <a:t>In our middle ages economy: Say people try to maintain a months worth of expenses in gold coins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7638"/>
                <a:ext cx="10972800" cy="5211762"/>
              </a:xfrm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of Money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Money supply in medieval economy is simply the stock of </a:t>
                </a:r>
                <a:br>
                  <a:rPr lang="en-US" dirty="0"/>
                </a:br>
                <a:r>
                  <a:rPr lang="en-US" dirty="0"/>
                  <a:t>gold coins in the country</a:t>
                </a:r>
              </a:p>
              <a:p>
                <a:r>
                  <a:rPr lang="en-US" dirty="0"/>
                  <a:t>Exogenously 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exogenous</a:t>
                </a:r>
              </a:p>
              <a:p>
                <a:r>
                  <a:rPr lang="en-US" dirty="0"/>
                  <a:t>Most of the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doesn’t change</a:t>
                </a:r>
              </a:p>
              <a:p>
                <a:pPr lvl="1"/>
                <a:r>
                  <a:rPr lang="en-US" dirty="0"/>
                  <a:t>Economy is on an island and doesn’t trade with other countries</a:t>
                </a:r>
              </a:p>
              <a:p>
                <a:pPr lvl="1"/>
                <a:r>
                  <a:rPr lang="en-US" dirty="0"/>
                  <a:t>Country has no gold mines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6524"/>
            <a:ext cx="10972800" cy="1143000"/>
          </a:xfrm>
        </p:spPr>
        <p:txBody>
          <a:bodyPr/>
          <a:lstStyle/>
          <a:p>
            <a:r>
              <a:rPr lang="en-US" dirty="0"/>
              <a:t>Two Perspectives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19200"/>
                <a:ext cx="10972800" cy="5638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Household perspective: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a choice. Each household chooses how much money to hold </a:t>
                </a:r>
                <a:br>
                  <a:rPr lang="en-US" dirty="0"/>
                </a:br>
                <a:r>
                  <a:rPr lang="en-US" dirty="0"/>
                  <a:t>as a function of nominal value of output 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dirty="0"/>
                  <a:t>Money demand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Economy-wide perspective:</a:t>
                </a:r>
              </a:p>
              <a:p>
                <a:pPr lvl="1"/>
                <a:r>
                  <a:rPr lang="en-US" dirty="0"/>
                  <a:t>Total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in the economy is given!</a:t>
                </a:r>
              </a:p>
              <a:p>
                <a:pPr lvl="1"/>
                <a:r>
                  <a:rPr lang="en-US" dirty="0"/>
                  <a:t> Collectively, households must end up holding the number of </a:t>
                </a:r>
                <a:br>
                  <a:rPr lang="en-US" dirty="0"/>
                </a:br>
                <a:r>
                  <a:rPr lang="en-US" dirty="0"/>
                  <a:t>gold coins that actually exist in economy</a:t>
                </a:r>
              </a:p>
              <a:p>
                <a:pPr lvl="1"/>
                <a:r>
                  <a:rPr lang="en-US" dirty="0"/>
                  <a:t>Quantity equation helps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Money market equilibrium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19200"/>
                <a:ext cx="10972800" cy="5638800"/>
              </a:xfr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Babysitting Co-op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1"/>
            <a:ext cx="10972800" cy="4068763"/>
          </a:xfrm>
        </p:spPr>
        <p:txBody>
          <a:bodyPr>
            <a:normAutofit/>
          </a:bodyPr>
          <a:lstStyle/>
          <a:p>
            <a:r>
              <a:rPr lang="en-US" dirty="0"/>
              <a:t>Capitol Hill Babysitting Co-op</a:t>
            </a:r>
          </a:p>
          <a:p>
            <a:pPr lvl="1"/>
            <a:r>
              <a:rPr lang="en-US" dirty="0"/>
              <a:t>150 couples</a:t>
            </a:r>
          </a:p>
          <a:p>
            <a:pPr lvl="1"/>
            <a:r>
              <a:rPr lang="en-US" dirty="0"/>
              <a:t>Exchange babysitting services</a:t>
            </a:r>
          </a:p>
          <a:p>
            <a:pPr lvl="1"/>
            <a:r>
              <a:rPr lang="en-US" dirty="0"/>
              <a:t>Use coupons (“scrip”) to keep track of things</a:t>
            </a:r>
          </a:p>
          <a:p>
            <a:pPr lvl="2"/>
            <a:r>
              <a:rPr lang="en-US" dirty="0"/>
              <a:t>Coupons are the “money” in the babysitting economy</a:t>
            </a:r>
          </a:p>
          <a:p>
            <a:pPr lvl="1"/>
            <a:r>
              <a:rPr lang="en-US" dirty="0"/>
              <a:t>Each coupon pays for ½ hour of baby sitting</a:t>
            </a:r>
          </a:p>
          <a:p>
            <a:pPr lvl="2"/>
            <a:r>
              <a:rPr lang="en-US" dirty="0"/>
              <a:t>“Constitutionally fixed” price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0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/>
              <a:t>Production in the Medieval Economy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624013"/>
                <a:ext cx="110490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every household owns a small business:</a:t>
                </a:r>
              </a:p>
              <a:p>
                <a:pPr lvl="1"/>
                <a:r>
                  <a:rPr lang="en-US" dirty="0"/>
                  <a:t>Pub, bakery, potato farm, shoe shop, etc.</a:t>
                </a:r>
              </a:p>
              <a:p>
                <a:r>
                  <a:rPr lang="en-US" dirty="0"/>
                  <a:t>Production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Constant returns to scale</a:t>
                </a:r>
              </a:p>
              <a:p>
                <a:pPr lvl="1"/>
                <a:r>
                  <a:rPr lang="en-US" dirty="0"/>
                  <a:t>For simplicity, labor is only factor of production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exogenous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24013"/>
                <a:ext cx="11049000" cy="4525963"/>
              </a:xfrm>
              <a:blipFill>
                <a:blip r:embed="rId3"/>
                <a:stretch>
                  <a:fillRect l="-1269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Supply in the Middle 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896600" cy="5029200"/>
          </a:xfrm>
        </p:spPr>
        <p:txBody>
          <a:bodyPr>
            <a:normAutofit/>
          </a:bodyPr>
          <a:lstStyle/>
          <a:p>
            <a:r>
              <a:rPr lang="en-US" dirty="0"/>
              <a:t>Businesses post a price at the beginning of each period </a:t>
            </a:r>
            <a:br>
              <a:rPr lang="en-US" dirty="0"/>
            </a:br>
            <a:r>
              <a:rPr lang="en-US" dirty="0"/>
              <a:t>(before they observe demand)</a:t>
            </a:r>
          </a:p>
          <a:p>
            <a:r>
              <a:rPr lang="en-US" dirty="0"/>
              <a:t>They then service all customers that demand their goods</a:t>
            </a:r>
          </a:p>
          <a:p>
            <a:pPr lvl="1"/>
            <a:r>
              <a:rPr lang="en-US" dirty="0"/>
              <a:t>If demand is high, they have to work more</a:t>
            </a:r>
          </a:p>
          <a:p>
            <a:r>
              <a:rPr lang="en-US" dirty="0"/>
              <a:t>These are key assumptions of Keynesian models </a:t>
            </a:r>
            <a:br>
              <a:rPr lang="en-US" dirty="0"/>
            </a:br>
            <a:r>
              <a:rPr lang="en-US" dirty="0"/>
              <a:t>(prices set in advance and firms meet demand)</a:t>
            </a:r>
          </a:p>
          <a:p>
            <a:r>
              <a:rPr lang="en-US" dirty="0"/>
              <a:t>Implies that output is determined by demand in the short run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Demand Management in Middle 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52601"/>
                <a:ext cx="10972800" cy="49688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Desired labor supply: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Amount they want to work</a:t>
                </a:r>
              </a:p>
              <a:p>
                <a:pPr lvl="1"/>
                <a:r>
                  <a:rPr lang="en-US" dirty="0"/>
                  <a:t>But they will work more if demand is high and less if demand is low</a:t>
                </a:r>
              </a:p>
              <a:p>
                <a:r>
                  <a:rPr lang="en-US" dirty="0"/>
                  <a:t>Suppose demand is high in a particular period and shopkeepers find themselves working more than they want. </a:t>
                </a:r>
              </a:p>
              <a:p>
                <a:r>
                  <a:rPr lang="en-US" dirty="0"/>
                  <a:t>What do they do about this?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52601"/>
                <a:ext cx="10972800" cy="4968875"/>
              </a:xfrm>
              <a:blipFill>
                <a:blip r:embed="rId2"/>
                <a:stretch>
                  <a:fillRect l="-1278" t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Price Adjustment in the Middle 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At the end of the period they take stock and think about whether they should change their price</a:t>
            </a:r>
          </a:p>
          <a:p>
            <a:r>
              <a:rPr lang="en-US" dirty="0"/>
              <a:t>They are not sure why demand was high</a:t>
            </a:r>
          </a:p>
          <a:p>
            <a:pPr lvl="1"/>
            <a:r>
              <a:rPr lang="en-US" dirty="0"/>
              <a:t>Maybe just some temporary thing</a:t>
            </a:r>
          </a:p>
          <a:p>
            <a:pPr lvl="1"/>
            <a:r>
              <a:rPr lang="en-US" dirty="0"/>
              <a:t>Maybe a permanent thing</a:t>
            </a:r>
          </a:p>
          <a:p>
            <a:r>
              <a:rPr lang="en-US" dirty="0"/>
              <a:t>If demand is temporary they don’t want to change prices. But if it is permanent they should change their price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5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Price Adjustment in the Middle 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049000" cy="4191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They decide to adjust prices a bit:</a:t>
                </a:r>
              </a:p>
              <a:p>
                <a:pPr lvl="1"/>
                <a:r>
                  <a:rPr lang="en-US" dirty="0"/>
                  <a:t>Demand “too” high =&gt; raise prices somewhat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dirty="0"/>
                  <a:t>Demand “too” low =&gt; lower prices somewhat</a:t>
                </a:r>
              </a:p>
              <a:p>
                <a:pPr marL="457200" lvl="1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captures speed of price adjustment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049000" cy="4191000"/>
              </a:xfrm>
              <a:blipFill>
                <a:blip r:embed="rId3"/>
                <a:stretch>
                  <a:fillRect l="-1269" t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81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Stickiness of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reality, prices are “sticky” for many reasons:</a:t>
            </a:r>
          </a:p>
          <a:p>
            <a:r>
              <a:rPr lang="en-US" dirty="0"/>
              <a:t>Imperfect attention: Firms have other things to worry about than the money supply</a:t>
            </a:r>
          </a:p>
          <a:p>
            <a:r>
              <a:rPr lang="en-US" dirty="0"/>
              <a:t>Costs of changing prices (“menu costs”)</a:t>
            </a:r>
          </a:p>
          <a:p>
            <a:r>
              <a:rPr lang="en-US" dirty="0"/>
              <a:t>Fear of antagonizing customers</a:t>
            </a:r>
          </a:p>
          <a:p>
            <a:r>
              <a:rPr lang="en-US" dirty="0"/>
              <a:t>Worry that competitors will not change price </a:t>
            </a:r>
            <a:br>
              <a:rPr lang="en-US" dirty="0"/>
            </a:br>
            <a:r>
              <a:rPr lang="en-US" dirty="0"/>
              <a:t>(coordination problem)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A537BB-D214-FE26-7333-4A6CBB96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Rigidity Evidence</a:t>
            </a:r>
          </a:p>
        </p:txBody>
      </p:sp>
      <p:pic>
        <p:nvPicPr>
          <p:cNvPr id="9" name="Content Placeholder 8" descr="A table with text overlay&#10;&#10;AI-generated content may be incorrect.">
            <a:extLst>
              <a:ext uri="{FF2B5EF4-FFF2-40B4-BE49-F238E27FC236}">
                <a16:creationId xmlns:a16="http://schemas.microsoft.com/office/drawing/2014/main" id="{2D61BF13-4EC5-495C-97C5-B2EF89EAD2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3" y="1524001"/>
            <a:ext cx="5173318" cy="4724764"/>
          </a:xfrm>
        </p:spPr>
      </p:pic>
      <p:pic>
        <p:nvPicPr>
          <p:cNvPr id="11" name="Content Placeholder 10" descr="A graph showing the price of premium saluting&#10;&#10;AI-generated content may be incorrect.">
            <a:extLst>
              <a:ext uri="{FF2B5EF4-FFF2-40B4-BE49-F238E27FC236}">
                <a16:creationId xmlns:a16="http://schemas.microsoft.com/office/drawing/2014/main" id="{F2EF0DB4-3625-375B-3953-CA59DE32AB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90" y="1752600"/>
            <a:ext cx="6296792" cy="4419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33BC2-87C7-2CF7-01F0-612ACE24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78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Medieval Economy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Money Market Equilibrium: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sz="800" dirty="0"/>
              </a:p>
              <a:p>
                <a:r>
                  <a:rPr lang="en-US" dirty="0"/>
                  <a:t>Production: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buNone/>
                </a:pPr>
                <a:endParaRPr lang="en-US" sz="800" dirty="0"/>
              </a:p>
              <a:p>
                <a:r>
                  <a:rPr lang="en-US" dirty="0"/>
                  <a:t>Price Adjustment: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41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s-IS" dirty="0"/>
                  <a:t>Let‘s get rid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s-I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to simplify the model</a:t>
                </a:r>
              </a:p>
              <a:p>
                <a:r>
                  <a:rPr lang="is-IS" dirty="0"/>
                  <a:t>Desired level of production</a:t>
                </a:r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is-IS" dirty="0"/>
              </a:p>
              <a:p>
                <a:pPr>
                  <a:spcAft>
                    <a:spcPts val="1200"/>
                  </a:spcAft>
                </a:pPr>
                <a:r>
                  <a:rPr lang="is-IS" dirty="0"/>
                  <a:t>Use production function (and desired version) to eliminate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s-I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s-I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is-I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s-I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is-IS" dirty="0"/>
                  <a:t> from price adjustment equation: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is-I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Medieval Economy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Money Market Equilibrium: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Price Adjustment: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Endogenous variables: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Exogenous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  <a:blipFill>
                <a:blip r:embed="rId3"/>
                <a:stretch>
                  <a:fillRect l="-1278" t="-1548" b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0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“Money” in the Babysitting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on:</a:t>
            </a:r>
          </a:p>
          <a:p>
            <a:pPr lvl="1"/>
            <a:r>
              <a:rPr lang="en-US" dirty="0"/>
              <a:t>Couples got 20 coupons upon entry</a:t>
            </a:r>
          </a:p>
          <a:p>
            <a:pPr lvl="1"/>
            <a:r>
              <a:rPr lang="en-US" dirty="0"/>
              <a:t>Must give back 20 coupons upon exit</a:t>
            </a:r>
          </a:p>
          <a:p>
            <a:r>
              <a:rPr lang="en-US" dirty="0"/>
              <a:t>Everything worked well for a while</a:t>
            </a:r>
          </a:p>
          <a:p>
            <a:r>
              <a:rPr lang="en-US" dirty="0"/>
              <a:t>But … quantity of coupons fell over time:</a:t>
            </a:r>
          </a:p>
          <a:p>
            <a:pPr lvl="1"/>
            <a:r>
              <a:rPr lang="en-US" dirty="0"/>
              <a:t>Some coupons lost in washing machine  </a:t>
            </a:r>
          </a:p>
          <a:p>
            <a:pPr lvl="1"/>
            <a:r>
              <a:rPr lang="en-US" dirty="0"/>
              <a:t>Dues exceeded expenses</a:t>
            </a:r>
          </a:p>
          <a:p>
            <a:r>
              <a:rPr lang="en-US" dirty="0"/>
              <a:t>Each couple had less and less coupons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7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Vikings Bring Back Gold Plunder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/>
              <a:t>Say our medieval economy sends off a ship of </a:t>
            </a:r>
            <a:r>
              <a:rPr lang="en-US" dirty="0" err="1"/>
              <a:t>vikings</a:t>
            </a:r>
            <a:r>
              <a:rPr lang="en-US" dirty="0"/>
              <a:t> to plunder gold from unsuspecting monasteries in a neighboring country</a:t>
            </a:r>
          </a:p>
          <a:p>
            <a:r>
              <a:rPr lang="en-US" dirty="0"/>
              <a:t>Vikings bring back shipload of gold coins</a:t>
            </a:r>
          </a:p>
          <a:p>
            <a:r>
              <a:rPr lang="en-US" dirty="0"/>
              <a:t>What happens to the economy?</a:t>
            </a:r>
          </a:p>
          <a:p>
            <a:pPr lvl="1"/>
            <a:r>
              <a:rPr lang="en-US" dirty="0"/>
              <a:t>What happens in the very short run?</a:t>
            </a:r>
          </a:p>
          <a:p>
            <a:pPr lvl="1"/>
            <a:r>
              <a:rPr lang="en-US" dirty="0"/>
              <a:t>What happens over time?</a:t>
            </a:r>
          </a:p>
          <a:p>
            <a:pPr lvl="1"/>
            <a:r>
              <a:rPr lang="en-US" dirty="0"/>
              <a:t>What is the result of this in the long run?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Vikings Bring Back Gold Plunder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At first: Vikings go on a spending spree</a:t>
            </a:r>
          </a:p>
          <a:p>
            <a:pPr lvl="1"/>
            <a:r>
              <a:rPr lang="en-US" dirty="0"/>
              <a:t>Gold coins slowly diffuse through the economy</a:t>
            </a:r>
          </a:p>
          <a:p>
            <a:r>
              <a:rPr lang="en-US" dirty="0"/>
              <a:t>Everyone has more gold coins than before</a:t>
            </a:r>
          </a:p>
          <a:p>
            <a:pPr lvl="1"/>
            <a:r>
              <a:rPr lang="en-US" dirty="0"/>
              <a:t>People have more gold coins than they want</a:t>
            </a:r>
          </a:p>
          <a:p>
            <a:pPr lvl="1"/>
            <a:r>
              <a:rPr lang="en-US" dirty="0"/>
              <a:t>So, what do they do?</a:t>
            </a:r>
          </a:p>
          <a:p>
            <a:r>
              <a:rPr lang="en-US" dirty="0"/>
              <a:t>Try to spend them. Boom time!! </a:t>
            </a:r>
          </a:p>
          <a:p>
            <a:r>
              <a:rPr lang="en-US" dirty="0"/>
              <a:t>On aggregate this doesn’t help</a:t>
            </a:r>
          </a:p>
          <a:p>
            <a:pPr lvl="1"/>
            <a:r>
              <a:rPr lang="en-US" dirty="0"/>
              <a:t>If one person spends someone else gets a gold coin</a:t>
            </a:r>
          </a:p>
          <a:p>
            <a:pPr lvl="1"/>
            <a:r>
              <a:rPr lang="en-US" dirty="0"/>
              <a:t>“Too much money chasing too few goods”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7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Boom Time in the Middle 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Producers face increased demand for their goods</a:t>
            </a:r>
          </a:p>
          <a:p>
            <a:pPr lvl="1"/>
            <a:r>
              <a:rPr lang="en-US" dirty="0"/>
              <a:t>How do they respond to this?</a:t>
            </a:r>
          </a:p>
          <a:p>
            <a:r>
              <a:rPr lang="en-US" dirty="0"/>
              <a:t>Prices start to rise</a:t>
            </a:r>
          </a:p>
          <a:p>
            <a:r>
              <a:rPr lang="en-US" dirty="0"/>
              <a:t>How much do prices rise?</a:t>
            </a:r>
          </a:p>
          <a:p>
            <a:r>
              <a:rPr lang="en-US" dirty="0"/>
              <a:t>How does this affect the boom in output?</a:t>
            </a:r>
          </a:p>
          <a:p>
            <a:endParaRPr lang="en-US" dirty="0"/>
          </a:p>
          <a:p>
            <a:r>
              <a:rPr lang="en-US" dirty="0"/>
              <a:t>Not clear</a:t>
            </a:r>
          </a:p>
          <a:p>
            <a:r>
              <a:rPr lang="en-US" dirty="0"/>
              <a:t>Helpful to use our formal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Before Viking Voyage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47801"/>
                <a:ext cx="11125200" cy="4678363"/>
              </a:xfrm>
            </p:spPr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and has been for a long time </a:t>
                </a:r>
                <a:endParaRPr lang="en-US" sz="1200" dirty="0"/>
              </a:p>
              <a:p>
                <a:r>
                  <a:rPr lang="en-US" dirty="0"/>
                  <a:t>Steady state: Nothing changing over time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/>
                        </a:rPr>
                        <m:t>becomes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/>
                        </a:rPr>
                        <m:t>   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  <a:p>
                <a:r>
                  <a:rPr lang="en-US" dirty="0"/>
                  <a:t>Steady state output: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Equal to desired level of output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47801"/>
                <a:ext cx="11125200" cy="4678363"/>
              </a:xfrm>
              <a:blipFill>
                <a:blip r:embed="rId3"/>
                <a:stretch>
                  <a:fillRect l="-1260" t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Before Viking Voyage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81201"/>
                <a:ext cx="10972800" cy="4144963"/>
              </a:xfrm>
            </p:spPr>
            <p:txBody>
              <a:bodyPr/>
              <a:lstStyle/>
              <a:p>
                <a:r>
                  <a:rPr lang="en-US" dirty="0"/>
                  <a:t>Steady state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 about steady state price level?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𝑀𝑉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Notice that we have solved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as a function of exogenous variables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81201"/>
                <a:ext cx="10972800" cy="4144963"/>
              </a:xfrm>
              <a:blipFill>
                <a:blip r:embed="rId3"/>
                <a:stretch>
                  <a:fillRect l="-1278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Viking Voyage Raises Money Supply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Economy is knocked out of steady state by the “shock” of having more gold coins (bigger money supply):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Eventually gravitates to a new steady state</a:t>
                </a:r>
              </a:p>
              <a:p>
                <a:r>
                  <a:rPr lang="en-US" dirty="0"/>
                  <a:t>Same math as before yields: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  and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s-I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sz="1200" dirty="0"/>
              </a:p>
              <a:p>
                <a:r>
                  <a:rPr lang="en-US" dirty="0"/>
                  <a:t>Difference in price level in steady states: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121275"/>
              </a:xfrm>
              <a:blipFill>
                <a:blip r:embed="rId3"/>
                <a:stretch>
                  <a:fillRect l="-1278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5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Long-Run Change in Prices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7639"/>
                <a:ext cx="10972800" cy="530383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the long run:</a:t>
                </a:r>
              </a:p>
              <a:p>
                <a:pPr lvl="1"/>
                <a:r>
                  <a:rPr lang="en-US" dirty="0"/>
                  <a:t>Prices rise proportionately with the money supply</a:t>
                </a:r>
              </a:p>
              <a:p>
                <a:pPr lvl="1"/>
                <a:r>
                  <a:rPr lang="en-US" dirty="0"/>
                  <a:t>Output is unaffected by changes in the money supply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Classical Dichotomy</a:t>
                </a:r>
                <a:r>
                  <a:rPr lang="en-US" dirty="0"/>
                  <a:t>: Change in the money supply leaves output unchanged in the long run</a:t>
                </a:r>
              </a:p>
              <a:p>
                <a:r>
                  <a:rPr lang="en-US" dirty="0"/>
                  <a:t>Also called </a:t>
                </a:r>
                <a:r>
                  <a:rPr lang="en-US" dirty="0">
                    <a:solidFill>
                      <a:schemeClr val="accent2"/>
                    </a:solidFill>
                  </a:rPr>
                  <a:t>Long Run Monetary Neutrality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7639"/>
                <a:ext cx="10972800" cy="5303836"/>
              </a:xfrm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Monetary Neutrality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05400"/>
          </a:xfrm>
        </p:spPr>
        <p:txBody>
          <a:bodyPr>
            <a:normAutofit/>
          </a:bodyPr>
          <a:lstStyle/>
          <a:p>
            <a:r>
              <a:rPr lang="en-US" dirty="0"/>
              <a:t>If the money supply doubles, in the long run:</a:t>
            </a:r>
          </a:p>
          <a:p>
            <a:pPr lvl="1"/>
            <a:r>
              <a:rPr lang="en-US" dirty="0"/>
              <a:t>Prices will double</a:t>
            </a:r>
          </a:p>
          <a:p>
            <a:pPr lvl="1"/>
            <a:r>
              <a:rPr lang="en-US" dirty="0"/>
              <a:t>Output unaffected</a:t>
            </a:r>
          </a:p>
          <a:p>
            <a:r>
              <a:rPr lang="en-US" dirty="0"/>
              <a:t>Why?: Only relative prices matter</a:t>
            </a:r>
          </a:p>
          <a:p>
            <a:pPr lvl="1"/>
            <a:r>
              <a:rPr lang="en-US" dirty="0"/>
              <a:t>Labor supply is a function of “real wage”, i.e., how much stuff you </a:t>
            </a:r>
            <a:br>
              <a:rPr lang="en-US" dirty="0"/>
            </a:br>
            <a:r>
              <a:rPr lang="en-US" dirty="0"/>
              <a:t>get for working an extra hour</a:t>
            </a:r>
          </a:p>
          <a:p>
            <a:pPr lvl="1"/>
            <a:r>
              <a:rPr lang="en-US" dirty="0"/>
              <a:t>Investment is a function of “real interest rate”, i.e. how much extra stuff you get for lending money</a:t>
            </a:r>
          </a:p>
          <a:p>
            <a:r>
              <a:rPr lang="en-US" dirty="0"/>
              <a:t>Nominal variables are determined by money supply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Short Run?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8767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dynamics, convenient to take logs: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:r>
                  <a:rPr lang="en-US" sz="3200" dirty="0"/>
                  <a:t>become</a:t>
                </a:r>
              </a:p>
              <a:p>
                <a:pPr marL="0" indent="0" algn="ctr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  <a:ea typeface="Cambria Math"/>
                  </a:rPr>
                </a:br>
                <a:r>
                  <a:rPr lang="en-US" i="1" dirty="0">
                    <a:latin typeface="Cambria Math" panose="02040503050406030204" pitchFamily="18" charset="0"/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Notice that model is </a:t>
                </a:r>
                <a:r>
                  <a:rPr lang="en-US" dirty="0">
                    <a:solidFill>
                      <a:schemeClr val="accent2"/>
                    </a:solidFill>
                  </a:rPr>
                  <a:t>linear in logs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876799"/>
              </a:xfrm>
              <a:blipFill>
                <a:blip r:embed="rId3"/>
                <a:stretch>
                  <a:fillRect l="-1278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Quantity Equation in Changes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26720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Useful to write quantity equation in changes</a:t>
                </a:r>
              </a:p>
              <a:p>
                <a:pPr marL="0" indent="0" algn="ctr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300" dirty="0"/>
              </a:p>
              <a:p>
                <a:pPr marL="0" indent="0" algn="ctr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func>
                      <m:r>
                        <a:rPr lang="en-US" sz="30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func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func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func>
                      <m:r>
                        <a:rPr lang="en-US" sz="30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400" dirty="0"/>
              </a:p>
              <a:p>
                <a:pPr marL="0" indent="0" algn="ctr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>
                  <a:spcAft>
                    <a:spcPts val="1200"/>
                  </a:spcAft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267200"/>
              </a:xfrm>
              <a:blipFill>
                <a:blip r:embed="rId3"/>
                <a:stretch>
                  <a:fillRect l="-1278" t="-1857"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Crisis in Babysitting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Each couple felt it didn’t have enough coupons and </a:t>
            </a:r>
            <a:br>
              <a:rPr lang="en-US" dirty="0"/>
            </a:br>
            <a:r>
              <a:rPr lang="en-US" dirty="0"/>
              <a:t>started to try to acquire more</a:t>
            </a:r>
          </a:p>
          <a:p>
            <a:pPr lvl="1"/>
            <a:r>
              <a:rPr lang="en-US" dirty="0"/>
              <a:t>Everyone wanted to sit, but no one wanted to go out</a:t>
            </a:r>
          </a:p>
          <a:p>
            <a:r>
              <a:rPr lang="en-US" dirty="0"/>
              <a:t>Does this work in the aggregate?</a:t>
            </a:r>
          </a:p>
          <a:p>
            <a:pPr lvl="1"/>
            <a:r>
              <a:rPr lang="en-US" dirty="0"/>
              <a:t>No! For someone to sit, someone else must go out. </a:t>
            </a:r>
          </a:p>
          <a:p>
            <a:pPr lvl="1"/>
            <a:r>
              <a:rPr lang="en-US" dirty="0"/>
              <a:t>So, the baby-sitting economy fell into recession. </a:t>
            </a:r>
            <a:br>
              <a:rPr lang="en-US" dirty="0"/>
            </a:br>
            <a:r>
              <a:rPr lang="en-US" dirty="0"/>
              <a:t>There was a fall in GBP (Gross Babysitting Product)</a:t>
            </a:r>
          </a:p>
          <a:p>
            <a:pPr lvl="1"/>
            <a:r>
              <a:rPr lang="en-US" dirty="0"/>
              <a:t>Lots of workers wanted to work but no one wanted buy </a:t>
            </a:r>
            <a:br>
              <a:rPr lang="en-US" dirty="0"/>
            </a:br>
            <a:r>
              <a:rPr lang="en-US" dirty="0"/>
              <a:t>what they produced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Day Before Arrival of Gold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1"/>
                <a:ext cx="10896600" cy="54260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Vikings arrive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In period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, economy is in old steady state: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</m:t>
                            </m:r>
                          </m:e>
                        </m:mr>
                        <m:m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func>
                          </m:e>
                        </m:mr>
                      </m:m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Evening before Viking arrive:</a:t>
                </a:r>
              </a:p>
              <a:p>
                <a:pPr lvl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dirty="0"/>
                  <a:t>Producers set prices for next day:</a:t>
                </a:r>
              </a:p>
              <a:p>
                <a:pPr marL="457200" lvl="1" indent="0" algn="ctr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i="1" dirty="0">
                    <a:latin typeface="Cambria Math" panose="02040503050406030204" pitchFamily="18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marL="457200" lvl="1" indent="0" algn="ctr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I.e., no change in prices (nothing has happened yet)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1"/>
                <a:ext cx="10896600" cy="5426075"/>
              </a:xfrm>
              <a:blipFill>
                <a:blip r:embed="rId3"/>
                <a:stretch>
                  <a:fillRect l="-1286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Gold Arrives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But we know from before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 marL="400050" lvl="1" indent="0">
                  <a:buNone/>
                </a:pPr>
                <a:r>
                  <a:rPr lang="en-US" dirty="0"/>
                  <a:t>(Producers didn’t change their prices for that day)</a:t>
                </a:r>
              </a:p>
              <a:p>
                <a:pPr marL="457200" indent="-457200"/>
                <a:r>
                  <a:rPr lang="en-US" dirty="0"/>
                  <a:t>So, we have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Initially, output increases as much as the money supply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4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Gold Arrives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049000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I.e., log change is approximately equal to percentage change (for small changes)</a:t>
                </a:r>
              </a:p>
              <a:p>
                <a:r>
                  <a:rPr lang="en-US" dirty="0"/>
                  <a:t>So, percentage change in output is the same as for money supply initially</a:t>
                </a:r>
              </a:p>
              <a:p>
                <a:r>
                  <a:rPr lang="en-US" dirty="0"/>
                  <a:t>If money supply increases by 5%, then initially output will increase by 5%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049000" cy="5121275"/>
              </a:xfrm>
              <a:blipFill>
                <a:blip r:embed="rId3"/>
                <a:stretch>
                  <a:fillRect l="-1269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404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Evening of Day Gold Arrives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Producers take stock of the day:</a:t>
                </a:r>
              </a:p>
              <a:p>
                <a:pPr lvl="1"/>
                <a:r>
                  <a:rPr lang="en-US" dirty="0"/>
                  <a:t>Demand was higher than they expected</a:t>
                </a:r>
              </a:p>
              <a:p>
                <a:pPr lvl="1"/>
                <a:r>
                  <a:rPr lang="en-US" dirty="0"/>
                  <a:t>They had to work more than they expected/wanted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s-I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Producers are not sure why:</a:t>
                </a:r>
              </a:p>
              <a:p>
                <a:pPr lvl="1"/>
                <a:r>
                  <a:rPr lang="en-US" dirty="0"/>
                  <a:t>Perhaps a temporary thing</a:t>
                </a:r>
              </a:p>
              <a:p>
                <a:pPr lvl="1"/>
                <a:r>
                  <a:rPr lang="en-US" dirty="0"/>
                  <a:t>Perhaps Vikings brought back more gold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Producers decide to adjust partially: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  <a:blipFill>
                <a:blip r:embed="rId3"/>
                <a:stretch>
                  <a:fillRect l="-1278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0972800" cy="5197475"/>
              </a:xfrm>
            </p:spPr>
            <p:txBody>
              <a:bodyPr/>
              <a:lstStyle/>
              <a:p>
                <a:r>
                  <a:rPr lang="en-US" dirty="0"/>
                  <a:t>Prices higher than before: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=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</m:d>
                          </m:e>
                        </m:m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=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Now use money market equation to solve for output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since no more gold arrives on day 1)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0972800" cy="5197475"/>
              </a:xfrm>
              <a:blipFill>
                <a:blip r:embed="rId3"/>
                <a:stretch>
                  <a:fillRect l="-1278" t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1212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Since prices rise, output starts falling back to normal level</a:t>
                </a:r>
              </a:p>
              <a:p>
                <a:r>
                  <a:rPr lang="en-US" dirty="0"/>
                  <a:t>This was the intention of the price setters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But output is still above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func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</m:m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</m:e>
                        </m:m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Producers again want to raise their prices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121275"/>
              </a:xfrm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7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 over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We can use equations:</a:t>
                </a:r>
              </a:p>
              <a:p>
                <a:pPr marL="0" indent="0" algn="ctr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  <a:ea typeface="Cambria Math"/>
                  </a:rPr>
                </a:br>
                <a:r>
                  <a:rPr lang="en-US" i="1" dirty="0">
                    <a:latin typeface="Cambria Math" panose="02040503050406030204" pitchFamily="18" charset="0"/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marL="400050" lvl="1" indent="0">
                  <a:buNone/>
                </a:pPr>
                <a:r>
                  <a:rPr lang="en-US" sz="3200" dirty="0"/>
                  <a:t>to trace out dynamics over time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504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Dynamics of Economy after </a:t>
            </a:r>
            <a:br>
              <a:rPr lang="en-US" dirty="0"/>
            </a:br>
            <a:r>
              <a:rPr lang="en-US" dirty="0"/>
              <a:t>Bounty Arrives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871304"/>
              </p:ext>
            </p:extLst>
          </p:nvPr>
        </p:nvGraphicFramePr>
        <p:xfrm>
          <a:off x="1981200" y="1417638"/>
          <a:ext cx="7924800" cy="493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00875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Response to Monetary Shock in Medieval Economy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800600"/>
              </a:xfrm>
            </p:spPr>
            <p:txBody>
              <a:bodyPr/>
              <a:lstStyle/>
              <a:p>
                <a:r>
                  <a:rPr lang="en-US" dirty="0"/>
                  <a:t>Short run:</a:t>
                </a:r>
              </a:p>
              <a:p>
                <a:pPr lvl="1"/>
                <a:r>
                  <a:rPr lang="en-US" dirty="0"/>
                  <a:t>High demand takes businesses by surprise</a:t>
                </a:r>
              </a:p>
              <a:p>
                <a:pPr lvl="1"/>
                <a:r>
                  <a:rPr lang="en-US" dirty="0"/>
                  <a:t>Output increases</a:t>
                </a:r>
              </a:p>
              <a:p>
                <a:pPr lvl="1"/>
                <a:r>
                  <a:rPr lang="en-US" dirty="0"/>
                  <a:t>Prices respond sluggishly</a:t>
                </a:r>
              </a:p>
              <a:p>
                <a:r>
                  <a:rPr lang="en-US" dirty="0"/>
                  <a:t>Long run:</a:t>
                </a:r>
              </a:p>
              <a:p>
                <a:pPr lvl="1"/>
                <a:r>
                  <a:rPr lang="en-US" dirty="0"/>
                  <a:t>Prices respond proportionately: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%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=%∆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 unaffected</a:t>
                </a:r>
              </a:p>
              <a:p>
                <a:pPr lvl="1"/>
                <a:r>
                  <a:rPr lang="en-US" dirty="0"/>
                  <a:t>“Money is neutral in the long run”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800600"/>
              </a:xfrm>
              <a:blipFill>
                <a:blip r:embed="rId3"/>
                <a:stretch>
                  <a:fillRect l="-1278"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Did the Gold Plunder Make People Better Off?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In the short run?</a:t>
            </a:r>
          </a:p>
          <a:p>
            <a:pPr lvl="1"/>
            <a:r>
              <a:rPr lang="en-US" dirty="0"/>
              <a:t>Boom in output</a:t>
            </a:r>
          </a:p>
          <a:p>
            <a:pPr lvl="1"/>
            <a:r>
              <a:rPr lang="en-US" dirty="0"/>
              <a:t>But they had to work more to create the output</a:t>
            </a:r>
          </a:p>
          <a:p>
            <a:pPr lvl="1"/>
            <a:r>
              <a:rPr lang="en-US" dirty="0"/>
              <a:t>Actually, they worked more than they wanted</a:t>
            </a:r>
          </a:p>
          <a:p>
            <a:r>
              <a:rPr lang="en-US" dirty="0"/>
              <a:t>In the long run?</a:t>
            </a:r>
          </a:p>
          <a:p>
            <a:pPr lvl="1"/>
            <a:r>
              <a:rPr lang="en-US" dirty="0"/>
              <a:t>Output the same as before</a:t>
            </a:r>
          </a:p>
          <a:p>
            <a:pPr lvl="1"/>
            <a:r>
              <a:rPr lang="en-US" dirty="0"/>
              <a:t>Prices higher</a:t>
            </a:r>
          </a:p>
          <a:p>
            <a:r>
              <a:rPr lang="en-US" dirty="0"/>
              <a:t>Striking gold is good for the individual but perhaps not for society as a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in the Babysitting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81600"/>
          </a:xfrm>
        </p:spPr>
        <p:txBody>
          <a:bodyPr>
            <a:normAutofit/>
          </a:bodyPr>
          <a:lstStyle/>
          <a:p>
            <a:r>
              <a:rPr lang="en-US" dirty="0"/>
              <a:t>Being a bunch of lawyers, they:</a:t>
            </a:r>
          </a:p>
          <a:p>
            <a:pPr lvl="1"/>
            <a:r>
              <a:rPr lang="en-US" dirty="0"/>
              <a:t>Passed a bylaw: Everyone must go out at least every six months.</a:t>
            </a:r>
          </a:p>
          <a:p>
            <a:r>
              <a:rPr lang="en-US" dirty="0"/>
              <a:t>Didn’t work</a:t>
            </a:r>
          </a:p>
          <a:p>
            <a:r>
              <a:rPr lang="en-US" dirty="0"/>
              <a:t>Finally, they resorted to monetary policy:</a:t>
            </a:r>
          </a:p>
          <a:p>
            <a:pPr lvl="1"/>
            <a:r>
              <a:rPr lang="en-US" dirty="0"/>
              <a:t>Everyone got 10 additional pieces of scrip</a:t>
            </a:r>
          </a:p>
          <a:p>
            <a:pPr lvl="1"/>
            <a:r>
              <a:rPr lang="en-US" dirty="0"/>
              <a:t>Each new couple gets 30 upon entering</a:t>
            </a:r>
          </a:p>
          <a:p>
            <a:pPr lvl="1"/>
            <a:r>
              <a:rPr lang="en-US" dirty="0"/>
              <a:t>Must give back 20 upon leaving</a:t>
            </a:r>
          </a:p>
          <a:p>
            <a:r>
              <a:rPr lang="en-US" dirty="0"/>
              <a:t>Miraculously: Gross Babysitting Product boomed!!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the Supply of Gold Coins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dirty="0"/>
              <a:t>Neoclassical Economics:</a:t>
            </a:r>
          </a:p>
          <a:p>
            <a:pPr lvl="1"/>
            <a:r>
              <a:rPr lang="en-US" dirty="0"/>
              <a:t>All prices rise immediately (by same fraction as money supply)</a:t>
            </a:r>
          </a:p>
          <a:p>
            <a:pPr lvl="1"/>
            <a:r>
              <a:rPr lang="en-US" dirty="0"/>
              <a:t>Output unchanged</a:t>
            </a:r>
          </a:p>
          <a:p>
            <a:pPr lvl="1"/>
            <a:r>
              <a:rPr lang="en-US" dirty="0"/>
              <a:t>Money “neutral” (no effect on output)</a:t>
            </a:r>
          </a:p>
          <a:p>
            <a:r>
              <a:rPr lang="en-US" dirty="0"/>
              <a:t>Keynesian Economics:</a:t>
            </a:r>
          </a:p>
          <a:p>
            <a:pPr lvl="1"/>
            <a:r>
              <a:rPr lang="en-US" dirty="0"/>
              <a:t>Prices slow to react</a:t>
            </a:r>
          </a:p>
          <a:p>
            <a:pPr lvl="1"/>
            <a:r>
              <a:rPr lang="en-US" dirty="0"/>
              <a:t>Output responds to monetary shocks</a:t>
            </a:r>
          </a:p>
          <a:p>
            <a:pPr lvl="1"/>
            <a:r>
              <a:rPr lang="en-US" dirty="0"/>
              <a:t>Recessions and booms can be caused and alleviated </a:t>
            </a:r>
            <a:br>
              <a:rPr lang="en-US" dirty="0"/>
            </a:br>
            <a:r>
              <a:rPr lang="en-US" dirty="0"/>
              <a:t>by monetary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1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Three Historical Episodes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2211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s-IS" dirty="0"/>
              <a:t>The Price Revolution</a:t>
            </a:r>
          </a:p>
          <a:p>
            <a:pPr marL="514350" indent="-514350">
              <a:buFont typeface="+mj-lt"/>
              <a:buAutoNum type="arabicPeriod"/>
            </a:pPr>
            <a:endParaRPr lang="is-IS" dirty="0"/>
          </a:p>
          <a:p>
            <a:pPr marL="514350" indent="-514350">
              <a:buFont typeface="+mj-lt"/>
              <a:buAutoNum type="arabicPeriod"/>
            </a:pPr>
            <a:r>
              <a:rPr lang="is-IS" dirty="0"/>
              <a:t>The Big Problem of Small Change</a:t>
            </a:r>
          </a:p>
          <a:p>
            <a:pPr marL="514350" indent="-514350">
              <a:buFont typeface="+mj-lt"/>
              <a:buAutoNum type="arabicPeriod"/>
            </a:pPr>
            <a:endParaRPr lang="is-IS" dirty="0"/>
          </a:p>
          <a:p>
            <a:pPr marL="514350" indent="-514350">
              <a:buFont typeface="+mj-lt"/>
              <a:buAutoNum type="arabicPeriod"/>
            </a:pPr>
            <a:r>
              <a:rPr lang="is-IS" dirty="0"/>
              <a:t>The Crime of 1873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87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Gold have Stable Value?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Gold and silver were used as money for many centuries in </a:t>
            </a:r>
            <a:br>
              <a:rPr lang="en-US" dirty="0"/>
            </a:br>
            <a:r>
              <a:rPr lang="en-US" dirty="0"/>
              <a:t>large parts of the world</a:t>
            </a:r>
          </a:p>
          <a:p>
            <a:r>
              <a:rPr lang="is-IS" dirty="0"/>
              <a:t>Today most countries opperate </a:t>
            </a:r>
            <a:r>
              <a:rPr lang="is-IS" dirty="0">
                <a:solidFill>
                  <a:srgbClr val="C00000"/>
                </a:solidFill>
              </a:rPr>
              <a:t>fiat currencies</a:t>
            </a:r>
          </a:p>
          <a:p>
            <a:pPr lvl="1"/>
            <a:r>
              <a:rPr lang="is-IS" dirty="0"/>
              <a:t>I.e., currencies not backed by anything</a:t>
            </a:r>
            <a:endParaRPr lang="en-US" dirty="0"/>
          </a:p>
          <a:p>
            <a:r>
              <a:rPr lang="en-US" dirty="0"/>
              <a:t>Many people say we should return to the gold standard today! </a:t>
            </a:r>
          </a:p>
          <a:p>
            <a:pPr lvl="1"/>
            <a:r>
              <a:rPr lang="is-IS" dirty="0"/>
              <a:t>Argue that this will yield a currency with more stable value</a:t>
            </a:r>
            <a:endParaRPr lang="en-US" dirty="0"/>
          </a:p>
          <a:p>
            <a:r>
              <a:rPr lang="en-US" dirty="0"/>
              <a:t>Key question: Did gold and silver have stable value?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037"/>
            <a:ext cx="8229600" cy="1143000"/>
          </a:xfrm>
        </p:spPr>
        <p:txBody>
          <a:bodyPr/>
          <a:lstStyle/>
          <a:p>
            <a:r>
              <a:rPr lang="en-US" dirty="0"/>
              <a:t>Price Level in England 1200-1490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6538912"/>
            <a:ext cx="207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Allen (2001)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752600" y="1295400"/>
          <a:ext cx="8458200" cy="52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66686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/>
              <a:t>Price Revolution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6488668"/>
            <a:ext cx="2135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Allen (2001)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828800" y="1143000"/>
          <a:ext cx="8382000" cy="5345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82856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American Treasure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02022" y="1170453"/>
          <a:ext cx="8686800" cy="505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6271994"/>
            <a:ext cx="8128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In metric tons of silver. Glassman and Redish (1985) estimate stock of gold and silver </a:t>
            </a:r>
          </a:p>
          <a:p>
            <a:r>
              <a:rPr lang="is-IS" dirty="0"/>
              <a:t>In Europe in 1492 to be worth about 3,500 metric tons of silver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131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Popular Culprits for 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is-IS" dirty="0"/>
              <a:t>During </a:t>
            </a:r>
            <a:r>
              <a:rPr lang="is-IS"/>
              <a:t>Price Revolution, </a:t>
            </a:r>
            <a:r>
              <a:rPr lang="is-IS" dirty="0"/>
              <a:t>many believe inflation is due to:</a:t>
            </a:r>
          </a:p>
          <a:p>
            <a:pPr lvl="1"/>
            <a:r>
              <a:rPr lang="en-US" dirty="0"/>
              <a:t>Middlemen, speculators, and monopoly profits </a:t>
            </a:r>
          </a:p>
          <a:p>
            <a:r>
              <a:rPr lang="is-IS" dirty="0"/>
              <a:t>Such discussion often fails to understand difference between one particlar price being high and the overall price level being high</a:t>
            </a:r>
          </a:p>
          <a:p>
            <a:r>
              <a:rPr lang="is-IS" dirty="0"/>
              <a:t>Monopoly power leads to a high relative price of a paricular product, not a high overall price level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Debasement of Sterling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81200" y="12954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6477000"/>
            <a:ext cx="207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Source</a:t>
            </a:r>
            <a:r>
              <a:rPr lang="en-US" dirty="0"/>
              <a:t>:</a:t>
            </a:r>
            <a:r>
              <a:rPr lang="is-IS" dirty="0"/>
              <a:t> Allen (2001)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764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Problem of Small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/>
          <a:lstStyle/>
          <a:p>
            <a:r>
              <a:rPr lang="en-US" dirty="0"/>
              <a:t>Important challenge:</a:t>
            </a:r>
          </a:p>
          <a:p>
            <a:pPr lvl="1"/>
            <a:r>
              <a:rPr lang="en-US" dirty="0"/>
              <a:t>How to maintain coins of different value in circulation simultaneously</a:t>
            </a:r>
          </a:p>
          <a:p>
            <a:r>
              <a:rPr lang="en-US" dirty="0"/>
              <a:t>Silver coins: </a:t>
            </a:r>
          </a:p>
          <a:p>
            <a:pPr lvl="1"/>
            <a:r>
              <a:rPr lang="en-US" dirty="0"/>
              <a:t>(Reasonably) good for smaller transactions</a:t>
            </a:r>
          </a:p>
          <a:p>
            <a:pPr lvl="1"/>
            <a:r>
              <a:rPr lang="en-US" dirty="0"/>
              <a:t>Bulky for merchant trade</a:t>
            </a:r>
          </a:p>
          <a:p>
            <a:r>
              <a:rPr lang="en-US" dirty="0"/>
              <a:t>Gold coins:</a:t>
            </a:r>
          </a:p>
          <a:p>
            <a:pPr lvl="1"/>
            <a:r>
              <a:rPr lang="en-US" dirty="0"/>
              <a:t>Way too valuable for everyday transactions</a:t>
            </a:r>
          </a:p>
          <a:p>
            <a:pPr lvl="1"/>
            <a:r>
              <a:rPr lang="en-US" dirty="0"/>
              <a:t>Good for merchant trade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Bimetallism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Bimetallism is a monetary system based on a combination of silver and gold coins</a:t>
            </a:r>
          </a:p>
          <a:p>
            <a:pPr lvl="1"/>
            <a:r>
              <a:rPr lang="en-US" dirty="0"/>
              <a:t>Benefit: Coins with a wide range of value</a:t>
            </a:r>
          </a:p>
          <a:p>
            <a:pPr lvl="1"/>
            <a:r>
              <a:rPr lang="en-US" dirty="0"/>
              <a:t>Drawback: Difficult to maintain silver and gold coins in circulation simultaneously</a:t>
            </a:r>
          </a:p>
          <a:p>
            <a:r>
              <a:rPr lang="en-US" dirty="0"/>
              <a:t>Why difficult?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8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Problem in Babysitting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Balance of money supply:</a:t>
            </a:r>
          </a:p>
          <a:p>
            <a:pPr lvl="1"/>
            <a:r>
              <a:rPr lang="en-US" dirty="0"/>
              <a:t>New system implied that turnover of couples increased </a:t>
            </a:r>
            <a:br>
              <a:rPr lang="en-US" dirty="0"/>
            </a:br>
            <a:r>
              <a:rPr lang="en-US" dirty="0"/>
              <a:t>“money supply”</a:t>
            </a:r>
          </a:p>
          <a:p>
            <a:pPr lvl="1"/>
            <a:r>
              <a:rPr lang="en-US" dirty="0"/>
              <a:t>Dues and natural loss decreases money supply</a:t>
            </a:r>
          </a:p>
          <a:p>
            <a:r>
              <a:rPr lang="en-US" dirty="0"/>
              <a:t>If there is “too much” turnover, couples will have more coupons than they need</a:t>
            </a:r>
          </a:p>
          <a:p>
            <a:r>
              <a:rPr lang="en-US" dirty="0"/>
              <a:t>How do they react to this?</a:t>
            </a:r>
          </a:p>
          <a:p>
            <a:pPr lvl="1"/>
            <a:r>
              <a:rPr lang="en-US" dirty="0"/>
              <a:t>Everyone wants to go out.</a:t>
            </a:r>
          </a:p>
          <a:p>
            <a:pPr lvl="1"/>
            <a:r>
              <a:rPr lang="en-US" dirty="0"/>
              <a:t>No one wants to sit</a:t>
            </a:r>
          </a:p>
          <a:p>
            <a:pPr lvl="1"/>
            <a:r>
              <a:rPr lang="en-US" dirty="0"/>
              <a:t>Goods shortages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8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7001-058B-8093-CE91-CD5302DB0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</a:t>
            </a:r>
            <a:r>
              <a:rPr lang="en-US"/>
              <a:t>with Bimetallism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4C970-B438-DEA0-B04D-FC20C0AD6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reasons why it was difficult to maintain gold and silver coins in circulation simultaneously:</a:t>
            </a:r>
          </a:p>
          <a:p>
            <a:pPr lvl="1"/>
            <a:r>
              <a:rPr lang="en-US" dirty="0"/>
              <a:t>The relative price of silver vs. gold changed over time</a:t>
            </a:r>
          </a:p>
          <a:p>
            <a:pPr lvl="1"/>
            <a:r>
              <a:rPr lang="en-US" dirty="0"/>
              <a:t>Silver coins were clipped and got worn (silver content fell)</a:t>
            </a:r>
          </a:p>
          <a:p>
            <a:r>
              <a:rPr lang="en-US" dirty="0"/>
              <a:t>Suppose market price of gold for silver is 13</a:t>
            </a:r>
            <a:br>
              <a:rPr lang="en-US" dirty="0"/>
            </a:br>
            <a:r>
              <a:rPr lang="en-US" dirty="0"/>
              <a:t>(i.e., 13g of silver buy 1g of gold)</a:t>
            </a:r>
          </a:p>
          <a:p>
            <a:r>
              <a:rPr lang="en-US" dirty="0"/>
              <a:t>If silver and gold coins are minted with this weight ratio, </a:t>
            </a:r>
            <a:br>
              <a:rPr lang="en-US" dirty="0"/>
            </a:br>
            <a:r>
              <a:rPr lang="en-US" dirty="0"/>
              <a:t>both will circulate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6DEB2-099D-469C-F690-0E00E320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6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Undervalued Coins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/>
          <a:lstStyle/>
          <a:p>
            <a:r>
              <a:rPr lang="en-US" dirty="0"/>
              <a:t>Suppose market price of gold rises to 14-to-1 vs. silver</a:t>
            </a:r>
          </a:p>
          <a:p>
            <a:r>
              <a:rPr lang="en-US" dirty="0"/>
              <a:t>Gold becomes “undervalued” at the Mint</a:t>
            </a:r>
          </a:p>
          <a:p>
            <a:pPr lvl="1"/>
            <a:r>
              <a:rPr lang="en-US" dirty="0"/>
              <a:t>You get 13 pennies per gram of gold at the Mint</a:t>
            </a:r>
          </a:p>
          <a:p>
            <a:pPr lvl="1"/>
            <a:r>
              <a:rPr lang="en-US" dirty="0"/>
              <a:t>You get 14 pennies worth of silver per gram of gold on the market!</a:t>
            </a:r>
          </a:p>
          <a:p>
            <a:r>
              <a:rPr lang="en-US" dirty="0"/>
              <a:t>Consequence: </a:t>
            </a:r>
          </a:p>
          <a:p>
            <a:pPr lvl="1"/>
            <a:r>
              <a:rPr lang="en-US" dirty="0"/>
              <a:t>No one brings gold to the Mint</a:t>
            </a:r>
          </a:p>
          <a:p>
            <a:pPr lvl="1"/>
            <a:r>
              <a:rPr lang="en-US" dirty="0"/>
              <a:t>Gold coins start being exported / melted down</a:t>
            </a:r>
          </a:p>
          <a:p>
            <a:pPr lvl="1"/>
            <a:r>
              <a:rPr lang="en-US" dirty="0"/>
              <a:t>Eventually no more gold coins!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Undervalued Coins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>
            <a:normAutofit/>
          </a:bodyPr>
          <a:lstStyle/>
          <a:p>
            <a:r>
              <a:rPr lang="en-US" dirty="0"/>
              <a:t>Another problem: </a:t>
            </a:r>
          </a:p>
          <a:p>
            <a:pPr lvl="1"/>
            <a:r>
              <a:rPr lang="en-US" dirty="0"/>
              <a:t>Silver coins are clipped or get worn</a:t>
            </a:r>
          </a:p>
          <a:p>
            <a:r>
              <a:rPr lang="en-US" dirty="0"/>
              <a:t>Silver coins no longer 1g. Rather (say) 0.8g</a:t>
            </a:r>
          </a:p>
          <a:p>
            <a:r>
              <a:rPr lang="en-US" dirty="0"/>
              <a:t>Consequences: </a:t>
            </a:r>
          </a:p>
          <a:p>
            <a:pPr lvl="1"/>
            <a:r>
              <a:rPr lang="en-US" dirty="0"/>
              <a:t>Profitable to create counterfeit “worn” coins (i.e., 0.8g coins)</a:t>
            </a:r>
          </a:p>
          <a:p>
            <a:pPr lvl="1"/>
            <a:r>
              <a:rPr lang="en-US" dirty="0"/>
              <a:t>Value of coins falls to reflect lower weight</a:t>
            </a:r>
          </a:p>
          <a:p>
            <a:pPr lvl="1"/>
            <a:r>
              <a:rPr lang="en-US" dirty="0"/>
              <a:t>But then market price of silver in pence rises above price at the mint</a:t>
            </a:r>
          </a:p>
          <a:p>
            <a:pPr lvl="1"/>
            <a:r>
              <a:rPr lang="en-US" dirty="0"/>
              <a:t>New silver coins become undervalued at the Mint</a:t>
            </a:r>
          </a:p>
          <a:p>
            <a:r>
              <a:rPr lang="en-US" dirty="0"/>
              <a:t>Eventually sovereign decides to debase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1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Problem of Small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Huge problem for hundreds of years</a:t>
            </a:r>
          </a:p>
          <a:p>
            <a:r>
              <a:rPr lang="en-US" dirty="0"/>
              <a:t>One example: In 1717 Isaac Newton as Master of the Mint, overvalued gold coins (undervalued silver coins)</a:t>
            </a:r>
          </a:p>
          <a:p>
            <a:r>
              <a:rPr lang="en-US" dirty="0"/>
              <a:t>Consequence: Chronic shortage of small change (silver coins) in Britain throughout 18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987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Problem of Small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049000" cy="5121275"/>
          </a:xfrm>
        </p:spPr>
        <p:txBody>
          <a:bodyPr/>
          <a:lstStyle/>
          <a:p>
            <a:r>
              <a:rPr lang="en-US" dirty="0"/>
              <a:t>Solution: Adopt token coins</a:t>
            </a:r>
          </a:p>
          <a:p>
            <a:pPr lvl="1"/>
            <a:r>
              <a:rPr lang="en-US" dirty="0"/>
              <a:t>I.e., coins worth more than their metallic content</a:t>
            </a:r>
          </a:p>
          <a:p>
            <a:r>
              <a:rPr lang="en-US" dirty="0"/>
              <a:t>Britain did this first in 1816 (U.S. in 1853, France in 1865)</a:t>
            </a:r>
          </a:p>
          <a:p>
            <a:r>
              <a:rPr lang="en-US" dirty="0"/>
              <a:t>Why not earlier?</a:t>
            </a:r>
          </a:p>
          <a:p>
            <a:pPr lvl="1"/>
            <a:r>
              <a:rPr lang="en-US" dirty="0"/>
              <a:t>Widespread </a:t>
            </a:r>
            <a:r>
              <a:rPr lang="en-US" dirty="0" err="1"/>
              <a:t>metallist</a:t>
            </a:r>
            <a:r>
              <a:rPr lang="en-US" dirty="0"/>
              <a:t> fallacy </a:t>
            </a:r>
          </a:p>
          <a:p>
            <a:pPr lvl="1"/>
            <a:r>
              <a:rPr lang="en-US" dirty="0"/>
              <a:t>Needed high quality coins to avoid counterfeiting</a:t>
            </a:r>
          </a:p>
          <a:p>
            <a:pPr lvl="1"/>
            <a:r>
              <a:rPr lang="en-US" dirty="0"/>
              <a:t>Needed government to guarantee value of coins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in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5384800" cy="4525963"/>
          </a:xfrm>
        </p:spPr>
        <p:txBody>
          <a:bodyPr>
            <a:normAutofit/>
          </a:bodyPr>
          <a:lstStyle/>
          <a:p>
            <a:r>
              <a:rPr lang="en-US" dirty="0"/>
              <a:t>U.S. on a bimetallic standard from 1792 until Civil War</a:t>
            </a:r>
          </a:p>
          <a:p>
            <a:pPr lvl="1"/>
            <a:r>
              <a:rPr lang="en-US" dirty="0"/>
              <a:t>Until 1834: Gold-silver ratio at U.S. Mint 15-1 (gold undervalued)</a:t>
            </a:r>
          </a:p>
          <a:p>
            <a:pPr lvl="1"/>
            <a:r>
              <a:rPr lang="en-US" dirty="0"/>
              <a:t>After 1834: Gold-silver ratio at U.S. Mint 16-1 (silver undervalued)</a:t>
            </a:r>
          </a:p>
          <a:p>
            <a:r>
              <a:rPr lang="en-US" dirty="0"/>
              <a:t>Free coinage: U.S. Mint stands ready to convert all specie (gold and silver) individuals bring to the mint into legal-tender coins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11" name="Content Placeholder 10" descr="A graph showing the price of gold&#10;&#10;AI-generated content may be incorrect.">
            <a:extLst>
              <a:ext uri="{FF2B5EF4-FFF2-40B4-BE49-F238E27FC236}">
                <a16:creationId xmlns:a16="http://schemas.microsoft.com/office/drawing/2014/main" id="{1769383F-6A74-27F4-557B-96AFDB27EA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1582365"/>
            <a:ext cx="6501958" cy="4525963"/>
          </a:xfrm>
        </p:spPr>
      </p:pic>
    </p:spTree>
    <p:extLst>
      <p:ext uri="{BB962C8B-B14F-4D97-AF65-F5344CB8AC3E}">
        <p14:creationId xmlns:p14="http://schemas.microsoft.com/office/powerpoint/2010/main" val="39675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Civil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5384800" cy="4983161"/>
          </a:xfrm>
        </p:spPr>
        <p:txBody>
          <a:bodyPr>
            <a:normAutofit/>
          </a:bodyPr>
          <a:lstStyle/>
          <a:p>
            <a:r>
              <a:rPr lang="en-US" dirty="0"/>
              <a:t>Enormous government spending on the war</a:t>
            </a:r>
          </a:p>
          <a:p>
            <a:r>
              <a:rPr lang="en-US" dirty="0"/>
              <a:t>How to finance this spending?</a:t>
            </a:r>
          </a:p>
          <a:p>
            <a:r>
              <a:rPr lang="en-US" dirty="0"/>
              <a:t>U.S. introduced government paper money: “Greenbacks”</a:t>
            </a:r>
          </a:p>
          <a:p>
            <a:pPr lvl="1"/>
            <a:r>
              <a:rPr lang="en-US" dirty="0"/>
              <a:t>Paid soldiers and paid for war materials with greenbacks</a:t>
            </a:r>
          </a:p>
          <a:p>
            <a:r>
              <a:rPr lang="en-US" dirty="0"/>
              <a:t>Greenbacks had no gold or silver backing</a:t>
            </a:r>
          </a:p>
          <a:p>
            <a:pPr lvl="1"/>
            <a:r>
              <a:rPr lang="en-US" dirty="0"/>
              <a:t>No explicit promise of redemption in specie</a:t>
            </a:r>
          </a:p>
        </p:txBody>
      </p:sp>
      <p:pic>
        <p:nvPicPr>
          <p:cNvPr id="7" name="Content Placeholder 6" descr="A graph showing the price of a consumer&#10;&#10;AI-generated content may be incorrect.">
            <a:extLst>
              <a:ext uri="{FF2B5EF4-FFF2-40B4-BE49-F238E27FC236}">
                <a16:creationId xmlns:a16="http://schemas.microsoft.com/office/drawing/2014/main" id="{E0CDA053-3E0D-3AB4-ED1C-CD86D16D5A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29" y="1600201"/>
            <a:ext cx="6455139" cy="4571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9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a Gold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dirty="0"/>
              <a:t>Wartime inflation doubled price level (in Greenbacks)</a:t>
            </a:r>
          </a:p>
          <a:p>
            <a:r>
              <a:rPr lang="en-US" dirty="0"/>
              <a:t>After war: Widespread desire to return to a commodity standard (“sound money”)</a:t>
            </a:r>
          </a:p>
          <a:p>
            <a:r>
              <a:rPr lang="en-US" dirty="0"/>
              <a:t>Many people think:</a:t>
            </a:r>
          </a:p>
          <a:p>
            <a:pPr lvl="1"/>
            <a:r>
              <a:rPr lang="en-US" dirty="0"/>
              <a:t>We went off the gold standard and we had a lot of inflation. </a:t>
            </a:r>
            <a:br>
              <a:rPr lang="en-US" dirty="0"/>
            </a:br>
            <a:r>
              <a:rPr lang="en-US" dirty="0"/>
              <a:t>So, being off gold standard causes inflation.</a:t>
            </a:r>
          </a:p>
          <a:p>
            <a:pPr lvl="1"/>
            <a:r>
              <a:rPr lang="en-US" dirty="0"/>
              <a:t>Is this a sound argument?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5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Gold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Resumption Act of 1875:</a:t>
            </a:r>
          </a:p>
          <a:p>
            <a:pPr lvl="1"/>
            <a:r>
              <a:rPr lang="en-US" dirty="0"/>
              <a:t>Full convertibility of paper money into gold and vice-versa </a:t>
            </a:r>
            <a:br>
              <a:rPr lang="en-US" dirty="0"/>
            </a:br>
            <a:r>
              <a:rPr lang="en-US" dirty="0"/>
              <a:t>(at pre-war rate)</a:t>
            </a:r>
          </a:p>
          <a:p>
            <a:pPr lvl="1"/>
            <a:r>
              <a:rPr lang="en-US" dirty="0"/>
              <a:t>Should take place Jan 1, 1879</a:t>
            </a:r>
          </a:p>
          <a:p>
            <a:r>
              <a:rPr lang="en-US" dirty="0"/>
              <a:t>Many other countries adopted gold at similar time</a:t>
            </a:r>
          </a:p>
          <a:p>
            <a:pPr lvl="1"/>
            <a:r>
              <a:rPr lang="en-US" dirty="0"/>
              <a:t>Britain (de facto 1717)</a:t>
            </a:r>
          </a:p>
          <a:p>
            <a:pPr lvl="1"/>
            <a:r>
              <a:rPr lang="en-US" dirty="0"/>
              <a:t>France (1865), Germany (1873)</a:t>
            </a:r>
          </a:p>
          <a:p>
            <a:r>
              <a:rPr lang="en-US" dirty="0"/>
              <a:t>1870s-1914: International Gold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4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CABEC-072C-757A-D136-586DB75B5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U.S. Experience on the Gold Standard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175DFC-CB20-3C78-78C2-271D734C0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199"/>
            <a:ext cx="4572000" cy="4525963"/>
          </a:xfrm>
        </p:spPr>
        <p:txBody>
          <a:bodyPr/>
          <a:lstStyle/>
          <a:p>
            <a:r>
              <a:rPr lang="is-IS" dirty="0"/>
              <a:t>U.S. goes back on the gold standard in 1879</a:t>
            </a:r>
          </a:p>
          <a:p>
            <a:r>
              <a:rPr lang="en-US" dirty="0"/>
              <a:t>Does this yield price stability</a:t>
            </a:r>
          </a:p>
          <a:p>
            <a:r>
              <a:rPr lang="en-US" dirty="0"/>
              <a:t>Actually, huge deflation!</a:t>
            </a:r>
          </a:p>
          <a:p>
            <a:r>
              <a:rPr lang="en-US" dirty="0"/>
              <a:t>Why?</a:t>
            </a:r>
          </a:p>
        </p:txBody>
      </p:sp>
      <p:pic>
        <p:nvPicPr>
          <p:cNvPr id="8" name="Content Placeholder 7" descr="A graph showing the average price of the united states&#10;&#10;AI-generated content may be incorrect.">
            <a:extLst>
              <a:ext uri="{FF2B5EF4-FFF2-40B4-BE49-F238E27FC236}">
                <a16:creationId xmlns:a16="http://schemas.microsoft.com/office/drawing/2014/main" id="{CBCCD725-D9CF-F01C-31A5-3D1A782B83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505230"/>
            <a:ext cx="7361853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754CB-E70D-C718-4F65-E07DF99D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76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Lessons from the Babysitting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6151"/>
          </a:xfrm>
        </p:spPr>
        <p:txBody>
          <a:bodyPr>
            <a:normAutofit/>
          </a:bodyPr>
          <a:lstStyle/>
          <a:p>
            <a:r>
              <a:rPr lang="en-US" dirty="0"/>
              <a:t>Too little money: Recession </a:t>
            </a:r>
            <a:r>
              <a:rPr lang="en-US" sz="2800" dirty="0"/>
              <a:t>(too little demand)</a:t>
            </a:r>
          </a:p>
          <a:p>
            <a:r>
              <a:rPr lang="en-US" dirty="0"/>
              <a:t>Too much money: Shortages </a:t>
            </a:r>
            <a:r>
              <a:rPr lang="en-US" sz="2800" dirty="0"/>
              <a:t>(too much demand)</a:t>
            </a:r>
          </a:p>
          <a:p>
            <a:r>
              <a:rPr lang="en-US" dirty="0"/>
              <a:t>Goldilocks economy:</a:t>
            </a:r>
          </a:p>
          <a:p>
            <a:pPr lvl="1"/>
            <a:r>
              <a:rPr lang="en-US" dirty="0"/>
              <a:t>Just the right amount of money</a:t>
            </a:r>
          </a:p>
          <a:p>
            <a:pPr lvl="1"/>
            <a:r>
              <a:rPr lang="en-US" dirty="0"/>
              <a:t>Balance between d</a:t>
            </a:r>
            <a:r>
              <a:rPr lang="en-US" sz="2800" dirty="0"/>
              <a:t>esire to produce and desire to consume</a:t>
            </a:r>
          </a:p>
          <a:p>
            <a:r>
              <a:rPr lang="en-US" sz="3600" dirty="0"/>
              <a:t>What is the market failure?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Experience with Gold Standard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876800"/>
              </a:xfrm>
            </p:spPr>
            <p:txBody>
              <a:bodyPr/>
              <a:lstStyle/>
              <a:p>
                <a:r>
                  <a:rPr lang="en-US" dirty="0"/>
                  <a:t>Two reasons:</a:t>
                </a:r>
              </a:p>
              <a:p>
                <a:pPr marL="971550" lvl="1" indent="-514350"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dirty="0"/>
                  <a:t>Started off with a price level that was high because of war time inflation (i.e., doubt about value of Greenbacks). Resumption raise value of Greenbacks.</a:t>
                </a:r>
              </a:p>
              <a:p>
                <a:pPr marL="971550" lvl="1" indent="-51435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dirty="0"/>
                  <a:t>Period of high economic growth. Production of gold didn’t keep up with increase in demand for gold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s-I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s-I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s-I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876800"/>
              </a:xfrm>
              <a:blipFill>
                <a:blip r:embed="rId3"/>
                <a:stretch>
                  <a:fillRect l="-1278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130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Politics of U.S. Gold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029200" cy="4525963"/>
          </a:xfrm>
        </p:spPr>
        <p:txBody>
          <a:bodyPr>
            <a:normAutofit/>
          </a:bodyPr>
          <a:lstStyle/>
          <a:p>
            <a:r>
              <a:rPr lang="en-US" dirty="0"/>
              <a:t>Persistent deflation. Largely unanticipated.</a:t>
            </a:r>
          </a:p>
          <a:p>
            <a:r>
              <a:rPr lang="en-US" dirty="0"/>
              <a:t>How did this matter? </a:t>
            </a:r>
            <a:br>
              <a:rPr lang="en-US" dirty="0"/>
            </a:br>
            <a:r>
              <a:rPr lang="en-US" dirty="0"/>
              <a:t>Who gains and looses?</a:t>
            </a:r>
          </a:p>
          <a:p>
            <a:r>
              <a:rPr lang="en-US" dirty="0"/>
              <a:t>“Crime” of 1873:</a:t>
            </a:r>
          </a:p>
          <a:p>
            <a:pPr lvl="1"/>
            <a:r>
              <a:rPr lang="en-US" dirty="0"/>
              <a:t>Demonetization of silver </a:t>
            </a:r>
          </a:p>
          <a:p>
            <a:r>
              <a:rPr lang="en-US" dirty="0"/>
              <a:t>Value of silver fell dramatically </a:t>
            </a:r>
            <a:br>
              <a:rPr lang="en-US" dirty="0"/>
            </a:br>
            <a:r>
              <a:rPr lang="en-US" dirty="0"/>
              <a:t>in 1880s</a:t>
            </a:r>
          </a:p>
        </p:txBody>
      </p:sp>
      <p:pic>
        <p:nvPicPr>
          <p:cNvPr id="7" name="Content Placeholder 6" descr="A graph showing the price of gold&#10;&#10;AI-generated content may be incorrect.">
            <a:extLst>
              <a:ext uri="{FF2B5EF4-FFF2-40B4-BE49-F238E27FC236}">
                <a16:creationId xmlns:a16="http://schemas.microsoft.com/office/drawing/2014/main" id="{4D5AEB56-7FDD-0570-E20B-BF6EB3FBF4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341" y="1492452"/>
            <a:ext cx="6490859" cy="46432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1641-F527-48A4-8170-7CE54E680706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4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Crime of 1873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/>
          <a:lstStyle/>
          <a:p>
            <a:r>
              <a:rPr lang="en-US" dirty="0"/>
              <a:t>What difference did this make?</a:t>
            </a:r>
          </a:p>
          <a:p>
            <a:r>
              <a:rPr lang="en-US" dirty="0"/>
              <a:t>U.S. likely would have switched to a silver standard if not for </a:t>
            </a:r>
            <a:br>
              <a:rPr lang="en-US" dirty="0"/>
            </a:br>
            <a:r>
              <a:rPr lang="en-US" dirty="0"/>
              <a:t>“crime” of 1873</a:t>
            </a:r>
          </a:p>
          <a:p>
            <a:r>
              <a:rPr lang="en-US" dirty="0"/>
              <a:t>This would have reduced/eliminated deflation</a:t>
            </a:r>
          </a:p>
          <a:p>
            <a:r>
              <a:rPr lang="en-US" dirty="0"/>
              <a:t>Perhaps even lead to substantial inflation</a:t>
            </a:r>
          </a:p>
          <a:p>
            <a:pPr lvl="1"/>
            <a:r>
              <a:rPr lang="en-US" dirty="0"/>
              <a:t>Although this is not clear since U.S. being on silver standard would have changes demand for silver and raised its price relative to what happened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Politics of U.S. Gold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dirty="0"/>
              <a:t>Deflation implied that monetary policy was the major election issue in the presidential election of 1896</a:t>
            </a:r>
          </a:p>
          <a:p>
            <a:r>
              <a:rPr lang="en-US" dirty="0"/>
              <a:t>William Jennings Bryan: </a:t>
            </a:r>
            <a:br>
              <a:rPr lang="en-US" dirty="0"/>
            </a:br>
            <a:r>
              <a:rPr lang="en-US" dirty="0"/>
              <a:t>        “You shall not crucify mankind upon a cross of gold”</a:t>
            </a:r>
          </a:p>
          <a:p>
            <a:r>
              <a:rPr lang="en-US" dirty="0"/>
              <a:t>Bryan lost. Lost by bigger margin in 1900.</a:t>
            </a:r>
          </a:p>
          <a:p>
            <a:pPr lvl="1"/>
            <a:r>
              <a:rPr lang="en-US" dirty="0"/>
              <a:t>Movement petered out</a:t>
            </a:r>
          </a:p>
          <a:p>
            <a:r>
              <a:rPr lang="en-US" dirty="0"/>
              <a:t>What solved the “problem”?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Deflation to Inflation</a:t>
            </a:r>
          </a:p>
        </p:txBody>
      </p:sp>
      <p:pic>
        <p:nvPicPr>
          <p:cNvPr id="9" name="Content Placeholder 8" descr="A graph showing the average price of the united states&#10;&#10;AI-generated content may be incorrect.">
            <a:extLst>
              <a:ext uri="{FF2B5EF4-FFF2-40B4-BE49-F238E27FC236}">
                <a16:creationId xmlns:a16="http://schemas.microsoft.com/office/drawing/2014/main" id="{0E571937-D1E0-FEBA-57D9-7FD70DF982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75" y="1905000"/>
            <a:ext cx="6866069" cy="42211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7E26BF-74FA-8B9D-9EC3-B87E63F96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800600" cy="49069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Large discoveries of gold in South Africa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Invention of cyanide process for extracting gold from low-grade ore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William Jennings Bryan’s presidential hopes were undone by Scottish chemists and S. African miners</a:t>
            </a:r>
          </a:p>
        </p:txBody>
      </p:sp>
    </p:spTree>
    <p:extLst>
      <p:ext uri="{BB962C8B-B14F-4D97-AF65-F5344CB8AC3E}">
        <p14:creationId xmlns:p14="http://schemas.microsoft.com/office/powerpoint/2010/main" val="41955586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About Gold Standard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52601"/>
                <a:ext cx="10972800" cy="4373564"/>
              </a:xfrm>
            </p:spPr>
            <p:txBody>
              <a:bodyPr/>
              <a:lstStyle/>
              <a:p>
                <a:r>
                  <a:rPr lang="en-US" dirty="0"/>
                  <a:t>Under the gold standard, inflation is dictated by world production of gold (supply of gold) relative growth in world economy (demand for gold as money) and other demand for gold</a:t>
                </a:r>
              </a:p>
              <a:p>
                <a:pPr marL="0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will not necessarily result in price stability</a:t>
                </a:r>
              </a:p>
              <a:p>
                <a:r>
                  <a:rPr lang="en-US" dirty="0"/>
                  <a:t>Not clear why we want supply of gold to dictate inflation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52601"/>
                <a:ext cx="10972800" cy="4373564"/>
              </a:xfrm>
              <a:blipFill>
                <a:blip r:embed="rId3"/>
                <a:stretch>
                  <a:fillRect l="-1278" t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2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 English: “That person has a lot of money”</a:t>
            </a:r>
          </a:p>
          <a:p>
            <a:pPr lvl="1"/>
            <a:r>
              <a:rPr lang="en-US" dirty="0"/>
              <a:t>“That person is wealthy”</a:t>
            </a:r>
          </a:p>
          <a:p>
            <a:r>
              <a:rPr lang="en-US" dirty="0"/>
              <a:t>In Economics: </a:t>
            </a:r>
          </a:p>
          <a:p>
            <a:pPr lvl="1"/>
            <a:r>
              <a:rPr lang="en-US" dirty="0"/>
              <a:t>“Money” has more specific meaning</a:t>
            </a:r>
          </a:p>
          <a:p>
            <a:pPr lvl="1"/>
            <a:r>
              <a:rPr lang="en-US" dirty="0"/>
              <a:t>Roughly: The asset that people use as a medium of exchange (whatever they use to make payment) and unit of account (post prices and wages in terms of)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7656</TotalTime>
  <Words>4749</Words>
  <Application>Microsoft Office PowerPoint</Application>
  <PresentationFormat>Widescreen</PresentationFormat>
  <Paragraphs>717</Paragraphs>
  <Slides>85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9" baseType="lpstr">
      <vt:lpstr>Arial</vt:lpstr>
      <vt:lpstr>Calibri</vt:lpstr>
      <vt:lpstr>Cambria Math</vt:lpstr>
      <vt:lpstr>Office Theme</vt:lpstr>
      <vt:lpstr>Lecture 10: Money, Inflation, and Output Macroeconomics (Quantitative) Econ 101B</vt:lpstr>
      <vt:lpstr>Monetary Economics</vt:lpstr>
      <vt:lpstr>Great Babysitting Co-op Crisis</vt:lpstr>
      <vt:lpstr>“Money” in the Babysitting Economy</vt:lpstr>
      <vt:lpstr>Crisis in Babysitting Economy</vt:lpstr>
      <vt:lpstr>Crisis in the Babysitting Economy</vt:lpstr>
      <vt:lpstr>New Problem in Babysitting Economy</vt:lpstr>
      <vt:lpstr>Lessons from the Babysitting Economy</vt:lpstr>
      <vt:lpstr>What is Money?</vt:lpstr>
      <vt:lpstr>Many Things Have Been Used As Money</vt:lpstr>
      <vt:lpstr>Traditional Functions of Money</vt:lpstr>
      <vt:lpstr>Money in the U.S. Today</vt:lpstr>
      <vt:lpstr>The Purpose of Money</vt:lpstr>
      <vt:lpstr>Society of Yeomen Farmers</vt:lpstr>
      <vt:lpstr>Society of Yeomen Farmers</vt:lpstr>
      <vt:lpstr>Specialization and Trade</vt:lpstr>
      <vt:lpstr>Something Becomes Money</vt:lpstr>
      <vt:lpstr>Bread Tokens as Money</vt:lpstr>
      <vt:lpstr>What Characteristics Should Money Have?</vt:lpstr>
      <vt:lpstr>Stable Quantity of Money</vt:lpstr>
      <vt:lpstr>Why Gold and Silver?</vt:lpstr>
      <vt:lpstr>Our First Monetary / Business Cycle Model</vt:lpstr>
      <vt:lpstr>Money and Transactions</vt:lpstr>
      <vt:lpstr>Demand for Money</vt:lpstr>
      <vt:lpstr>Demand for Money</vt:lpstr>
      <vt:lpstr>Quantity Equation</vt:lpstr>
      <vt:lpstr>What Determines Velocity? </vt:lpstr>
      <vt:lpstr>Supply of Money</vt:lpstr>
      <vt:lpstr>Two Perspectives</vt:lpstr>
      <vt:lpstr>Production in the Medieval Economy</vt:lpstr>
      <vt:lpstr>Labor Supply in the Middle Ages</vt:lpstr>
      <vt:lpstr>Demand Management in Middle Ages</vt:lpstr>
      <vt:lpstr>Price Adjustment in the Middle Ages</vt:lpstr>
      <vt:lpstr>Price Adjustment in the Middle Ages</vt:lpstr>
      <vt:lpstr>Reasons for Stickiness of Prices</vt:lpstr>
      <vt:lpstr>Price Rigidity Evidence</vt:lpstr>
      <vt:lpstr>Model of Medieval Economy</vt:lpstr>
      <vt:lpstr>Simplifying the Model</vt:lpstr>
      <vt:lpstr>Model of Medieval Economy</vt:lpstr>
      <vt:lpstr>Vikings Bring Back Gold Plunder</vt:lpstr>
      <vt:lpstr>Vikings Bring Back Gold Plunder</vt:lpstr>
      <vt:lpstr>Boom Time in the Middle Ages</vt:lpstr>
      <vt:lpstr>Steady State Before Viking Voyage</vt:lpstr>
      <vt:lpstr>Steady State Before Viking Voyage</vt:lpstr>
      <vt:lpstr>Viking Voyage Raises Money Supply</vt:lpstr>
      <vt:lpstr>Long-Run Change in Prices</vt:lpstr>
      <vt:lpstr>Long Run Monetary Neutrality</vt:lpstr>
      <vt:lpstr>What About the Short Run?</vt:lpstr>
      <vt:lpstr>Quantity Equation in Changes</vt:lpstr>
      <vt:lpstr>Day Before Arrival of Gold</vt:lpstr>
      <vt:lpstr>Day Gold Arrives</vt:lpstr>
      <vt:lpstr>Day Gold Arrives</vt:lpstr>
      <vt:lpstr>Evening of Day Gold Arrives</vt:lpstr>
      <vt:lpstr>Next Day</vt:lpstr>
      <vt:lpstr>Next Day</vt:lpstr>
      <vt:lpstr>Dynamics over Time</vt:lpstr>
      <vt:lpstr>Dynamics of Economy after  Bounty Arrives</vt:lpstr>
      <vt:lpstr>Response to Monetary Shock in Medieval Economy</vt:lpstr>
      <vt:lpstr>Did the Gold Plunder Make People Better Off?</vt:lpstr>
      <vt:lpstr>Change in the Supply of Gold Coins</vt:lpstr>
      <vt:lpstr>Three Historical Episodes</vt:lpstr>
      <vt:lpstr>Does Gold have Stable Value?</vt:lpstr>
      <vt:lpstr>Price Level in England 1200-1490</vt:lpstr>
      <vt:lpstr>Price Revolution</vt:lpstr>
      <vt:lpstr>American Treasure</vt:lpstr>
      <vt:lpstr>Popular Culprits for Inflation</vt:lpstr>
      <vt:lpstr>Debasement of Sterling</vt:lpstr>
      <vt:lpstr>The Big Problem of Small Change</vt:lpstr>
      <vt:lpstr>Bimetallism</vt:lpstr>
      <vt:lpstr>Difficulties with Bimetallism</vt:lpstr>
      <vt:lpstr>Undervalued Coins</vt:lpstr>
      <vt:lpstr>Undervalued Coins</vt:lpstr>
      <vt:lpstr>Big Problem of Small Change</vt:lpstr>
      <vt:lpstr>Big Problem of Small Change</vt:lpstr>
      <vt:lpstr>Money in America</vt:lpstr>
      <vt:lpstr>The Civil War</vt:lpstr>
      <vt:lpstr>Back to a Gold Standard</vt:lpstr>
      <vt:lpstr>Back to Gold Standard</vt:lpstr>
      <vt:lpstr>U.S. Experience on the Gold Standard</vt:lpstr>
      <vt:lpstr>U.S. Experience with Gold Standard</vt:lpstr>
      <vt:lpstr>Politics of U.S. Gold Standard</vt:lpstr>
      <vt:lpstr>Crime of 1873</vt:lpstr>
      <vt:lpstr>Politics of U.S. Gold Standard</vt:lpstr>
      <vt:lpstr>From Deflation to Inflation</vt:lpstr>
      <vt:lpstr>Lesson About Gold Standard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Macroeconomics Economics W3213</dc:title>
  <dc:creator> Jon Steinsson</dc:creator>
  <cp:lastModifiedBy>Jon Steinsson</cp:lastModifiedBy>
  <cp:revision>523</cp:revision>
  <cp:lastPrinted>2017-03-23T19:38:10Z</cp:lastPrinted>
  <dcterms:created xsi:type="dcterms:W3CDTF">2009-02-11T21:01:16Z</dcterms:created>
  <dcterms:modified xsi:type="dcterms:W3CDTF">2025-10-23T16:19:13Z</dcterms:modified>
</cp:coreProperties>
</file>