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95" r:id="rId2"/>
    <p:sldId id="299" r:id="rId3"/>
    <p:sldId id="353" r:id="rId4"/>
    <p:sldId id="352" r:id="rId5"/>
    <p:sldId id="354" r:id="rId6"/>
    <p:sldId id="355" r:id="rId7"/>
    <p:sldId id="356" r:id="rId8"/>
    <p:sldId id="357" r:id="rId9"/>
    <p:sldId id="358" r:id="rId10"/>
    <p:sldId id="359" r:id="rId11"/>
    <p:sldId id="360" r:id="rId12"/>
    <p:sldId id="361" r:id="rId13"/>
    <p:sldId id="362" r:id="rId14"/>
    <p:sldId id="363" r:id="rId15"/>
    <p:sldId id="364" r:id="rId16"/>
    <p:sldId id="319" r:id="rId17"/>
    <p:sldId id="365" r:id="rId18"/>
    <p:sldId id="314" r:id="rId19"/>
    <p:sldId id="366" r:id="rId20"/>
    <p:sldId id="367" r:id="rId21"/>
    <p:sldId id="322" r:id="rId22"/>
    <p:sldId id="326" r:id="rId23"/>
    <p:sldId id="327" r:id="rId24"/>
    <p:sldId id="328" r:id="rId25"/>
    <p:sldId id="332" r:id="rId26"/>
    <p:sldId id="331" r:id="rId27"/>
    <p:sldId id="333" r:id="rId28"/>
    <p:sldId id="334" r:id="rId29"/>
    <p:sldId id="280" r:id="rId30"/>
    <p:sldId id="281" r:id="rId31"/>
    <p:sldId id="282" r:id="rId32"/>
    <p:sldId id="285" r:id="rId33"/>
    <p:sldId id="286" r:id="rId34"/>
    <p:sldId id="288" r:id="rId35"/>
    <p:sldId id="289" r:id="rId36"/>
    <p:sldId id="290" r:id="rId37"/>
    <p:sldId id="368" r:id="rId38"/>
    <p:sldId id="291" r:id="rId39"/>
    <p:sldId id="369" r:id="rId40"/>
    <p:sldId id="292" r:id="rId41"/>
    <p:sldId id="324" r:id="rId42"/>
    <p:sldId id="336" r:id="rId43"/>
    <p:sldId id="304" r:id="rId44"/>
    <p:sldId id="305" r:id="rId45"/>
    <p:sldId id="315" r:id="rId46"/>
    <p:sldId id="307" r:id="rId47"/>
    <p:sldId id="317" r:id="rId48"/>
    <p:sldId id="310" r:id="rId49"/>
    <p:sldId id="316" r:id="rId5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5766" autoAdjust="0"/>
  </p:normalViewPr>
  <p:slideViewPr>
    <p:cSldViewPr>
      <p:cViewPr varScale="1">
        <p:scale>
          <a:sx n="138" d="100"/>
          <a:sy n="138" d="100"/>
        </p:scale>
        <p:origin x="676" y="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898101" y="0"/>
            <a:ext cx="2982119" cy="464820"/>
          </a:xfrm>
          <a:prstGeom prst="rect">
            <a:avLst/>
          </a:prstGeom>
        </p:spPr>
        <p:txBody>
          <a:bodyPr vert="horz" lIns="92437" tIns="46219" rIns="92437" bIns="46219" rtlCol="0"/>
          <a:lstStyle>
            <a:lvl1pPr algn="r">
              <a:defRPr sz="1200"/>
            </a:lvl1pPr>
          </a:lstStyle>
          <a:p>
            <a:fld id="{1466404D-4EBB-432A-B2AA-352C57A55E61}" type="datetimeFigureOut">
              <a:rPr lang="en-US" smtClean="0"/>
              <a:pPr/>
              <a:t>10/16/2025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898101" y="8829967"/>
            <a:ext cx="2982119" cy="464820"/>
          </a:xfrm>
          <a:prstGeom prst="rect">
            <a:avLst/>
          </a:prstGeom>
        </p:spPr>
        <p:txBody>
          <a:bodyPr vert="horz" lIns="92437" tIns="46219" rIns="92437" bIns="46219" rtlCol="0" anchor="b"/>
          <a:lstStyle>
            <a:lvl1pPr algn="r">
              <a:defRPr sz="1200"/>
            </a:lvl1pPr>
          </a:lstStyle>
          <a:p>
            <a:fld id="{02E78E42-01A9-4E50-8AE8-71A94CF84A20}" type="slidenum">
              <a:rPr lang="en-US" smtClean="0"/>
              <a:pPr/>
              <a:t>‹#›</a:t>
            </a:fld>
            <a:endParaRPr lang="en-US"/>
          </a:p>
        </p:txBody>
      </p:sp>
    </p:spTree>
    <p:extLst>
      <p:ext uri="{BB962C8B-B14F-4D97-AF65-F5344CB8AC3E}">
        <p14:creationId xmlns:p14="http://schemas.microsoft.com/office/powerpoint/2010/main" val="19835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0"/>
            <a:ext cx="2982119" cy="464820"/>
          </a:xfrm>
          <a:prstGeom prst="rect">
            <a:avLst/>
          </a:prstGeom>
        </p:spPr>
        <p:txBody>
          <a:bodyPr vert="horz" lIns="92437" tIns="46219" rIns="92437" bIns="46219" rtlCol="0"/>
          <a:lstStyle>
            <a:lvl1pPr algn="r">
              <a:defRPr sz="1200"/>
            </a:lvl1pPr>
          </a:lstStyle>
          <a:p>
            <a:fld id="{FD6C9007-AF00-4E6D-B5B0-05C25866FB7E}" type="datetimeFigureOut">
              <a:rPr lang="en-US" smtClean="0"/>
              <a:pPr/>
              <a:t>10/16/2025</a:t>
            </a:fld>
            <a:endParaRPr lang="en-US"/>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7" tIns="46219" rIns="92437" bIns="462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7" tIns="46219" rIns="92437" bIns="46219" rtlCol="0" anchor="b"/>
          <a:lstStyle>
            <a:lvl1pPr algn="r">
              <a:defRPr sz="1200"/>
            </a:lvl1pPr>
          </a:lstStyle>
          <a:p>
            <a:fld id="{9A8339E9-031F-418A-9D2E-F3C6E4ACE97F}" type="slidenum">
              <a:rPr lang="en-US" smtClean="0"/>
              <a:pPr/>
              <a:t>‹#›</a:t>
            </a:fld>
            <a:endParaRPr lang="en-US"/>
          </a:p>
        </p:txBody>
      </p:sp>
    </p:spTree>
    <p:extLst>
      <p:ext uri="{BB962C8B-B14F-4D97-AF65-F5344CB8AC3E}">
        <p14:creationId xmlns:p14="http://schemas.microsoft.com/office/powerpoint/2010/main" val="118266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A1ED9-3D08-4E8F-A333-AC80F87524EA}" type="slidenum">
              <a:rPr lang="en-US" smtClean="0"/>
              <a:pPr/>
              <a:t>1</a:t>
            </a:fld>
            <a:endParaRPr lang="en-US" dirty="0"/>
          </a:p>
        </p:txBody>
      </p:sp>
    </p:spTree>
    <p:extLst>
      <p:ext uri="{BB962C8B-B14F-4D97-AF65-F5344CB8AC3E}">
        <p14:creationId xmlns:p14="http://schemas.microsoft.com/office/powerpoint/2010/main" val="55727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34</a:t>
            </a:fld>
            <a:endParaRPr lang="en-US"/>
          </a:p>
        </p:txBody>
      </p:sp>
    </p:spTree>
    <p:extLst>
      <p:ext uri="{BB962C8B-B14F-4D97-AF65-F5344CB8AC3E}">
        <p14:creationId xmlns:p14="http://schemas.microsoft.com/office/powerpoint/2010/main" val="391314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35</a:t>
            </a:fld>
            <a:endParaRPr lang="en-US"/>
          </a:p>
        </p:txBody>
      </p:sp>
    </p:spTree>
    <p:extLst>
      <p:ext uri="{BB962C8B-B14F-4D97-AF65-F5344CB8AC3E}">
        <p14:creationId xmlns:p14="http://schemas.microsoft.com/office/powerpoint/2010/main" val="376182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36</a:t>
            </a:fld>
            <a:endParaRPr lang="en-US"/>
          </a:p>
        </p:txBody>
      </p:sp>
    </p:spTree>
    <p:extLst>
      <p:ext uri="{BB962C8B-B14F-4D97-AF65-F5344CB8AC3E}">
        <p14:creationId xmlns:p14="http://schemas.microsoft.com/office/powerpoint/2010/main" val="356834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38</a:t>
            </a:fld>
            <a:endParaRPr lang="en-US"/>
          </a:p>
        </p:txBody>
      </p:sp>
    </p:spTree>
    <p:extLst>
      <p:ext uri="{BB962C8B-B14F-4D97-AF65-F5344CB8AC3E}">
        <p14:creationId xmlns:p14="http://schemas.microsoft.com/office/powerpoint/2010/main" val="31138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40</a:t>
            </a:fld>
            <a:endParaRPr lang="en-US"/>
          </a:p>
        </p:txBody>
      </p:sp>
    </p:spTree>
    <p:extLst>
      <p:ext uri="{BB962C8B-B14F-4D97-AF65-F5344CB8AC3E}">
        <p14:creationId xmlns:p14="http://schemas.microsoft.com/office/powerpoint/2010/main" val="330914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Park Chung-</a:t>
            </a:r>
            <a:r>
              <a:rPr lang="en-US" dirty="0" err="1"/>
              <a:t>hee</a:t>
            </a:r>
            <a:r>
              <a:rPr lang="en-US" dirty="0"/>
              <a:t> was in office from Dec 1963 to Oct 1979.</a:t>
            </a:r>
          </a:p>
        </p:txBody>
      </p:sp>
      <p:sp>
        <p:nvSpPr>
          <p:cNvPr id="4" name="Slide Number Placeholder 3"/>
          <p:cNvSpPr>
            <a:spLocks noGrp="1"/>
          </p:cNvSpPr>
          <p:nvPr>
            <p:ph type="sldNum" sz="quarter" idx="10"/>
          </p:nvPr>
        </p:nvSpPr>
        <p:spPr/>
        <p:txBody>
          <a:bodyPr/>
          <a:lstStyle/>
          <a:p>
            <a:fld id="{9A8339E9-031F-418A-9D2E-F3C6E4ACE97F}" type="slidenum">
              <a:rPr lang="en-US" smtClean="0"/>
              <a:pPr/>
              <a:t>41</a:t>
            </a:fld>
            <a:endParaRPr lang="en-US"/>
          </a:p>
        </p:txBody>
      </p:sp>
    </p:spTree>
    <p:extLst>
      <p:ext uri="{BB962C8B-B14F-4D97-AF65-F5344CB8AC3E}">
        <p14:creationId xmlns:p14="http://schemas.microsoft.com/office/powerpoint/2010/main" val="358989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8339E9-031F-418A-9D2E-F3C6E4ACE97F}" type="slidenum">
              <a:rPr lang="en-US" smtClean="0"/>
              <a:pPr/>
              <a:t>43</a:t>
            </a:fld>
            <a:endParaRPr lang="en-US"/>
          </a:p>
        </p:txBody>
      </p:sp>
    </p:spTree>
    <p:extLst>
      <p:ext uri="{BB962C8B-B14F-4D97-AF65-F5344CB8AC3E}">
        <p14:creationId xmlns:p14="http://schemas.microsoft.com/office/powerpoint/2010/main" val="239018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8339E9-031F-418A-9D2E-F3C6E4ACE97F}" type="slidenum">
              <a:rPr lang="en-US" smtClean="0"/>
              <a:pPr/>
              <a:t>44</a:t>
            </a:fld>
            <a:endParaRPr lang="en-US"/>
          </a:p>
        </p:txBody>
      </p:sp>
    </p:spTree>
    <p:extLst>
      <p:ext uri="{BB962C8B-B14F-4D97-AF65-F5344CB8AC3E}">
        <p14:creationId xmlns:p14="http://schemas.microsoft.com/office/powerpoint/2010/main" val="265676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8339E9-031F-418A-9D2E-F3C6E4ACE97F}" type="slidenum">
              <a:rPr lang="en-US" smtClean="0"/>
              <a:pPr/>
              <a:t>46</a:t>
            </a:fld>
            <a:endParaRPr lang="en-US"/>
          </a:p>
        </p:txBody>
      </p:sp>
    </p:spTree>
    <p:extLst>
      <p:ext uri="{BB962C8B-B14F-4D97-AF65-F5344CB8AC3E}">
        <p14:creationId xmlns:p14="http://schemas.microsoft.com/office/powerpoint/2010/main" val="286109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r>
              <a:rPr lang="en-US" dirty="0"/>
              <a:t>China: Transition from Mao to Deng Xiaoping. Average</a:t>
            </a:r>
            <a:r>
              <a:rPr lang="en-US" baseline="0" dirty="0"/>
              <a:t> growth under Mao was 1.7%. Average growth under Deng was 5.9%</a:t>
            </a:r>
            <a:endParaRPr lang="en-US" dirty="0"/>
          </a:p>
          <a:p>
            <a:r>
              <a:rPr lang="en-US" dirty="0"/>
              <a:t>Mozambique: </a:t>
            </a:r>
            <a:r>
              <a:rPr lang="en-US" dirty="0" err="1"/>
              <a:t>Samora</a:t>
            </a:r>
            <a:r>
              <a:rPr lang="en-US" dirty="0"/>
              <a:t> </a:t>
            </a:r>
            <a:r>
              <a:rPr lang="en-US" dirty="0" err="1"/>
              <a:t>Machel</a:t>
            </a:r>
            <a:r>
              <a:rPr lang="en-US" baseline="0" dirty="0"/>
              <a:t> in office from 1975 to 1986. One party communist state. Nationalized all private land. Portuguese settlers fled. After </a:t>
            </a:r>
            <a:r>
              <a:rPr lang="en-US" baseline="0" dirty="0" err="1"/>
              <a:t>Machel’s</a:t>
            </a:r>
            <a:r>
              <a:rPr lang="en-US" baseline="0" dirty="0"/>
              <a:t> death Joaquin </a:t>
            </a:r>
            <a:r>
              <a:rPr lang="en-US" baseline="0" dirty="0" err="1"/>
              <a:t>Chissano</a:t>
            </a:r>
            <a:r>
              <a:rPr lang="en-US" baseline="0" dirty="0"/>
              <a:t> moved country towards market oriented policies.</a:t>
            </a:r>
          </a:p>
          <a:p>
            <a:r>
              <a:rPr lang="en-US" baseline="0" dirty="0"/>
              <a:t>Guinea: </a:t>
            </a:r>
            <a:r>
              <a:rPr lang="en-US" baseline="0" dirty="0" err="1"/>
              <a:t>Sekou</a:t>
            </a:r>
            <a:r>
              <a:rPr lang="en-US" baseline="0" dirty="0"/>
              <a:t> </a:t>
            </a:r>
            <a:r>
              <a:rPr lang="en-US" baseline="0" dirty="0" err="1"/>
              <a:t>Toure</a:t>
            </a:r>
            <a:r>
              <a:rPr lang="en-US" baseline="0" dirty="0"/>
              <a:t> rule characterized by totalitarianism and violent purges. Died in emergency heart surgery in 1984. </a:t>
            </a:r>
          </a:p>
          <a:p>
            <a:r>
              <a:rPr lang="en-US" baseline="0" dirty="0"/>
              <a:t>Iran: Ayatollah Khomeini’s rule marked by bloody Iran-Iraq war. </a:t>
            </a:r>
            <a:endParaRPr lang="en-US" dirty="0"/>
          </a:p>
        </p:txBody>
      </p:sp>
      <p:sp>
        <p:nvSpPr>
          <p:cNvPr id="4" name="Slide Number Placeholder 3"/>
          <p:cNvSpPr>
            <a:spLocks noGrp="1"/>
          </p:cNvSpPr>
          <p:nvPr>
            <p:ph type="sldNum" sz="quarter" idx="10"/>
          </p:nvPr>
        </p:nvSpPr>
        <p:spPr/>
        <p:txBody>
          <a:bodyPr/>
          <a:lstStyle/>
          <a:p>
            <a:fld id="{9A8339E9-031F-418A-9D2E-F3C6E4ACE97F}" type="slidenum">
              <a:rPr lang="en-US" smtClean="0"/>
              <a:pPr/>
              <a:t>48</a:t>
            </a:fld>
            <a:endParaRPr lang="en-US"/>
          </a:p>
        </p:txBody>
      </p:sp>
    </p:spTree>
    <p:extLst>
      <p:ext uri="{BB962C8B-B14F-4D97-AF65-F5344CB8AC3E}">
        <p14:creationId xmlns:p14="http://schemas.microsoft.com/office/powerpoint/2010/main" val="56669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2</a:t>
            </a:fld>
            <a:endParaRPr lang="en-US"/>
          </a:p>
        </p:txBody>
      </p:sp>
    </p:spTree>
    <p:extLst>
      <p:ext uri="{BB962C8B-B14F-4D97-AF65-F5344CB8AC3E}">
        <p14:creationId xmlns:p14="http://schemas.microsoft.com/office/powerpoint/2010/main" val="424456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pPr defTabSz="874441">
              <a:defRPr/>
            </a:pPr>
            <a:r>
              <a:rPr lang="en-US" dirty="0"/>
              <a:t>Result</a:t>
            </a:r>
            <a:r>
              <a:rPr lang="en-US" baseline="0" dirty="0"/>
              <a:t> challenged by Johnson et al. (NBER WP 2009). Result regarding autocratic regimes versus democracies seems least robust to changes in Penn World Tables</a:t>
            </a:r>
            <a:endParaRPr lang="en-US" dirty="0"/>
          </a:p>
          <a:p>
            <a:endParaRPr lang="en-US" dirty="0"/>
          </a:p>
        </p:txBody>
      </p:sp>
      <p:sp>
        <p:nvSpPr>
          <p:cNvPr id="4" name="Slide Number Placeholder 3"/>
          <p:cNvSpPr>
            <a:spLocks noGrp="1"/>
          </p:cNvSpPr>
          <p:nvPr>
            <p:ph type="sldNum" sz="quarter" idx="10"/>
          </p:nvPr>
        </p:nvSpPr>
        <p:spPr/>
        <p:txBody>
          <a:bodyPr/>
          <a:lstStyle/>
          <a:p>
            <a:fld id="{9A8339E9-031F-418A-9D2E-F3C6E4ACE97F}" type="slidenum">
              <a:rPr lang="en-US" smtClean="0"/>
              <a:pPr/>
              <a:t>49</a:t>
            </a:fld>
            <a:endParaRPr lang="en-US"/>
          </a:p>
        </p:txBody>
      </p:sp>
    </p:spTree>
    <p:extLst>
      <p:ext uri="{BB962C8B-B14F-4D97-AF65-F5344CB8AC3E}">
        <p14:creationId xmlns:p14="http://schemas.microsoft.com/office/powerpoint/2010/main" val="193215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8339E9-031F-418A-9D2E-F3C6E4ACE97F}" type="slidenum">
              <a:rPr lang="en-US" smtClean="0"/>
              <a:pPr/>
              <a:t>18</a:t>
            </a:fld>
            <a:endParaRPr lang="en-US"/>
          </a:p>
        </p:txBody>
      </p:sp>
    </p:spTree>
    <p:extLst>
      <p:ext uri="{BB962C8B-B14F-4D97-AF65-F5344CB8AC3E}">
        <p14:creationId xmlns:p14="http://schemas.microsoft.com/office/powerpoint/2010/main" val="298670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r>
              <a:rPr lang="en-US" dirty="0"/>
              <a:t>Lower two are concentrations</a:t>
            </a:r>
            <a:r>
              <a:rPr lang="en-US" baseline="0" dirty="0"/>
              <a:t> of Haciendas in two different years. Haciendas are rural estates with attached labor force. Elites at Haciendas pushed for education and public goods provision. Landed elites opposed yielding their forced laborer for a year to mines. So, Haciendas didn’t form in </a:t>
            </a:r>
            <a:r>
              <a:rPr lang="en-US" baseline="0" dirty="0" err="1"/>
              <a:t>Mita</a:t>
            </a:r>
            <a:r>
              <a:rPr lang="en-US" baseline="0"/>
              <a:t> area.</a:t>
            </a:r>
            <a:endParaRPr lang="en-US"/>
          </a:p>
        </p:txBody>
      </p:sp>
      <p:sp>
        <p:nvSpPr>
          <p:cNvPr id="4" name="Slide Number Placeholder 3"/>
          <p:cNvSpPr>
            <a:spLocks noGrp="1"/>
          </p:cNvSpPr>
          <p:nvPr>
            <p:ph type="sldNum" sz="quarter" idx="10"/>
          </p:nvPr>
        </p:nvSpPr>
        <p:spPr/>
        <p:txBody>
          <a:bodyPr/>
          <a:lstStyle/>
          <a:p>
            <a:fld id="{9A8339E9-031F-418A-9D2E-F3C6E4ACE97F}" type="slidenum">
              <a:rPr lang="en-US" smtClean="0"/>
              <a:pPr/>
              <a:t>27</a:t>
            </a:fld>
            <a:endParaRPr lang="en-US"/>
          </a:p>
        </p:txBody>
      </p:sp>
    </p:spTree>
    <p:extLst>
      <p:ext uri="{BB962C8B-B14F-4D97-AF65-F5344CB8AC3E}">
        <p14:creationId xmlns:p14="http://schemas.microsoft.com/office/powerpoint/2010/main" val="211485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29</a:t>
            </a:fld>
            <a:endParaRPr lang="en-US"/>
          </a:p>
        </p:txBody>
      </p:sp>
    </p:spTree>
    <p:extLst>
      <p:ext uri="{BB962C8B-B14F-4D97-AF65-F5344CB8AC3E}">
        <p14:creationId xmlns:p14="http://schemas.microsoft.com/office/powerpoint/2010/main" val="66680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30</a:t>
            </a:fld>
            <a:endParaRPr lang="en-US"/>
          </a:p>
        </p:txBody>
      </p:sp>
    </p:spTree>
    <p:extLst>
      <p:ext uri="{BB962C8B-B14F-4D97-AF65-F5344CB8AC3E}">
        <p14:creationId xmlns:p14="http://schemas.microsoft.com/office/powerpoint/2010/main" val="106860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31</a:t>
            </a:fld>
            <a:endParaRPr lang="en-US"/>
          </a:p>
        </p:txBody>
      </p:sp>
    </p:spTree>
    <p:extLst>
      <p:ext uri="{BB962C8B-B14F-4D97-AF65-F5344CB8AC3E}">
        <p14:creationId xmlns:p14="http://schemas.microsoft.com/office/powerpoint/2010/main" val="84206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32</a:t>
            </a:fld>
            <a:endParaRPr lang="en-US"/>
          </a:p>
        </p:txBody>
      </p:sp>
    </p:spTree>
    <p:extLst>
      <p:ext uri="{BB962C8B-B14F-4D97-AF65-F5344CB8AC3E}">
        <p14:creationId xmlns:p14="http://schemas.microsoft.com/office/powerpoint/2010/main" val="88844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16ED4E-510E-4B2B-8661-A982BF0D2FEF}" type="slidenum">
              <a:rPr lang="en-US" smtClean="0"/>
              <a:pPr/>
              <a:t>33</a:t>
            </a:fld>
            <a:endParaRPr lang="en-US"/>
          </a:p>
        </p:txBody>
      </p:sp>
    </p:spTree>
    <p:extLst>
      <p:ext uri="{BB962C8B-B14F-4D97-AF65-F5344CB8AC3E}">
        <p14:creationId xmlns:p14="http://schemas.microsoft.com/office/powerpoint/2010/main" val="69209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414917-4648-4D68-9920-80C5EE7212EB}"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57DB-DBCF-4B05-9AA2-C7CCA49AA354}"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8D0FF-6D17-4444-81F6-DFA75F240060}"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6364D-03FD-4241-B0C2-771E756BF112}"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C0DDF-F4DB-4850-9759-3F43F21898C6}"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0B0988-0504-4BD2-966C-3052193E857C}" type="datetime1">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1EA8C1-F1F5-404B-B201-AE8FF6C3A217}" type="datetime1">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DB9A83-65A0-43AE-93C3-A17291B2919D}" type="datetime1">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B72C0-D993-4451-AB0F-E3A355F8778B}" type="datetime1">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F2440-3EB8-48C4-B49D-E23BD64B89A1}" type="datetime1">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5A34A5-48CA-4D37-9297-4165EBEFCD6C}" type="datetime1">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4D02-10F5-4BAF-849E-D682A594BA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E6CB-A541-489D-B723-B3197826A0CC}" type="datetime1">
              <a:rPr lang="en-US" smtClean="0"/>
              <a:pPr/>
              <a:t>10/16/2025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34D02-10F5-4BAF-849E-D682A594BA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0201"/>
            <a:ext cx="7772400" cy="1470025"/>
          </a:xfrm>
        </p:spPr>
        <p:txBody>
          <a:bodyPr>
            <a:normAutofit fontScale="90000"/>
          </a:bodyPr>
          <a:lstStyle/>
          <a:p>
            <a:r>
              <a:rPr lang="en-US" dirty="0"/>
              <a:t>Lecture 9:</a:t>
            </a:r>
            <a:br>
              <a:rPr lang="en-US" dirty="0"/>
            </a:br>
            <a:r>
              <a:rPr lang="en-US" dirty="0"/>
              <a:t>Barriers to Riches</a:t>
            </a:r>
            <a:br>
              <a:rPr lang="en-US" dirty="0"/>
            </a:br>
            <a:r>
              <a:rPr lang="en-US" sz="2700" dirty="0"/>
              <a:t>Macroeconomics (Quantitative)</a:t>
            </a:r>
            <a:br>
              <a:rPr lang="en-US" dirty="0"/>
            </a:br>
            <a:r>
              <a:rPr lang="en-US" sz="2800" dirty="0"/>
              <a:t>Econ 101B</a:t>
            </a:r>
            <a:endParaRPr lang="en-US" dirty="0"/>
          </a:p>
        </p:txBody>
      </p:sp>
      <p:sp>
        <p:nvSpPr>
          <p:cNvPr id="3" name="Subtitle 2"/>
          <p:cNvSpPr>
            <a:spLocks noGrp="1"/>
          </p:cNvSpPr>
          <p:nvPr>
            <p:ph type="subTitle" idx="1"/>
          </p:nvPr>
        </p:nvSpPr>
        <p:spPr/>
        <p:txBody>
          <a:bodyPr>
            <a:normAutofit/>
          </a:bodyPr>
          <a:lstStyle/>
          <a:p>
            <a:r>
              <a:rPr lang="en-US" dirty="0"/>
              <a:t>J</a:t>
            </a:r>
            <a:r>
              <a:rPr lang="is-IS" dirty="0"/>
              <a:t>ón Steinsson</a:t>
            </a:r>
          </a:p>
          <a:p>
            <a:r>
              <a:rPr lang="is-IS" dirty="0"/>
              <a:t>University of California, Berkeley</a:t>
            </a:r>
          </a:p>
        </p:txBody>
      </p:sp>
      <p:sp>
        <p:nvSpPr>
          <p:cNvPr id="4" name="Slide Number Placeholder 3"/>
          <p:cNvSpPr>
            <a:spLocks noGrp="1"/>
          </p:cNvSpPr>
          <p:nvPr>
            <p:ph type="sldNum" sz="quarter" idx="12"/>
          </p:nvPr>
        </p:nvSpPr>
        <p:spPr/>
        <p:txBody>
          <a:bodyPr/>
          <a:lstStyle/>
          <a:p>
            <a:fld id="{3BD831AE-7228-459E-930D-280FCF4EE67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7C12B6-6A39-2870-4E14-4F6A1A5F45DF}"/>
              </a:ext>
            </a:extLst>
          </p:cNvPr>
          <p:cNvSpPr>
            <a:spLocks noGrp="1"/>
          </p:cNvSpPr>
          <p:nvPr>
            <p:ph type="title"/>
          </p:nvPr>
        </p:nvSpPr>
        <p:spPr/>
        <p:txBody>
          <a:bodyPr/>
          <a:lstStyle/>
          <a:p>
            <a:r>
              <a:rPr lang="en-US" dirty="0"/>
              <a:t>Agriculture and Development: Two Views</a:t>
            </a:r>
          </a:p>
        </p:txBody>
      </p:sp>
      <p:sp>
        <p:nvSpPr>
          <p:cNvPr id="7" name="Content Placeholder 6">
            <a:extLst>
              <a:ext uri="{FF2B5EF4-FFF2-40B4-BE49-F238E27FC236}">
                <a16:creationId xmlns:a16="http://schemas.microsoft.com/office/drawing/2014/main" id="{90E26B32-0C16-5A6F-306B-A58B693F1337}"/>
              </a:ext>
            </a:extLst>
          </p:cNvPr>
          <p:cNvSpPr>
            <a:spLocks noGrp="1"/>
          </p:cNvSpPr>
          <p:nvPr>
            <p:ph idx="1"/>
          </p:nvPr>
        </p:nvSpPr>
        <p:spPr>
          <a:xfrm>
            <a:off x="609600" y="1600201"/>
            <a:ext cx="10972800" cy="4983161"/>
          </a:xfrm>
        </p:spPr>
        <p:txBody>
          <a:bodyPr>
            <a:normAutofit/>
          </a:bodyPr>
          <a:lstStyle/>
          <a:p>
            <a:pPr marL="514350" indent="-514350">
              <a:buFont typeface="+mj-lt"/>
              <a:buAutoNum type="arabicPeriod"/>
            </a:pPr>
            <a:r>
              <a:rPr lang="en-US" dirty="0"/>
              <a:t>Unproductive urban sector is the problem</a:t>
            </a:r>
          </a:p>
          <a:p>
            <a:pPr marL="914400" lvl="1" indent="-514350"/>
            <a:r>
              <a:rPr lang="en-US" dirty="0"/>
              <a:t>Urban sector can’t absorb labor</a:t>
            </a:r>
          </a:p>
          <a:p>
            <a:pPr marL="914400" lvl="1" indent="-514350"/>
            <a:r>
              <a:rPr lang="en-US" dirty="0"/>
              <a:t>Urban sector unproductive or can’t grow fast enough</a:t>
            </a:r>
          </a:p>
          <a:p>
            <a:pPr marL="914400" lvl="1" indent="-514350">
              <a:spcAft>
                <a:spcPts val="600"/>
              </a:spcAft>
            </a:pPr>
            <a:r>
              <a:rPr lang="en-US" dirty="0"/>
              <a:t>People in country-side are “army of surplus labor”</a:t>
            </a:r>
          </a:p>
          <a:p>
            <a:pPr marL="514350" indent="-514350">
              <a:buFont typeface="+mj-lt"/>
              <a:buAutoNum type="arabicPeriod"/>
            </a:pPr>
            <a:r>
              <a:rPr lang="en-US" dirty="0"/>
              <a:t>Unproductive agricultural sector is the problem</a:t>
            </a:r>
          </a:p>
          <a:p>
            <a:pPr marL="914400" lvl="1" indent="-514350"/>
            <a:r>
              <a:rPr lang="en-US" dirty="0"/>
              <a:t>Labor needed to produce food (“food problem”)</a:t>
            </a:r>
          </a:p>
          <a:p>
            <a:pPr marL="914400" lvl="1" indent="-514350">
              <a:spcAft>
                <a:spcPts val="1800"/>
              </a:spcAft>
            </a:pPr>
            <a:r>
              <a:rPr lang="en-US" dirty="0"/>
              <a:t>Agricultural sector can’t shed labor</a:t>
            </a:r>
          </a:p>
          <a:p>
            <a:pPr marL="514350" indent="-514350"/>
            <a:r>
              <a:rPr lang="en-US" dirty="0"/>
              <a:t>Unclear which of these stories is more important</a:t>
            </a:r>
          </a:p>
        </p:txBody>
      </p:sp>
      <p:sp>
        <p:nvSpPr>
          <p:cNvPr id="5" name="Slide Number Placeholder 4">
            <a:extLst>
              <a:ext uri="{FF2B5EF4-FFF2-40B4-BE49-F238E27FC236}">
                <a16:creationId xmlns:a16="http://schemas.microsoft.com/office/drawing/2014/main" id="{A54BFB0F-D28A-E9EE-FC52-09AC14263997}"/>
              </a:ext>
            </a:extLst>
          </p:cNvPr>
          <p:cNvSpPr>
            <a:spLocks noGrp="1"/>
          </p:cNvSpPr>
          <p:nvPr>
            <p:ph type="sldNum" sz="quarter" idx="12"/>
          </p:nvPr>
        </p:nvSpPr>
        <p:spPr/>
        <p:txBody>
          <a:bodyPr/>
          <a:lstStyle/>
          <a:p>
            <a:fld id="{B9B34D02-10F5-4BAF-849E-D682A594BAAC}" type="slidenum">
              <a:rPr lang="en-US" smtClean="0"/>
              <a:pPr/>
              <a:t>10</a:t>
            </a:fld>
            <a:endParaRPr lang="en-US"/>
          </a:p>
        </p:txBody>
      </p:sp>
    </p:spTree>
    <p:extLst>
      <p:ext uri="{BB962C8B-B14F-4D97-AF65-F5344CB8AC3E}">
        <p14:creationId xmlns:p14="http://schemas.microsoft.com/office/powerpoint/2010/main" val="106704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12FB-D58B-3279-DA7C-4E2F16EE469E}"/>
              </a:ext>
            </a:extLst>
          </p:cNvPr>
          <p:cNvSpPr>
            <a:spLocks noGrp="1"/>
          </p:cNvSpPr>
          <p:nvPr>
            <p:ph type="title"/>
          </p:nvPr>
        </p:nvSpPr>
        <p:spPr/>
        <p:txBody>
          <a:bodyPr/>
          <a:lstStyle/>
          <a:p>
            <a:r>
              <a:rPr lang="en-US" dirty="0"/>
              <a:t>Agricultural Productivity Gap</a:t>
            </a:r>
          </a:p>
        </p:txBody>
      </p:sp>
      <p:sp>
        <p:nvSpPr>
          <p:cNvPr id="5" name="Content Placeholder 4">
            <a:extLst>
              <a:ext uri="{FF2B5EF4-FFF2-40B4-BE49-F238E27FC236}">
                <a16:creationId xmlns:a16="http://schemas.microsoft.com/office/drawing/2014/main" id="{D2A2CC2D-1A92-0EA3-A567-34ED33867C71}"/>
              </a:ext>
            </a:extLst>
          </p:cNvPr>
          <p:cNvSpPr>
            <a:spLocks noGrp="1"/>
          </p:cNvSpPr>
          <p:nvPr>
            <p:ph sz="half" idx="1"/>
          </p:nvPr>
        </p:nvSpPr>
        <p:spPr>
          <a:xfrm>
            <a:off x="304800" y="1417639"/>
            <a:ext cx="4419600" cy="5303838"/>
          </a:xfrm>
        </p:spPr>
        <p:txBody>
          <a:bodyPr/>
          <a:lstStyle/>
          <a:p>
            <a:r>
              <a:rPr lang="en-US" dirty="0"/>
              <a:t>Value added per worker is much lower in agriculture than in other sectors</a:t>
            </a:r>
          </a:p>
          <a:p>
            <a:r>
              <a:rPr lang="en-US" dirty="0"/>
              <a:t>Why don’t workers leave the agricultural sector?</a:t>
            </a:r>
          </a:p>
          <a:p>
            <a:r>
              <a:rPr lang="en-US" dirty="0"/>
              <a:t>Poor countries employ most workers in sector that they are particularly unproductive in</a:t>
            </a:r>
          </a:p>
          <a:p>
            <a:r>
              <a:rPr lang="en-US" dirty="0"/>
              <a:t>Deviation from comparative advantage</a:t>
            </a:r>
          </a:p>
        </p:txBody>
      </p:sp>
      <p:pic>
        <p:nvPicPr>
          <p:cNvPr id="8" name="Content Placeholder 7" descr="A graph showing the growth of employment in agriculture&#10;&#10;AI-generated content may be incorrect.">
            <a:extLst>
              <a:ext uri="{FF2B5EF4-FFF2-40B4-BE49-F238E27FC236}">
                <a16:creationId xmlns:a16="http://schemas.microsoft.com/office/drawing/2014/main" id="{F15B7D7C-948F-0D98-F0BE-A154A5EEC9B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1600198"/>
            <a:ext cx="7202908" cy="4648202"/>
          </a:xfrm>
        </p:spPr>
      </p:pic>
      <p:sp>
        <p:nvSpPr>
          <p:cNvPr id="4" name="Slide Number Placeholder 3">
            <a:extLst>
              <a:ext uri="{FF2B5EF4-FFF2-40B4-BE49-F238E27FC236}">
                <a16:creationId xmlns:a16="http://schemas.microsoft.com/office/drawing/2014/main" id="{D92A24F1-C8FE-4E6D-C860-9666B6B3068F}"/>
              </a:ext>
            </a:extLst>
          </p:cNvPr>
          <p:cNvSpPr>
            <a:spLocks noGrp="1"/>
          </p:cNvSpPr>
          <p:nvPr>
            <p:ph type="sldNum" sz="quarter" idx="12"/>
          </p:nvPr>
        </p:nvSpPr>
        <p:spPr/>
        <p:txBody>
          <a:bodyPr/>
          <a:lstStyle/>
          <a:p>
            <a:fld id="{B9B34D02-10F5-4BAF-849E-D682A594BAAC}" type="slidenum">
              <a:rPr lang="en-US" smtClean="0"/>
              <a:pPr/>
              <a:t>11</a:t>
            </a:fld>
            <a:endParaRPr lang="en-US"/>
          </a:p>
        </p:txBody>
      </p:sp>
      <p:sp>
        <p:nvSpPr>
          <p:cNvPr id="9" name="TextBox 8">
            <a:extLst>
              <a:ext uri="{FF2B5EF4-FFF2-40B4-BE49-F238E27FC236}">
                <a16:creationId xmlns:a16="http://schemas.microsoft.com/office/drawing/2014/main" id="{93773E84-7F2F-2C30-3AC0-9B43605886D8}"/>
              </a:ext>
            </a:extLst>
          </p:cNvPr>
          <p:cNvSpPr txBox="1"/>
          <p:nvPr/>
        </p:nvSpPr>
        <p:spPr>
          <a:xfrm>
            <a:off x="5181600" y="6342270"/>
            <a:ext cx="2252476" cy="369332"/>
          </a:xfrm>
          <a:prstGeom prst="rect">
            <a:avLst/>
          </a:prstGeom>
          <a:noFill/>
        </p:spPr>
        <p:txBody>
          <a:bodyPr wrap="none" rtlCol="0">
            <a:spAutoFit/>
          </a:bodyPr>
          <a:lstStyle/>
          <a:p>
            <a:r>
              <a:rPr lang="en-US" dirty="0"/>
              <a:t>Source: David </a:t>
            </a:r>
            <a:r>
              <a:rPr lang="en-US" dirty="0" err="1"/>
              <a:t>Lagakos</a:t>
            </a:r>
            <a:endParaRPr lang="en-US" dirty="0"/>
          </a:p>
        </p:txBody>
      </p:sp>
    </p:spTree>
    <p:extLst>
      <p:ext uri="{BB962C8B-B14F-4D97-AF65-F5344CB8AC3E}">
        <p14:creationId xmlns:p14="http://schemas.microsoft.com/office/powerpoint/2010/main" val="28638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2C1E-5CCA-5ED9-3236-FB56AFDD36DE}"/>
              </a:ext>
            </a:extLst>
          </p:cNvPr>
          <p:cNvSpPr>
            <a:spLocks noGrp="1"/>
          </p:cNvSpPr>
          <p:nvPr>
            <p:ph type="title"/>
          </p:nvPr>
        </p:nvSpPr>
        <p:spPr/>
        <p:txBody>
          <a:bodyPr/>
          <a:lstStyle/>
          <a:p>
            <a:r>
              <a:rPr lang="en-US" dirty="0"/>
              <a:t>Barriers to Riches</a:t>
            </a:r>
          </a:p>
        </p:txBody>
      </p:sp>
      <p:sp>
        <p:nvSpPr>
          <p:cNvPr id="3" name="Content Placeholder 2">
            <a:extLst>
              <a:ext uri="{FF2B5EF4-FFF2-40B4-BE49-F238E27FC236}">
                <a16:creationId xmlns:a16="http://schemas.microsoft.com/office/drawing/2014/main" id="{122DAB40-ACE4-600E-BDF1-BDA2C196FD60}"/>
              </a:ext>
            </a:extLst>
          </p:cNvPr>
          <p:cNvSpPr>
            <a:spLocks noGrp="1"/>
          </p:cNvSpPr>
          <p:nvPr>
            <p:ph sz="half" idx="1"/>
          </p:nvPr>
        </p:nvSpPr>
        <p:spPr>
          <a:xfrm>
            <a:off x="381000" y="1600201"/>
            <a:ext cx="5257800" cy="4525963"/>
          </a:xfrm>
        </p:spPr>
        <p:txBody>
          <a:bodyPr/>
          <a:lstStyle/>
          <a:p>
            <a:pPr marL="0" indent="0">
              <a:buNone/>
            </a:pPr>
            <a:r>
              <a:rPr lang="en-US" dirty="0"/>
              <a:t>Proximate Causes:</a:t>
            </a:r>
          </a:p>
          <a:p>
            <a:r>
              <a:rPr lang="en-US" dirty="0"/>
              <a:t>Not capital</a:t>
            </a:r>
          </a:p>
          <a:p>
            <a:r>
              <a:rPr lang="en-US" dirty="0"/>
              <a:t>Education perhaps factor of 2</a:t>
            </a:r>
          </a:p>
          <a:p>
            <a:r>
              <a:rPr lang="en-US" dirty="0"/>
              <a:t>Mostly “productivity” </a:t>
            </a:r>
            <a:br>
              <a:rPr lang="en-US" dirty="0"/>
            </a:br>
            <a:r>
              <a:rPr lang="en-US" dirty="0"/>
              <a:t>(whatever that is)</a:t>
            </a:r>
          </a:p>
          <a:p>
            <a:endParaRPr lang="en-US" dirty="0"/>
          </a:p>
          <a:p>
            <a:r>
              <a:rPr lang="en-US" dirty="0"/>
              <a:t>Most people in poor countries work in unproductive agriculture</a:t>
            </a:r>
          </a:p>
        </p:txBody>
      </p:sp>
      <p:sp>
        <p:nvSpPr>
          <p:cNvPr id="4" name="Content Placeholder 3">
            <a:extLst>
              <a:ext uri="{FF2B5EF4-FFF2-40B4-BE49-F238E27FC236}">
                <a16:creationId xmlns:a16="http://schemas.microsoft.com/office/drawing/2014/main" id="{5CB041EA-630D-E08C-007C-C074AEAB5FFC}"/>
              </a:ext>
            </a:extLst>
          </p:cNvPr>
          <p:cNvSpPr>
            <a:spLocks noGrp="1"/>
          </p:cNvSpPr>
          <p:nvPr>
            <p:ph sz="half" idx="2"/>
          </p:nvPr>
        </p:nvSpPr>
        <p:spPr/>
        <p:txBody>
          <a:bodyPr/>
          <a:lstStyle/>
          <a:p>
            <a:pPr marL="0" indent="0">
              <a:buNone/>
            </a:pPr>
            <a:r>
              <a:rPr lang="en-US" dirty="0"/>
              <a:t>Fundamental Causes:</a:t>
            </a:r>
          </a:p>
          <a:p>
            <a:r>
              <a:rPr lang="en-US" dirty="0"/>
              <a:t>Geography</a:t>
            </a:r>
          </a:p>
          <a:p>
            <a:r>
              <a:rPr lang="en-US" dirty="0"/>
              <a:t>Trade</a:t>
            </a:r>
          </a:p>
          <a:p>
            <a:r>
              <a:rPr lang="en-US" dirty="0"/>
              <a:t>Institutions</a:t>
            </a:r>
          </a:p>
          <a:p>
            <a:r>
              <a:rPr lang="en-US" dirty="0"/>
              <a:t>Luck (e.g., leaders)</a:t>
            </a:r>
          </a:p>
          <a:p>
            <a:r>
              <a:rPr lang="en-US" dirty="0"/>
              <a:t>Culture</a:t>
            </a:r>
          </a:p>
          <a:p>
            <a:r>
              <a:rPr lang="en-US" dirty="0"/>
              <a:t>Religion</a:t>
            </a:r>
          </a:p>
          <a:p>
            <a:r>
              <a:rPr lang="en-US" dirty="0"/>
              <a:t>Etc. </a:t>
            </a:r>
          </a:p>
        </p:txBody>
      </p:sp>
      <p:sp>
        <p:nvSpPr>
          <p:cNvPr id="5" name="Slide Number Placeholder 4">
            <a:extLst>
              <a:ext uri="{FF2B5EF4-FFF2-40B4-BE49-F238E27FC236}">
                <a16:creationId xmlns:a16="http://schemas.microsoft.com/office/drawing/2014/main" id="{E427567E-CC1B-70B0-5CC0-40D8A848E3D9}"/>
              </a:ext>
            </a:extLst>
          </p:cNvPr>
          <p:cNvSpPr>
            <a:spLocks noGrp="1"/>
          </p:cNvSpPr>
          <p:nvPr>
            <p:ph type="sldNum" sz="quarter" idx="12"/>
          </p:nvPr>
        </p:nvSpPr>
        <p:spPr/>
        <p:txBody>
          <a:bodyPr/>
          <a:lstStyle/>
          <a:p>
            <a:fld id="{B9B34D02-10F5-4BAF-849E-D682A594BAAC}" type="slidenum">
              <a:rPr lang="en-US" smtClean="0"/>
              <a:pPr/>
              <a:t>12</a:t>
            </a:fld>
            <a:endParaRPr lang="en-US"/>
          </a:p>
        </p:txBody>
      </p:sp>
    </p:spTree>
    <p:extLst>
      <p:ext uri="{BB962C8B-B14F-4D97-AF65-F5344CB8AC3E}">
        <p14:creationId xmlns:p14="http://schemas.microsoft.com/office/powerpoint/2010/main" val="157900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67D2-8ABC-7607-8125-AC9ECB297468}"/>
              </a:ext>
            </a:extLst>
          </p:cNvPr>
          <p:cNvSpPr>
            <a:spLocks noGrp="1"/>
          </p:cNvSpPr>
          <p:nvPr>
            <p:ph type="title"/>
          </p:nvPr>
        </p:nvSpPr>
        <p:spPr>
          <a:xfrm>
            <a:off x="152400" y="214375"/>
            <a:ext cx="5842000" cy="1143000"/>
          </a:xfrm>
        </p:spPr>
        <p:txBody>
          <a:bodyPr/>
          <a:lstStyle/>
          <a:p>
            <a:r>
              <a:rPr lang="en-US" dirty="0"/>
              <a:t>Simple Regressions</a:t>
            </a:r>
          </a:p>
        </p:txBody>
      </p:sp>
      <p:sp>
        <p:nvSpPr>
          <p:cNvPr id="3" name="Content Placeholder 2">
            <a:extLst>
              <a:ext uri="{FF2B5EF4-FFF2-40B4-BE49-F238E27FC236}">
                <a16:creationId xmlns:a16="http://schemas.microsoft.com/office/drawing/2014/main" id="{886E0393-851B-2182-20A2-6D175C077A53}"/>
              </a:ext>
            </a:extLst>
          </p:cNvPr>
          <p:cNvSpPr>
            <a:spLocks noGrp="1"/>
          </p:cNvSpPr>
          <p:nvPr>
            <p:ph sz="half" idx="1"/>
          </p:nvPr>
        </p:nvSpPr>
        <p:spPr>
          <a:xfrm>
            <a:off x="228600" y="1600201"/>
            <a:ext cx="5765800" cy="5121275"/>
          </a:xfrm>
        </p:spPr>
        <p:txBody>
          <a:bodyPr/>
          <a:lstStyle/>
          <a:p>
            <a:r>
              <a:rPr lang="en-US" dirty="0"/>
              <a:t>Cross-country regressions of growth on various candidate causes</a:t>
            </a:r>
          </a:p>
          <a:p>
            <a:r>
              <a:rPr lang="en-US" dirty="0"/>
              <a:t>But everything else not equal</a:t>
            </a:r>
          </a:p>
          <a:p>
            <a:r>
              <a:rPr lang="en-US" dirty="0"/>
              <a:t>Reverse causality:</a:t>
            </a:r>
          </a:p>
          <a:p>
            <a:pPr lvl="1"/>
            <a:r>
              <a:rPr lang="en-US" dirty="0"/>
              <a:t>Does democracy cause growth?</a:t>
            </a:r>
          </a:p>
          <a:p>
            <a:pPr lvl="1"/>
            <a:r>
              <a:rPr lang="en-US" dirty="0"/>
              <a:t>Or prosperity cause democracy?</a:t>
            </a:r>
          </a:p>
          <a:p>
            <a:r>
              <a:rPr lang="en-US" dirty="0"/>
              <a:t>Omitted variables bias:</a:t>
            </a:r>
          </a:p>
          <a:p>
            <a:pPr lvl="1"/>
            <a:r>
              <a:rPr lang="en-US" dirty="0"/>
              <a:t>Omitted factor that causes both growth and variable of interest</a:t>
            </a:r>
          </a:p>
        </p:txBody>
      </p:sp>
      <p:pic>
        <p:nvPicPr>
          <p:cNvPr id="7" name="Content Placeholder 6" descr="A table of numbers with text&#10;&#10;AI-generated content may be incorrect.">
            <a:extLst>
              <a:ext uri="{FF2B5EF4-FFF2-40B4-BE49-F238E27FC236}">
                <a16:creationId xmlns:a16="http://schemas.microsoft.com/office/drawing/2014/main" id="{68CF67D0-7BCC-C79D-35DF-028505A50F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154921"/>
            <a:ext cx="4397246" cy="6566555"/>
          </a:xfrm>
        </p:spPr>
      </p:pic>
      <p:sp>
        <p:nvSpPr>
          <p:cNvPr id="5" name="Slide Number Placeholder 4">
            <a:extLst>
              <a:ext uri="{FF2B5EF4-FFF2-40B4-BE49-F238E27FC236}">
                <a16:creationId xmlns:a16="http://schemas.microsoft.com/office/drawing/2014/main" id="{0BD2F316-66B8-9216-BBA1-AF2E00563EEF}"/>
              </a:ext>
            </a:extLst>
          </p:cNvPr>
          <p:cNvSpPr>
            <a:spLocks noGrp="1"/>
          </p:cNvSpPr>
          <p:nvPr>
            <p:ph type="sldNum" sz="quarter" idx="12"/>
          </p:nvPr>
        </p:nvSpPr>
        <p:spPr/>
        <p:txBody>
          <a:bodyPr/>
          <a:lstStyle/>
          <a:p>
            <a:fld id="{B9B34D02-10F5-4BAF-849E-D682A594BAAC}" type="slidenum">
              <a:rPr lang="en-US" smtClean="0"/>
              <a:pPr/>
              <a:t>13</a:t>
            </a:fld>
            <a:endParaRPr lang="en-US"/>
          </a:p>
        </p:txBody>
      </p:sp>
    </p:spTree>
    <p:extLst>
      <p:ext uri="{BB962C8B-B14F-4D97-AF65-F5344CB8AC3E}">
        <p14:creationId xmlns:p14="http://schemas.microsoft.com/office/powerpoint/2010/main" val="345260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6071-990D-1641-E0B5-A29ACBF8A8CE}"/>
              </a:ext>
            </a:extLst>
          </p:cNvPr>
          <p:cNvSpPr>
            <a:spLocks noGrp="1"/>
          </p:cNvSpPr>
          <p:nvPr>
            <p:ph type="title"/>
          </p:nvPr>
        </p:nvSpPr>
        <p:spPr/>
        <p:txBody>
          <a:bodyPr/>
          <a:lstStyle/>
          <a:p>
            <a:r>
              <a:rPr lang="en-US" dirty="0"/>
              <a:t>Fundamental Causes of Growth</a:t>
            </a:r>
          </a:p>
        </p:txBody>
      </p:sp>
      <p:sp>
        <p:nvSpPr>
          <p:cNvPr id="6" name="Content Placeholder 5">
            <a:extLst>
              <a:ext uri="{FF2B5EF4-FFF2-40B4-BE49-F238E27FC236}">
                <a16:creationId xmlns:a16="http://schemas.microsoft.com/office/drawing/2014/main" id="{2E8D5D85-D769-66B6-78DA-30AC10CE0612}"/>
              </a:ext>
            </a:extLst>
          </p:cNvPr>
          <p:cNvSpPr>
            <a:spLocks noGrp="1"/>
          </p:cNvSpPr>
          <p:nvPr>
            <p:ph idx="1"/>
          </p:nvPr>
        </p:nvSpPr>
        <p:spPr>
          <a:xfrm>
            <a:off x="609600" y="1600201"/>
            <a:ext cx="10972800" cy="4983161"/>
          </a:xfrm>
        </p:spPr>
        <p:txBody>
          <a:bodyPr>
            <a:normAutofit/>
          </a:bodyPr>
          <a:lstStyle/>
          <a:p>
            <a:r>
              <a:rPr lang="en-US" dirty="0"/>
              <a:t>Convincing evidence needs to be based on </a:t>
            </a:r>
            <a:r>
              <a:rPr lang="en-US" dirty="0">
                <a:solidFill>
                  <a:srgbClr val="C00000"/>
                </a:solidFill>
              </a:rPr>
              <a:t>exogenous variation </a:t>
            </a:r>
            <a:r>
              <a:rPr lang="en-US" dirty="0"/>
              <a:t>in candidate cause </a:t>
            </a:r>
          </a:p>
          <a:p>
            <a:pPr lvl="1">
              <a:spcAft>
                <a:spcPts val="1200"/>
              </a:spcAft>
            </a:pPr>
            <a:r>
              <a:rPr lang="en-US" dirty="0"/>
              <a:t>Variation not related to any other potential cause</a:t>
            </a:r>
          </a:p>
          <a:p>
            <a:r>
              <a:rPr lang="en-US" dirty="0"/>
              <a:t>Very hard to find exogenous variation in fundamental causes</a:t>
            </a:r>
          </a:p>
          <a:p>
            <a:pPr lvl="1">
              <a:spcAft>
                <a:spcPts val="1200"/>
              </a:spcAft>
            </a:pPr>
            <a:r>
              <a:rPr lang="en-US" dirty="0"/>
              <a:t>Need to look for “natural experiments”</a:t>
            </a:r>
          </a:p>
          <a:p>
            <a:pPr>
              <a:spcAft>
                <a:spcPts val="1200"/>
              </a:spcAft>
            </a:pPr>
            <a:r>
              <a:rPr lang="en-US" dirty="0"/>
              <a:t>Literature includes many creative approaches</a:t>
            </a:r>
          </a:p>
          <a:p>
            <a:pPr>
              <a:spcAft>
                <a:spcPts val="1200"/>
              </a:spcAft>
            </a:pPr>
            <a:r>
              <a:rPr lang="en-US" dirty="0"/>
              <a:t>Here I present a few examples</a:t>
            </a:r>
          </a:p>
        </p:txBody>
      </p:sp>
      <p:sp>
        <p:nvSpPr>
          <p:cNvPr id="5" name="Slide Number Placeholder 4">
            <a:extLst>
              <a:ext uri="{FF2B5EF4-FFF2-40B4-BE49-F238E27FC236}">
                <a16:creationId xmlns:a16="http://schemas.microsoft.com/office/drawing/2014/main" id="{DCB4D552-8864-9047-41D7-8F748C1C9419}"/>
              </a:ext>
            </a:extLst>
          </p:cNvPr>
          <p:cNvSpPr>
            <a:spLocks noGrp="1"/>
          </p:cNvSpPr>
          <p:nvPr>
            <p:ph type="sldNum" sz="quarter" idx="12"/>
          </p:nvPr>
        </p:nvSpPr>
        <p:spPr/>
        <p:txBody>
          <a:bodyPr/>
          <a:lstStyle/>
          <a:p>
            <a:fld id="{B9B34D02-10F5-4BAF-849E-D682A594BAAC}" type="slidenum">
              <a:rPr lang="en-US" smtClean="0"/>
              <a:pPr/>
              <a:t>14</a:t>
            </a:fld>
            <a:endParaRPr lang="en-US"/>
          </a:p>
        </p:txBody>
      </p:sp>
    </p:spTree>
    <p:extLst>
      <p:ext uri="{BB962C8B-B14F-4D97-AF65-F5344CB8AC3E}">
        <p14:creationId xmlns:p14="http://schemas.microsoft.com/office/powerpoint/2010/main" val="17524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1F32-6B4B-EE53-CA30-C97971ADD727}"/>
              </a:ext>
            </a:extLst>
          </p:cNvPr>
          <p:cNvSpPr>
            <a:spLocks noGrp="1"/>
          </p:cNvSpPr>
          <p:nvPr>
            <p:ph type="title"/>
          </p:nvPr>
        </p:nvSpPr>
        <p:spPr/>
        <p:txBody>
          <a:bodyPr/>
          <a:lstStyle/>
          <a:p>
            <a:r>
              <a:rPr lang="en-US" dirty="0"/>
              <a:t>Geography Clearly Exogenous</a:t>
            </a:r>
          </a:p>
        </p:txBody>
      </p:sp>
      <p:sp>
        <p:nvSpPr>
          <p:cNvPr id="5" name="Content Placeholder 4">
            <a:extLst>
              <a:ext uri="{FF2B5EF4-FFF2-40B4-BE49-F238E27FC236}">
                <a16:creationId xmlns:a16="http://schemas.microsoft.com/office/drawing/2014/main" id="{4E9AACD3-FCC3-3188-FEE7-9A678678C9B7}"/>
              </a:ext>
            </a:extLst>
          </p:cNvPr>
          <p:cNvSpPr>
            <a:spLocks noGrp="1"/>
          </p:cNvSpPr>
          <p:nvPr>
            <p:ph sz="half" idx="1"/>
          </p:nvPr>
        </p:nvSpPr>
        <p:spPr>
          <a:xfrm>
            <a:off x="228600" y="1600199"/>
            <a:ext cx="3962400" cy="4525963"/>
          </a:xfrm>
        </p:spPr>
        <p:txBody>
          <a:bodyPr/>
          <a:lstStyle/>
          <a:p>
            <a:pPr>
              <a:spcAft>
                <a:spcPts val="1200"/>
              </a:spcAft>
            </a:pPr>
            <a:r>
              <a:rPr lang="en-US" dirty="0"/>
              <a:t>Countries closer to the equator are poorer on average</a:t>
            </a:r>
          </a:p>
          <a:p>
            <a:pPr>
              <a:spcAft>
                <a:spcPts val="1200"/>
              </a:spcAft>
            </a:pPr>
            <a:r>
              <a:rPr lang="en-US" dirty="0"/>
              <a:t>But why?</a:t>
            </a:r>
          </a:p>
          <a:p>
            <a:pPr>
              <a:spcAft>
                <a:spcPts val="1200"/>
              </a:spcAft>
            </a:pPr>
            <a:endParaRPr lang="en-US" dirty="0"/>
          </a:p>
        </p:txBody>
      </p:sp>
      <p:sp>
        <p:nvSpPr>
          <p:cNvPr id="4" name="Slide Number Placeholder 3">
            <a:extLst>
              <a:ext uri="{FF2B5EF4-FFF2-40B4-BE49-F238E27FC236}">
                <a16:creationId xmlns:a16="http://schemas.microsoft.com/office/drawing/2014/main" id="{335880F9-FC79-5FEF-4534-5C158213A5EE}"/>
              </a:ext>
            </a:extLst>
          </p:cNvPr>
          <p:cNvSpPr>
            <a:spLocks noGrp="1"/>
          </p:cNvSpPr>
          <p:nvPr>
            <p:ph type="sldNum" sz="quarter" idx="12"/>
          </p:nvPr>
        </p:nvSpPr>
        <p:spPr/>
        <p:txBody>
          <a:bodyPr/>
          <a:lstStyle/>
          <a:p>
            <a:fld id="{B9B34D02-10F5-4BAF-849E-D682A594BAAC}" type="slidenum">
              <a:rPr lang="en-US" smtClean="0"/>
              <a:pPr/>
              <a:t>15</a:t>
            </a:fld>
            <a:endParaRPr lang="en-US"/>
          </a:p>
        </p:txBody>
      </p:sp>
      <p:pic>
        <p:nvPicPr>
          <p:cNvPr id="7" name="Content Placeholder 4" descr="AJR2005LatitudeIncome.jpg">
            <a:extLst>
              <a:ext uri="{FF2B5EF4-FFF2-40B4-BE49-F238E27FC236}">
                <a16:creationId xmlns:a16="http://schemas.microsoft.com/office/drawing/2014/main" id="{04701F3D-0A30-C54E-022E-8C3B369BAB31}"/>
              </a:ext>
            </a:extLst>
          </p:cNvPr>
          <p:cNvPicPr>
            <a:picLocks noGrp="1" noChangeAspect="1"/>
          </p:cNvPicPr>
          <p:nvPr>
            <p:ph sz="half" idx="2"/>
          </p:nvPr>
        </p:nvPicPr>
        <p:blipFill>
          <a:blip r:embed="rId2" cstate="print"/>
          <a:stretch>
            <a:fillRect/>
          </a:stretch>
        </p:blipFill>
        <p:spPr>
          <a:xfrm>
            <a:off x="4114800" y="1420686"/>
            <a:ext cx="7911279" cy="4938713"/>
          </a:xfrm>
        </p:spPr>
      </p:pic>
    </p:spTree>
    <p:extLst>
      <p:ext uri="{BB962C8B-B14F-4D97-AF65-F5344CB8AC3E}">
        <p14:creationId xmlns:p14="http://schemas.microsoft.com/office/powerpoint/2010/main" val="171814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lstStyle/>
          <a:p>
            <a:r>
              <a:rPr lang="en-US" dirty="0"/>
              <a:t>Growth and Disease</a:t>
            </a:r>
          </a:p>
        </p:txBody>
      </p:sp>
      <p:sp>
        <p:nvSpPr>
          <p:cNvPr id="4" name="Slide Number Placeholder 3"/>
          <p:cNvSpPr>
            <a:spLocks noGrp="1"/>
          </p:cNvSpPr>
          <p:nvPr>
            <p:ph type="sldNum" sz="quarter" idx="12"/>
          </p:nvPr>
        </p:nvSpPr>
        <p:spPr/>
        <p:txBody>
          <a:bodyPr/>
          <a:lstStyle/>
          <a:p>
            <a:fld id="{B9B34D02-10F5-4BAF-849E-D682A594BAAC}" type="slidenum">
              <a:rPr lang="en-US" smtClean="0"/>
              <a:pPr/>
              <a:t>16</a:t>
            </a:fld>
            <a:endParaRPr lang="en-US"/>
          </a:p>
        </p:txBody>
      </p:sp>
      <p:pic>
        <p:nvPicPr>
          <p:cNvPr id="5" name="Picture 2" descr="http://rs.resalliance.org/wp-content/uploads/2008/03/map_pflimit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098" y="1219200"/>
            <a:ext cx="917266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61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ABB77C-63FD-6264-4041-6E030C687A51}"/>
              </a:ext>
            </a:extLst>
          </p:cNvPr>
          <p:cNvSpPr>
            <a:spLocks noGrp="1"/>
          </p:cNvSpPr>
          <p:nvPr>
            <p:ph type="title"/>
          </p:nvPr>
        </p:nvSpPr>
        <p:spPr/>
        <p:txBody>
          <a:bodyPr/>
          <a:lstStyle/>
          <a:p>
            <a:r>
              <a:rPr lang="en-US" dirty="0"/>
              <a:t>Growth and Disease</a:t>
            </a:r>
          </a:p>
        </p:txBody>
      </p:sp>
      <p:sp>
        <p:nvSpPr>
          <p:cNvPr id="11" name="Text Placeholder 10">
            <a:extLst>
              <a:ext uri="{FF2B5EF4-FFF2-40B4-BE49-F238E27FC236}">
                <a16:creationId xmlns:a16="http://schemas.microsoft.com/office/drawing/2014/main" id="{E0104C9A-FD8A-D012-16C2-923A063B1434}"/>
              </a:ext>
            </a:extLst>
          </p:cNvPr>
          <p:cNvSpPr>
            <a:spLocks noGrp="1"/>
          </p:cNvSpPr>
          <p:nvPr>
            <p:ph type="body" idx="1"/>
          </p:nvPr>
        </p:nvSpPr>
        <p:spPr/>
        <p:txBody>
          <a:bodyPr/>
          <a:lstStyle/>
          <a:p>
            <a:r>
              <a:rPr lang="en-US" dirty="0"/>
              <a:t>Yellow Fever</a:t>
            </a:r>
          </a:p>
        </p:txBody>
      </p:sp>
      <p:pic>
        <p:nvPicPr>
          <p:cNvPr id="8" name="Content Placeholder 7">
            <a:extLst>
              <a:ext uri="{FF2B5EF4-FFF2-40B4-BE49-F238E27FC236}">
                <a16:creationId xmlns:a16="http://schemas.microsoft.com/office/drawing/2014/main" id="{9AD0B23D-FA14-AEE2-9544-6EE1D6007AA1}"/>
              </a:ext>
            </a:extLst>
          </p:cNvPr>
          <p:cNvPicPr>
            <a:picLocks noGrp="1" noChangeAspect="1"/>
          </p:cNvPicPr>
          <p:nvPr>
            <p:ph sz="half" idx="2"/>
          </p:nvPr>
        </p:nvPicPr>
        <p:blipFill>
          <a:blip r:embed="rId2"/>
          <a:stretch>
            <a:fillRect/>
          </a:stretch>
        </p:blipFill>
        <p:spPr>
          <a:xfrm>
            <a:off x="520888" y="2174875"/>
            <a:ext cx="5564339" cy="4197891"/>
          </a:xfrm>
          <a:prstGeom prst="rect">
            <a:avLst/>
          </a:prstGeom>
        </p:spPr>
      </p:pic>
      <p:sp>
        <p:nvSpPr>
          <p:cNvPr id="12" name="Text Placeholder 11">
            <a:extLst>
              <a:ext uri="{FF2B5EF4-FFF2-40B4-BE49-F238E27FC236}">
                <a16:creationId xmlns:a16="http://schemas.microsoft.com/office/drawing/2014/main" id="{BF012F03-0E80-9ABE-8D58-D65AB8C99BD6}"/>
              </a:ext>
            </a:extLst>
          </p:cNvPr>
          <p:cNvSpPr>
            <a:spLocks noGrp="1"/>
          </p:cNvSpPr>
          <p:nvPr>
            <p:ph type="body" sz="quarter" idx="3"/>
          </p:nvPr>
        </p:nvSpPr>
        <p:spPr/>
        <p:txBody>
          <a:bodyPr/>
          <a:lstStyle/>
          <a:p>
            <a:r>
              <a:rPr lang="en-US" dirty="0"/>
              <a:t>Sleeping Sickness</a:t>
            </a:r>
          </a:p>
        </p:txBody>
      </p:sp>
      <p:pic>
        <p:nvPicPr>
          <p:cNvPr id="9" name="Content Placeholder 4">
            <a:extLst>
              <a:ext uri="{FF2B5EF4-FFF2-40B4-BE49-F238E27FC236}">
                <a16:creationId xmlns:a16="http://schemas.microsoft.com/office/drawing/2014/main" id="{3DFFC17D-C433-2E08-D170-B2E56BB55DA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10400" y="2292350"/>
            <a:ext cx="4038600" cy="4332959"/>
          </a:xfrm>
        </p:spPr>
      </p:pic>
      <p:sp>
        <p:nvSpPr>
          <p:cNvPr id="4" name="Slide Number Placeholder 3">
            <a:extLst>
              <a:ext uri="{FF2B5EF4-FFF2-40B4-BE49-F238E27FC236}">
                <a16:creationId xmlns:a16="http://schemas.microsoft.com/office/drawing/2014/main" id="{2DEAFEA7-12BB-8042-3F4D-8857D75A793B}"/>
              </a:ext>
            </a:extLst>
          </p:cNvPr>
          <p:cNvSpPr>
            <a:spLocks noGrp="1"/>
          </p:cNvSpPr>
          <p:nvPr>
            <p:ph type="sldNum" sz="quarter" idx="12"/>
          </p:nvPr>
        </p:nvSpPr>
        <p:spPr/>
        <p:txBody>
          <a:bodyPr/>
          <a:lstStyle/>
          <a:p>
            <a:fld id="{B9B34D02-10F5-4BAF-849E-D682A594BAAC}" type="slidenum">
              <a:rPr lang="en-US" smtClean="0"/>
              <a:pPr/>
              <a:t>17</a:t>
            </a:fld>
            <a:endParaRPr lang="en-US"/>
          </a:p>
        </p:txBody>
      </p:sp>
    </p:spTree>
    <p:extLst>
      <p:ext uri="{BB962C8B-B14F-4D97-AF65-F5344CB8AC3E}">
        <p14:creationId xmlns:p14="http://schemas.microsoft.com/office/powerpoint/2010/main" val="398740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0D34-35D4-1D0A-F0CC-D155887FCCE4}"/>
              </a:ext>
            </a:extLst>
          </p:cNvPr>
          <p:cNvSpPr>
            <a:spLocks noGrp="1"/>
          </p:cNvSpPr>
          <p:nvPr>
            <p:ph type="title"/>
          </p:nvPr>
        </p:nvSpPr>
        <p:spPr>
          <a:xfrm>
            <a:off x="609600" y="274638"/>
            <a:ext cx="5825744" cy="1143000"/>
          </a:xfrm>
        </p:spPr>
        <p:txBody>
          <a:bodyPr>
            <a:normAutofit/>
          </a:bodyPr>
          <a:lstStyle/>
          <a:p>
            <a:r>
              <a:rPr lang="en-US" dirty="0"/>
              <a:t>Geography and Growth</a:t>
            </a:r>
          </a:p>
        </p:txBody>
      </p:sp>
      <p:pic>
        <p:nvPicPr>
          <p:cNvPr id="5" name="Content Placeholder 4" descr="SachsWarner1997table2.jpg"/>
          <p:cNvPicPr>
            <a:picLocks noGrp="1" noChangeAspect="1"/>
          </p:cNvPicPr>
          <p:nvPr>
            <p:ph sz="half" idx="1"/>
          </p:nvPr>
        </p:nvPicPr>
        <p:blipFill>
          <a:blip r:embed="rId3" cstate="print"/>
          <a:stretch>
            <a:fillRect/>
          </a:stretch>
        </p:blipFill>
        <p:spPr>
          <a:xfrm>
            <a:off x="7332472" y="133476"/>
            <a:ext cx="3352800" cy="6452451"/>
          </a:xfrm>
        </p:spPr>
      </p:pic>
      <p:sp>
        <p:nvSpPr>
          <p:cNvPr id="3" name="Content Placeholder 2"/>
          <p:cNvSpPr>
            <a:spLocks noGrp="1"/>
          </p:cNvSpPr>
          <p:nvPr>
            <p:ph sz="half" idx="2"/>
          </p:nvPr>
        </p:nvSpPr>
        <p:spPr>
          <a:xfrm>
            <a:off x="446024" y="1745035"/>
            <a:ext cx="5384800" cy="4525963"/>
          </a:xfrm>
        </p:spPr>
        <p:txBody>
          <a:bodyPr/>
          <a:lstStyle/>
          <a:p>
            <a:pPr marL="0" indent="0">
              <a:buNone/>
            </a:pPr>
            <a:r>
              <a:rPr lang="en-US" dirty="0"/>
              <a:t>Channels:</a:t>
            </a:r>
          </a:p>
          <a:p>
            <a:r>
              <a:rPr lang="en-US" dirty="0"/>
              <a:t>Disease</a:t>
            </a:r>
          </a:p>
          <a:p>
            <a:r>
              <a:rPr lang="en-US" dirty="0"/>
              <a:t>Access to trade</a:t>
            </a:r>
          </a:p>
          <a:p>
            <a:r>
              <a:rPr lang="en-US" dirty="0"/>
              <a:t>Natural resource curse</a:t>
            </a:r>
          </a:p>
        </p:txBody>
      </p:sp>
      <p:sp>
        <p:nvSpPr>
          <p:cNvPr id="4" name="Slide Number Placeholder 3"/>
          <p:cNvSpPr>
            <a:spLocks noGrp="1"/>
          </p:cNvSpPr>
          <p:nvPr>
            <p:ph type="sldNum" sz="quarter" idx="12"/>
          </p:nvPr>
        </p:nvSpPr>
        <p:spPr/>
        <p:txBody>
          <a:bodyPr/>
          <a:lstStyle/>
          <a:p>
            <a:fld id="{B9B34D02-10F5-4BAF-849E-D682A594BAAC}" type="slidenum">
              <a:rPr lang="en-US" smtClean="0"/>
              <a:pPr/>
              <a:t>18</a:t>
            </a:fld>
            <a:endParaRPr lang="en-US"/>
          </a:p>
        </p:txBody>
      </p:sp>
      <p:sp>
        <p:nvSpPr>
          <p:cNvPr id="6" name="Rectangle 5"/>
          <p:cNvSpPr/>
          <p:nvPr/>
        </p:nvSpPr>
        <p:spPr>
          <a:xfrm>
            <a:off x="7218172" y="3359701"/>
            <a:ext cx="3581400" cy="1219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54401" y="6352144"/>
            <a:ext cx="3292696" cy="369332"/>
          </a:xfrm>
          <a:prstGeom prst="rect">
            <a:avLst/>
          </a:prstGeom>
          <a:noFill/>
        </p:spPr>
        <p:txBody>
          <a:bodyPr wrap="none" rtlCol="0">
            <a:spAutoFit/>
          </a:bodyPr>
          <a:lstStyle/>
          <a:p>
            <a:r>
              <a:rPr lang="en-US" dirty="0"/>
              <a:t>Source: Sachs and Warner (1997)</a:t>
            </a:r>
          </a:p>
        </p:txBody>
      </p:sp>
    </p:spTree>
    <p:extLst>
      <p:ext uri="{BB962C8B-B14F-4D97-AF65-F5344CB8AC3E}">
        <p14:creationId xmlns:p14="http://schemas.microsoft.com/office/powerpoint/2010/main" val="400722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C483-CBA1-5E95-B995-50D2A67BD98F}"/>
              </a:ext>
            </a:extLst>
          </p:cNvPr>
          <p:cNvSpPr>
            <a:spLocks noGrp="1"/>
          </p:cNvSpPr>
          <p:nvPr>
            <p:ph type="title"/>
          </p:nvPr>
        </p:nvSpPr>
        <p:spPr/>
        <p:txBody>
          <a:bodyPr/>
          <a:lstStyle/>
          <a:p>
            <a:r>
              <a:rPr lang="en-US" dirty="0"/>
              <a:t>Institutions and Growth</a:t>
            </a:r>
          </a:p>
        </p:txBody>
      </p:sp>
      <p:sp>
        <p:nvSpPr>
          <p:cNvPr id="3" name="Content Placeholder 2">
            <a:extLst>
              <a:ext uri="{FF2B5EF4-FFF2-40B4-BE49-F238E27FC236}">
                <a16:creationId xmlns:a16="http://schemas.microsoft.com/office/drawing/2014/main" id="{B2D56600-82E1-C32A-2F1A-A4A40D2BE1B3}"/>
              </a:ext>
            </a:extLst>
          </p:cNvPr>
          <p:cNvSpPr>
            <a:spLocks noGrp="1"/>
          </p:cNvSpPr>
          <p:nvPr>
            <p:ph sz="half" idx="1"/>
          </p:nvPr>
        </p:nvSpPr>
        <p:spPr>
          <a:xfrm>
            <a:off x="76200" y="1600200"/>
            <a:ext cx="5384801" cy="5121276"/>
          </a:xfrm>
        </p:spPr>
        <p:txBody>
          <a:bodyPr>
            <a:normAutofit/>
          </a:bodyPr>
          <a:lstStyle/>
          <a:p>
            <a:r>
              <a:rPr lang="en-US" dirty="0"/>
              <a:t>Long line of thought arguing that good institutions cause high income</a:t>
            </a:r>
          </a:p>
          <a:p>
            <a:pPr lvl="1"/>
            <a:r>
              <a:rPr lang="en-US" dirty="0"/>
              <a:t>Secure property rights, rule of law, constraints on the executive</a:t>
            </a:r>
          </a:p>
          <a:p>
            <a:r>
              <a:rPr lang="en-US" dirty="0"/>
              <a:t>Where do we find exogenous variation in institutions?</a:t>
            </a:r>
          </a:p>
          <a:p>
            <a:pPr lvl="1"/>
            <a:r>
              <a:rPr lang="en-US" dirty="0"/>
              <a:t>West vs. East Germany (1945-1989)</a:t>
            </a:r>
          </a:p>
          <a:p>
            <a:pPr lvl="1"/>
            <a:r>
              <a:rPr lang="en-US" dirty="0"/>
              <a:t>South vs. North Korea (post-1953)</a:t>
            </a:r>
          </a:p>
          <a:p>
            <a:r>
              <a:rPr lang="en-US" dirty="0"/>
              <a:t>Suggest capitalism is good for growth</a:t>
            </a:r>
          </a:p>
        </p:txBody>
      </p:sp>
      <p:pic>
        <p:nvPicPr>
          <p:cNvPr id="7" name="Content Placeholder 6" descr="A view of earth from space&#10;&#10;AI-generated content may be incorrect.">
            <a:extLst>
              <a:ext uri="{FF2B5EF4-FFF2-40B4-BE49-F238E27FC236}">
                <a16:creationId xmlns:a16="http://schemas.microsoft.com/office/drawing/2014/main" id="{2F47081F-0D33-860B-5856-1A2002E14D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61001" y="1656609"/>
            <a:ext cx="6524206" cy="4363191"/>
          </a:xfrm>
        </p:spPr>
      </p:pic>
      <p:sp>
        <p:nvSpPr>
          <p:cNvPr id="5" name="Slide Number Placeholder 4">
            <a:extLst>
              <a:ext uri="{FF2B5EF4-FFF2-40B4-BE49-F238E27FC236}">
                <a16:creationId xmlns:a16="http://schemas.microsoft.com/office/drawing/2014/main" id="{01C3EAA7-114D-3201-FF6B-342FA83316B8}"/>
              </a:ext>
            </a:extLst>
          </p:cNvPr>
          <p:cNvSpPr>
            <a:spLocks noGrp="1"/>
          </p:cNvSpPr>
          <p:nvPr>
            <p:ph type="sldNum" sz="quarter" idx="12"/>
          </p:nvPr>
        </p:nvSpPr>
        <p:spPr/>
        <p:txBody>
          <a:bodyPr/>
          <a:lstStyle/>
          <a:p>
            <a:fld id="{B9B34D02-10F5-4BAF-849E-D682A594BAAC}" type="slidenum">
              <a:rPr lang="en-US" smtClean="0"/>
              <a:pPr/>
              <a:t>19</a:t>
            </a:fld>
            <a:endParaRPr lang="en-US"/>
          </a:p>
        </p:txBody>
      </p:sp>
    </p:spTree>
    <p:extLst>
      <p:ext uri="{BB962C8B-B14F-4D97-AF65-F5344CB8AC3E}">
        <p14:creationId xmlns:p14="http://schemas.microsoft.com/office/powerpoint/2010/main" val="350960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Key Questions about Growth</a:t>
            </a:r>
          </a:p>
        </p:txBody>
      </p:sp>
      <p:sp>
        <p:nvSpPr>
          <p:cNvPr id="3" name="Content Placeholder 2"/>
          <p:cNvSpPr>
            <a:spLocks noGrp="1"/>
          </p:cNvSpPr>
          <p:nvPr>
            <p:ph sz="half" idx="1"/>
          </p:nvPr>
        </p:nvSpPr>
        <p:spPr>
          <a:xfrm>
            <a:off x="381000" y="1624013"/>
            <a:ext cx="4191000" cy="4795837"/>
          </a:xfrm>
        </p:spPr>
        <p:txBody>
          <a:bodyPr/>
          <a:lstStyle/>
          <a:p>
            <a:r>
              <a:rPr lang="en-US" dirty="0"/>
              <a:t>What determines the growth of the “frontier”?</a:t>
            </a:r>
          </a:p>
          <a:p>
            <a:pPr>
              <a:buNone/>
            </a:pPr>
            <a:r>
              <a:rPr lang="en-US" dirty="0"/>
              <a:t>	(Market for Ideas)</a:t>
            </a:r>
          </a:p>
          <a:p>
            <a:pPr>
              <a:spcBef>
                <a:spcPts val="1200"/>
              </a:spcBef>
            </a:pPr>
            <a:endParaRPr lang="en-US" dirty="0"/>
          </a:p>
          <a:p>
            <a:pPr>
              <a:spcBef>
                <a:spcPts val="1200"/>
              </a:spcBef>
            </a:pPr>
            <a:r>
              <a:rPr lang="en-US" dirty="0"/>
              <a:t>Why are some countries so far behind the frontier? </a:t>
            </a:r>
          </a:p>
          <a:p>
            <a:pPr>
              <a:spcBef>
                <a:spcPts val="1200"/>
              </a:spcBef>
              <a:buNone/>
            </a:pPr>
            <a:r>
              <a:rPr lang="en-US" dirty="0"/>
              <a:t>	(Barriers to Riches)</a:t>
            </a:r>
          </a:p>
        </p:txBody>
      </p:sp>
      <p:pic>
        <p:nvPicPr>
          <p:cNvPr id="5" name="Picture 5"/>
          <p:cNvPicPr>
            <a:picLocks noGrp="1" noChangeAspect="1" noChangeArrowheads="1"/>
          </p:cNvPicPr>
          <p:nvPr>
            <p:ph sz="half" idx="2"/>
          </p:nvPr>
        </p:nvPicPr>
        <p:blipFill>
          <a:blip r:embed="rId3" cstate="print"/>
          <a:srcRect/>
          <a:stretch>
            <a:fillRect/>
          </a:stretch>
        </p:blipFill>
        <p:spPr>
          <a:xfrm>
            <a:off x="4876800" y="1219200"/>
            <a:ext cx="6934200" cy="5200650"/>
          </a:xfrm>
          <a:prstGeom prst="rect">
            <a:avLst/>
          </a:prstGeom>
          <a:noFill/>
          <a:ln/>
        </p:spPr>
      </p:pic>
      <p:sp>
        <p:nvSpPr>
          <p:cNvPr id="6" name="Slide Number Placeholder 5"/>
          <p:cNvSpPr>
            <a:spLocks noGrp="1"/>
          </p:cNvSpPr>
          <p:nvPr>
            <p:ph type="sldNum" sz="quarter" idx="12"/>
          </p:nvPr>
        </p:nvSpPr>
        <p:spPr/>
        <p:txBody>
          <a:bodyPr/>
          <a:lstStyle/>
          <a:p>
            <a:fld id="{B5F092F7-E592-49A6-818E-C0478D32F0E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6E1AA-B46F-14C0-B0F0-B377997882DA}"/>
              </a:ext>
            </a:extLst>
          </p:cNvPr>
          <p:cNvSpPr>
            <a:spLocks noGrp="1"/>
          </p:cNvSpPr>
          <p:nvPr>
            <p:ph type="title"/>
          </p:nvPr>
        </p:nvSpPr>
        <p:spPr/>
        <p:txBody>
          <a:bodyPr/>
          <a:lstStyle/>
          <a:p>
            <a:r>
              <a:rPr lang="en-US" dirty="0"/>
              <a:t>Institutions and Growth</a:t>
            </a:r>
          </a:p>
        </p:txBody>
      </p:sp>
      <p:sp>
        <p:nvSpPr>
          <p:cNvPr id="7" name="Content Placeholder 6">
            <a:extLst>
              <a:ext uri="{FF2B5EF4-FFF2-40B4-BE49-F238E27FC236}">
                <a16:creationId xmlns:a16="http://schemas.microsoft.com/office/drawing/2014/main" id="{8D4AE366-48AA-13FF-B4E1-E625491F7DDF}"/>
              </a:ext>
            </a:extLst>
          </p:cNvPr>
          <p:cNvSpPr>
            <a:spLocks noGrp="1"/>
          </p:cNvSpPr>
          <p:nvPr>
            <p:ph idx="1"/>
          </p:nvPr>
        </p:nvSpPr>
        <p:spPr/>
        <p:txBody>
          <a:bodyPr/>
          <a:lstStyle/>
          <a:p>
            <a:pPr>
              <a:spcAft>
                <a:spcPts val="1200"/>
              </a:spcAft>
            </a:pPr>
            <a:r>
              <a:rPr lang="en-US" dirty="0"/>
              <a:t>How can we find other exogenous variation in institutions?</a:t>
            </a:r>
          </a:p>
          <a:p>
            <a:pPr>
              <a:spcAft>
                <a:spcPts val="1200"/>
              </a:spcAft>
            </a:pPr>
            <a:r>
              <a:rPr lang="en-US" dirty="0"/>
              <a:t>Institutions often have long term historical roots</a:t>
            </a:r>
          </a:p>
          <a:p>
            <a:pPr>
              <a:spcAft>
                <a:spcPts val="1200"/>
              </a:spcAft>
            </a:pPr>
            <a:r>
              <a:rPr lang="en-US" dirty="0"/>
              <a:t>Institutions often have very long-lasting effects</a:t>
            </a:r>
          </a:p>
          <a:p>
            <a:r>
              <a:rPr lang="en-US" dirty="0"/>
              <a:t>We consider two examples:</a:t>
            </a:r>
          </a:p>
          <a:p>
            <a:pPr lvl="1"/>
            <a:r>
              <a:rPr lang="en-US" dirty="0"/>
              <a:t>Long-term effect of Mining Mita in Peru and Bolivia</a:t>
            </a:r>
          </a:p>
          <a:p>
            <a:pPr lvl="1"/>
            <a:r>
              <a:rPr lang="en-US" dirty="0"/>
              <a:t>Long-term effect of early colonial institutions</a:t>
            </a:r>
          </a:p>
        </p:txBody>
      </p:sp>
      <p:sp>
        <p:nvSpPr>
          <p:cNvPr id="5" name="Slide Number Placeholder 4">
            <a:extLst>
              <a:ext uri="{FF2B5EF4-FFF2-40B4-BE49-F238E27FC236}">
                <a16:creationId xmlns:a16="http://schemas.microsoft.com/office/drawing/2014/main" id="{1C52E2E0-FA9C-741F-F225-DF7CE63C17E1}"/>
              </a:ext>
            </a:extLst>
          </p:cNvPr>
          <p:cNvSpPr>
            <a:spLocks noGrp="1"/>
          </p:cNvSpPr>
          <p:nvPr>
            <p:ph type="sldNum" sz="quarter" idx="12"/>
          </p:nvPr>
        </p:nvSpPr>
        <p:spPr/>
        <p:txBody>
          <a:bodyPr/>
          <a:lstStyle/>
          <a:p>
            <a:fld id="{B9B34D02-10F5-4BAF-849E-D682A594BAAC}" type="slidenum">
              <a:rPr lang="en-US" smtClean="0"/>
              <a:pPr/>
              <a:t>20</a:t>
            </a:fld>
            <a:endParaRPr lang="en-US"/>
          </a:p>
        </p:txBody>
      </p:sp>
    </p:spTree>
    <p:extLst>
      <p:ext uri="{BB962C8B-B14F-4D97-AF65-F5344CB8AC3E}">
        <p14:creationId xmlns:p14="http://schemas.microsoft.com/office/powerpoint/2010/main" val="111753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 Term Effects of Peru’s Mining </a:t>
            </a:r>
            <a:r>
              <a:rPr lang="en-US" dirty="0" err="1"/>
              <a:t>Mita</a:t>
            </a:r>
            <a:endParaRPr lang="en-US" dirty="0"/>
          </a:p>
        </p:txBody>
      </p:sp>
      <p:sp>
        <p:nvSpPr>
          <p:cNvPr id="3" name="Content Placeholder 2"/>
          <p:cNvSpPr>
            <a:spLocks noGrp="1"/>
          </p:cNvSpPr>
          <p:nvPr>
            <p:ph sz="half" idx="1"/>
          </p:nvPr>
        </p:nvSpPr>
        <p:spPr>
          <a:xfrm>
            <a:off x="304800" y="1600199"/>
            <a:ext cx="5715000" cy="4983163"/>
          </a:xfrm>
        </p:spPr>
        <p:txBody>
          <a:bodyPr>
            <a:normAutofit lnSpcReduction="10000"/>
          </a:bodyPr>
          <a:lstStyle/>
          <a:p>
            <a:r>
              <a:rPr lang="en-US" dirty="0"/>
              <a:t>Melissa Dell (2010): Peru’s mining </a:t>
            </a:r>
            <a:r>
              <a:rPr lang="en-US" dirty="0" err="1"/>
              <a:t>mita</a:t>
            </a:r>
            <a:r>
              <a:rPr lang="en-US" dirty="0"/>
              <a:t> as a natural experiment for outcomes today</a:t>
            </a:r>
          </a:p>
          <a:p>
            <a:r>
              <a:rPr lang="en-US" dirty="0" err="1"/>
              <a:t>Mita</a:t>
            </a:r>
            <a:r>
              <a:rPr lang="en-US" dirty="0"/>
              <a:t>: Forced labor institution in Peru and Bolivia under Spanish colonial rule</a:t>
            </a:r>
          </a:p>
          <a:p>
            <a:r>
              <a:rPr lang="en-US" dirty="0"/>
              <a:t>In effect from 1573 to 1812</a:t>
            </a:r>
          </a:p>
          <a:p>
            <a:r>
              <a:rPr lang="en-US" dirty="0"/>
              <a:t>One-seventh of adult male population required to work in Potosi silver mines and Huancavelica mercury mine </a:t>
            </a:r>
          </a:p>
        </p:txBody>
      </p:sp>
      <p:sp>
        <p:nvSpPr>
          <p:cNvPr id="4" name="Slide Number Placeholder 3"/>
          <p:cNvSpPr>
            <a:spLocks noGrp="1"/>
          </p:cNvSpPr>
          <p:nvPr>
            <p:ph type="sldNum" sz="quarter" idx="12"/>
          </p:nvPr>
        </p:nvSpPr>
        <p:spPr/>
        <p:txBody>
          <a:bodyPr/>
          <a:lstStyle/>
          <a:p>
            <a:fld id="{B9B34D02-10F5-4BAF-849E-D682A594BAAC}" type="slidenum">
              <a:rPr lang="en-US" smtClean="0"/>
              <a:pPr/>
              <a:t>21</a:t>
            </a:fld>
            <a:endParaRPr lang="en-US"/>
          </a:p>
        </p:txBody>
      </p:sp>
      <p:pic>
        <p:nvPicPr>
          <p:cNvPr id="6" name="Content Placeholder 4">
            <a:extLst>
              <a:ext uri="{FF2B5EF4-FFF2-40B4-BE49-F238E27FC236}">
                <a16:creationId xmlns:a16="http://schemas.microsoft.com/office/drawing/2014/main" id="{A2A8F645-DC9F-36FD-08D1-1D44C96F6E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1254846"/>
            <a:ext cx="6019800" cy="5194751"/>
          </a:xfrm>
        </p:spPr>
      </p:pic>
    </p:spTree>
    <p:extLst>
      <p:ext uri="{BB962C8B-B14F-4D97-AF65-F5344CB8AC3E}">
        <p14:creationId xmlns:p14="http://schemas.microsoft.com/office/powerpoint/2010/main" val="81906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Peru’s Mining </a:t>
            </a:r>
            <a:r>
              <a:rPr lang="en-US" dirty="0" err="1"/>
              <a:t>Mita</a:t>
            </a:r>
            <a:endParaRPr lang="en-US" dirty="0"/>
          </a:p>
        </p:txBody>
      </p:sp>
      <p:sp>
        <p:nvSpPr>
          <p:cNvPr id="3" name="Content Placeholder 2"/>
          <p:cNvSpPr>
            <a:spLocks noGrp="1"/>
          </p:cNvSpPr>
          <p:nvPr>
            <p:ph idx="1"/>
          </p:nvPr>
        </p:nvSpPr>
        <p:spPr>
          <a:xfrm>
            <a:off x="609600" y="1600200"/>
            <a:ext cx="10972800" cy="5029200"/>
          </a:xfrm>
        </p:spPr>
        <p:txBody>
          <a:bodyPr/>
          <a:lstStyle/>
          <a:p>
            <a:r>
              <a:rPr lang="en-US" dirty="0"/>
              <a:t>Dell asks: What are the effects of mining </a:t>
            </a:r>
            <a:r>
              <a:rPr lang="en-US" dirty="0" err="1"/>
              <a:t>mita</a:t>
            </a:r>
            <a:r>
              <a:rPr lang="en-US" dirty="0"/>
              <a:t> on people living in this region today?</a:t>
            </a:r>
          </a:p>
          <a:p>
            <a:r>
              <a:rPr lang="en-US" dirty="0"/>
              <a:t>How can we figure this out?</a:t>
            </a:r>
          </a:p>
          <a:p>
            <a:r>
              <a:rPr lang="en-US" dirty="0"/>
              <a:t>Compare people in this region versus rest of Peru and Bolivia?</a:t>
            </a:r>
          </a:p>
          <a:p>
            <a:r>
              <a:rPr lang="en-US" dirty="0"/>
              <a:t>But other things may also differ </a:t>
            </a:r>
            <a:br>
              <a:rPr lang="en-US" dirty="0"/>
            </a:br>
            <a:r>
              <a:rPr lang="en-US" dirty="0"/>
              <a:t>(e.g., altitude, fertility of soil, etc.)</a:t>
            </a:r>
          </a:p>
          <a:p>
            <a:r>
              <a:rPr lang="en-US" dirty="0"/>
              <a:t>What about looking right around the edges!</a:t>
            </a:r>
          </a:p>
        </p:txBody>
      </p:sp>
      <p:sp>
        <p:nvSpPr>
          <p:cNvPr id="4" name="Slide Number Placeholder 3"/>
          <p:cNvSpPr>
            <a:spLocks noGrp="1"/>
          </p:cNvSpPr>
          <p:nvPr>
            <p:ph type="sldNum" sz="quarter" idx="12"/>
          </p:nvPr>
        </p:nvSpPr>
        <p:spPr/>
        <p:txBody>
          <a:bodyPr/>
          <a:lstStyle/>
          <a:p>
            <a:fld id="{B9B34D02-10F5-4BAF-849E-D682A594BAAC}" type="slidenum">
              <a:rPr lang="en-US" smtClean="0"/>
              <a:pPr/>
              <a:t>22</a:t>
            </a:fld>
            <a:endParaRPr lang="en-US"/>
          </a:p>
        </p:txBody>
      </p:sp>
    </p:spTree>
    <p:extLst>
      <p:ext uri="{BB962C8B-B14F-4D97-AF65-F5344CB8AC3E}">
        <p14:creationId xmlns:p14="http://schemas.microsoft.com/office/powerpoint/2010/main" val="27354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Peru’s Mining </a:t>
            </a:r>
            <a:r>
              <a:rPr lang="en-US" dirty="0" err="1"/>
              <a:t>Mita</a:t>
            </a:r>
            <a:endParaRPr lang="en-US" dirty="0"/>
          </a:p>
        </p:txBody>
      </p:sp>
      <p:sp>
        <p:nvSpPr>
          <p:cNvPr id="3" name="Content Placeholder 2"/>
          <p:cNvSpPr>
            <a:spLocks noGrp="1"/>
          </p:cNvSpPr>
          <p:nvPr>
            <p:ph idx="1"/>
          </p:nvPr>
        </p:nvSpPr>
        <p:spPr/>
        <p:txBody>
          <a:bodyPr/>
          <a:lstStyle/>
          <a:p>
            <a:r>
              <a:rPr lang="en-US" dirty="0"/>
              <a:t>If other factors change “smoothly,” then we can compare area right inside catchment zone with area right outside</a:t>
            </a:r>
          </a:p>
          <a:p>
            <a:r>
              <a:rPr lang="en-US" dirty="0"/>
              <a:t>Everything else should be approximately constant</a:t>
            </a:r>
          </a:p>
          <a:p>
            <a:r>
              <a:rPr lang="en-US" dirty="0"/>
              <a:t>Only thing that differs is “exposure” to </a:t>
            </a:r>
            <a:r>
              <a:rPr lang="en-US" dirty="0" err="1"/>
              <a:t>mita</a:t>
            </a:r>
            <a:endParaRPr lang="en-US" dirty="0"/>
          </a:p>
          <a:p>
            <a:r>
              <a:rPr lang="en-US" dirty="0"/>
              <a:t>Method is called Regression Discontinuity Design (RD or RDD)</a:t>
            </a:r>
          </a:p>
        </p:txBody>
      </p:sp>
      <p:sp>
        <p:nvSpPr>
          <p:cNvPr id="4" name="Slide Number Placeholder 3"/>
          <p:cNvSpPr>
            <a:spLocks noGrp="1"/>
          </p:cNvSpPr>
          <p:nvPr>
            <p:ph type="sldNum" sz="quarter" idx="12"/>
          </p:nvPr>
        </p:nvSpPr>
        <p:spPr/>
        <p:txBody>
          <a:bodyPr/>
          <a:lstStyle/>
          <a:p>
            <a:fld id="{B9B34D02-10F5-4BAF-849E-D682A594BAAC}" type="slidenum">
              <a:rPr lang="en-US" smtClean="0"/>
              <a:pPr/>
              <a:t>23</a:t>
            </a:fld>
            <a:endParaRPr lang="en-US"/>
          </a:p>
        </p:txBody>
      </p:sp>
    </p:spTree>
    <p:extLst>
      <p:ext uri="{BB962C8B-B14F-4D97-AF65-F5344CB8AC3E}">
        <p14:creationId xmlns:p14="http://schemas.microsoft.com/office/powerpoint/2010/main" val="13745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Peru’s Mining </a:t>
            </a:r>
            <a:r>
              <a:rPr lang="en-US" dirty="0" err="1"/>
              <a:t>Mita</a:t>
            </a:r>
            <a:endParaRPr lang="en-US" dirty="0"/>
          </a:p>
        </p:txBody>
      </p:sp>
      <p:sp>
        <p:nvSpPr>
          <p:cNvPr id="3" name="Content Placeholder 2"/>
          <p:cNvSpPr>
            <a:spLocks noGrp="1"/>
          </p:cNvSpPr>
          <p:nvPr>
            <p:ph sz="half" idx="1"/>
          </p:nvPr>
        </p:nvSpPr>
        <p:spPr>
          <a:xfrm>
            <a:off x="152401" y="1600199"/>
            <a:ext cx="5105400" cy="4983163"/>
          </a:xfrm>
        </p:spPr>
        <p:txBody>
          <a:bodyPr/>
          <a:lstStyle/>
          <a:p>
            <a:r>
              <a:rPr lang="en-US" dirty="0"/>
              <a:t>But perhaps catchment boundary is chosen to be at a cliff or some other place where other things change discontinuously</a:t>
            </a:r>
          </a:p>
          <a:p>
            <a:r>
              <a:rPr lang="en-US" dirty="0"/>
              <a:t>Dell only studies part of catchment boundary</a:t>
            </a:r>
          </a:p>
          <a:p>
            <a:r>
              <a:rPr lang="en-US" dirty="0"/>
              <a:t>Makes sure a bunch of other things are similar on both sides</a:t>
            </a:r>
          </a:p>
        </p:txBody>
      </p:sp>
      <p:sp>
        <p:nvSpPr>
          <p:cNvPr id="4" name="Slide Number Placeholder 3"/>
          <p:cNvSpPr>
            <a:spLocks noGrp="1"/>
          </p:cNvSpPr>
          <p:nvPr>
            <p:ph type="sldNum" sz="quarter" idx="12"/>
          </p:nvPr>
        </p:nvSpPr>
        <p:spPr/>
        <p:txBody>
          <a:bodyPr/>
          <a:lstStyle/>
          <a:p>
            <a:fld id="{B9B34D02-10F5-4BAF-849E-D682A594BAAC}" type="slidenum">
              <a:rPr lang="en-US" smtClean="0"/>
              <a:pPr/>
              <a:t>24</a:t>
            </a:fld>
            <a:endParaRPr lang="en-US"/>
          </a:p>
        </p:txBody>
      </p:sp>
      <p:pic>
        <p:nvPicPr>
          <p:cNvPr id="6" name="Content Placeholder 4">
            <a:extLst>
              <a:ext uri="{FF2B5EF4-FFF2-40B4-BE49-F238E27FC236}">
                <a16:creationId xmlns:a16="http://schemas.microsoft.com/office/drawing/2014/main" id="{9B1F0B43-BA43-BF4F-1E31-A596097C05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53711" y="1364732"/>
            <a:ext cx="6172200" cy="5326264"/>
          </a:xfrm>
        </p:spPr>
      </p:pic>
    </p:spTree>
    <p:extLst>
      <p:ext uri="{BB962C8B-B14F-4D97-AF65-F5344CB8AC3E}">
        <p14:creationId xmlns:p14="http://schemas.microsoft.com/office/powerpoint/2010/main" val="34543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Peru’s Mining </a:t>
            </a:r>
            <a:r>
              <a:rPr lang="en-US" dirty="0" err="1"/>
              <a:t>Mita</a:t>
            </a:r>
            <a:endParaRPr lang="en-US" dirty="0"/>
          </a:p>
        </p:txBody>
      </p:sp>
      <p:sp>
        <p:nvSpPr>
          <p:cNvPr id="3" name="Content Placeholder 2"/>
          <p:cNvSpPr>
            <a:spLocks noGrp="1"/>
          </p:cNvSpPr>
          <p:nvPr>
            <p:ph idx="1"/>
          </p:nvPr>
        </p:nvSpPr>
        <p:spPr/>
        <p:txBody>
          <a:bodyPr/>
          <a:lstStyle/>
          <a:p>
            <a:r>
              <a:rPr lang="en-US" dirty="0"/>
              <a:t>Dell then looks at:</a:t>
            </a:r>
          </a:p>
          <a:p>
            <a:pPr lvl="1"/>
            <a:r>
              <a:rPr lang="en-US" dirty="0"/>
              <a:t>Household consumption today</a:t>
            </a:r>
          </a:p>
          <a:p>
            <a:pPr lvl="1"/>
            <a:r>
              <a:rPr lang="en-US" dirty="0"/>
              <a:t>% of children with stunted growth today</a:t>
            </a:r>
          </a:p>
          <a:p>
            <a:endParaRPr lang="en-US" dirty="0"/>
          </a:p>
          <a:p>
            <a:r>
              <a:rPr lang="en-US" dirty="0"/>
              <a:t>Compares areas right inside with areas right outside </a:t>
            </a:r>
            <a:r>
              <a:rPr lang="en-US" dirty="0" err="1"/>
              <a:t>mita</a:t>
            </a:r>
            <a:r>
              <a:rPr lang="en-US" dirty="0"/>
              <a:t> zone</a:t>
            </a:r>
          </a:p>
          <a:p>
            <a:r>
              <a:rPr lang="en-US" dirty="0"/>
              <a:t>Recall, </a:t>
            </a:r>
            <a:r>
              <a:rPr lang="en-US" dirty="0" err="1"/>
              <a:t>mita</a:t>
            </a:r>
            <a:r>
              <a:rPr lang="en-US" dirty="0"/>
              <a:t> ended in 1812</a:t>
            </a:r>
          </a:p>
        </p:txBody>
      </p:sp>
      <p:sp>
        <p:nvSpPr>
          <p:cNvPr id="4" name="Slide Number Placeholder 3"/>
          <p:cNvSpPr>
            <a:spLocks noGrp="1"/>
          </p:cNvSpPr>
          <p:nvPr>
            <p:ph type="sldNum" sz="quarter" idx="12"/>
          </p:nvPr>
        </p:nvSpPr>
        <p:spPr/>
        <p:txBody>
          <a:bodyPr/>
          <a:lstStyle/>
          <a:p>
            <a:fld id="{B9B34D02-10F5-4BAF-849E-D682A594BAAC}" type="slidenum">
              <a:rPr lang="en-US" smtClean="0"/>
              <a:pPr/>
              <a:t>25</a:t>
            </a:fld>
            <a:endParaRPr lang="en-US"/>
          </a:p>
        </p:txBody>
      </p:sp>
    </p:spTree>
    <p:extLst>
      <p:ext uri="{BB962C8B-B14F-4D97-AF65-F5344CB8AC3E}">
        <p14:creationId xmlns:p14="http://schemas.microsoft.com/office/powerpoint/2010/main" val="226378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008" y="223439"/>
            <a:ext cx="9082993" cy="5784011"/>
          </a:xfrm>
        </p:spPr>
      </p:pic>
      <p:sp>
        <p:nvSpPr>
          <p:cNvPr id="4" name="Slide Number Placeholder 3"/>
          <p:cNvSpPr>
            <a:spLocks noGrp="1"/>
          </p:cNvSpPr>
          <p:nvPr>
            <p:ph type="sldNum" sz="quarter" idx="12"/>
          </p:nvPr>
        </p:nvSpPr>
        <p:spPr/>
        <p:txBody>
          <a:bodyPr/>
          <a:lstStyle/>
          <a:p>
            <a:fld id="{B9B34D02-10F5-4BAF-849E-D682A594BAAC}" type="slidenum">
              <a:rPr lang="en-US" smtClean="0"/>
              <a:pPr/>
              <a:t>26</a:t>
            </a:fld>
            <a:endParaRPr lang="en-US"/>
          </a:p>
        </p:txBody>
      </p:sp>
    </p:spTree>
    <p:extLst>
      <p:ext uri="{BB962C8B-B14F-4D97-AF65-F5344CB8AC3E}">
        <p14:creationId xmlns:p14="http://schemas.microsoft.com/office/powerpoint/2010/main" val="218643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22884"/>
            <a:ext cx="6324600" cy="6781802"/>
          </a:xfrm>
        </p:spPr>
      </p:pic>
      <p:sp>
        <p:nvSpPr>
          <p:cNvPr id="4" name="Slide Number Placeholder 3"/>
          <p:cNvSpPr>
            <a:spLocks noGrp="1"/>
          </p:cNvSpPr>
          <p:nvPr>
            <p:ph type="sldNum" sz="quarter" idx="12"/>
          </p:nvPr>
        </p:nvSpPr>
        <p:spPr/>
        <p:txBody>
          <a:bodyPr/>
          <a:lstStyle/>
          <a:p>
            <a:fld id="{B9B34D02-10F5-4BAF-849E-D682A594BAAC}" type="slidenum">
              <a:rPr lang="en-US" smtClean="0"/>
              <a:pPr/>
              <a:t>27</a:t>
            </a:fld>
            <a:endParaRPr lang="en-US"/>
          </a:p>
        </p:txBody>
      </p:sp>
    </p:spTree>
    <p:extLst>
      <p:ext uri="{BB962C8B-B14F-4D97-AF65-F5344CB8AC3E}">
        <p14:creationId xmlns:p14="http://schemas.microsoft.com/office/powerpoint/2010/main" val="260492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Peru’s Mining </a:t>
            </a:r>
            <a:r>
              <a:rPr lang="en-US" dirty="0" err="1"/>
              <a:t>Mita</a:t>
            </a:r>
            <a:endParaRPr lang="en-US" dirty="0"/>
          </a:p>
        </p:txBody>
      </p:sp>
      <p:sp>
        <p:nvSpPr>
          <p:cNvPr id="3" name="Content Placeholder 2"/>
          <p:cNvSpPr>
            <a:spLocks noGrp="1"/>
          </p:cNvSpPr>
          <p:nvPr>
            <p:ph idx="1"/>
          </p:nvPr>
        </p:nvSpPr>
        <p:spPr>
          <a:xfrm>
            <a:off x="609600" y="1600201"/>
            <a:ext cx="10972800" cy="5121275"/>
          </a:xfrm>
        </p:spPr>
        <p:txBody>
          <a:bodyPr>
            <a:normAutofit/>
          </a:bodyPr>
          <a:lstStyle/>
          <a:p>
            <a:r>
              <a:rPr lang="en-US" dirty="0"/>
              <a:t>Dell argues that long-term effects of </a:t>
            </a:r>
            <a:r>
              <a:rPr lang="en-US" dirty="0" err="1"/>
              <a:t>mita</a:t>
            </a:r>
            <a:r>
              <a:rPr lang="en-US" dirty="0"/>
              <a:t> come through land tenure and public goods</a:t>
            </a:r>
          </a:p>
          <a:p>
            <a:r>
              <a:rPr lang="en-US" dirty="0"/>
              <a:t>Haciendas – rural estates with attached labor force – primarily outside </a:t>
            </a:r>
            <a:r>
              <a:rPr lang="en-US" dirty="0" err="1"/>
              <a:t>mita</a:t>
            </a:r>
            <a:r>
              <a:rPr lang="en-US" dirty="0"/>
              <a:t> </a:t>
            </a:r>
          </a:p>
          <a:p>
            <a:r>
              <a:rPr lang="en-US" dirty="0"/>
              <a:t>Colonial policy encouraged communal land tenure inside </a:t>
            </a:r>
            <a:r>
              <a:rPr lang="en-US" dirty="0" err="1"/>
              <a:t>mita</a:t>
            </a:r>
            <a:endParaRPr lang="en-US" dirty="0"/>
          </a:p>
          <a:p>
            <a:r>
              <a:rPr lang="en-US" dirty="0"/>
              <a:t>Security of land rights better outside </a:t>
            </a:r>
            <a:r>
              <a:rPr lang="en-US" dirty="0" err="1"/>
              <a:t>mita</a:t>
            </a:r>
            <a:r>
              <a:rPr lang="en-US" dirty="0"/>
              <a:t> area after </a:t>
            </a:r>
            <a:r>
              <a:rPr lang="en-US" dirty="0" err="1"/>
              <a:t>mita</a:t>
            </a:r>
            <a:r>
              <a:rPr lang="en-US" dirty="0"/>
              <a:t> ended</a:t>
            </a:r>
          </a:p>
          <a:p>
            <a:r>
              <a:rPr lang="en-US" dirty="0"/>
              <a:t>Haciendas elite pushed for public goods such as roads</a:t>
            </a:r>
          </a:p>
          <a:p>
            <a:pPr lvl="1"/>
            <a:endParaRPr lang="en-US" dirty="0"/>
          </a:p>
        </p:txBody>
      </p:sp>
      <p:sp>
        <p:nvSpPr>
          <p:cNvPr id="4" name="Slide Number Placeholder 3"/>
          <p:cNvSpPr>
            <a:spLocks noGrp="1"/>
          </p:cNvSpPr>
          <p:nvPr>
            <p:ph type="sldNum" sz="quarter" idx="12"/>
          </p:nvPr>
        </p:nvSpPr>
        <p:spPr/>
        <p:txBody>
          <a:bodyPr/>
          <a:lstStyle/>
          <a:p>
            <a:fld id="{B9B34D02-10F5-4BAF-849E-D682A594BAAC}" type="slidenum">
              <a:rPr lang="en-US" smtClean="0"/>
              <a:pPr/>
              <a:t>28</a:t>
            </a:fld>
            <a:endParaRPr lang="en-US"/>
          </a:p>
        </p:txBody>
      </p:sp>
    </p:spTree>
    <p:extLst>
      <p:ext uri="{BB962C8B-B14F-4D97-AF65-F5344CB8AC3E}">
        <p14:creationId xmlns:p14="http://schemas.microsoft.com/office/powerpoint/2010/main" val="4702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Colonization as a Natural Experiment</a:t>
            </a:r>
          </a:p>
        </p:txBody>
      </p:sp>
      <p:sp>
        <p:nvSpPr>
          <p:cNvPr id="3" name="Content Placeholder 2"/>
          <p:cNvSpPr>
            <a:spLocks noGrp="1"/>
          </p:cNvSpPr>
          <p:nvPr>
            <p:ph idx="1"/>
          </p:nvPr>
        </p:nvSpPr>
        <p:spPr>
          <a:xfrm>
            <a:off x="609600" y="1600200"/>
            <a:ext cx="10972800" cy="4648200"/>
          </a:xfrm>
        </p:spPr>
        <p:txBody>
          <a:bodyPr>
            <a:normAutofit/>
          </a:bodyPr>
          <a:lstStyle/>
          <a:p>
            <a:r>
              <a:rPr lang="en-US" dirty="0"/>
              <a:t>Starting in 15</a:t>
            </a:r>
            <a:r>
              <a:rPr lang="en-US" baseline="30000" dirty="0"/>
              <a:t>th</a:t>
            </a:r>
            <a:r>
              <a:rPr lang="en-US" dirty="0"/>
              <a:t> century Europeans conquered much of the</a:t>
            </a:r>
            <a:br>
              <a:rPr lang="en-US" dirty="0"/>
            </a:br>
            <a:r>
              <a:rPr lang="en-US" dirty="0"/>
              <a:t>rest of the world</a:t>
            </a:r>
          </a:p>
          <a:p>
            <a:r>
              <a:rPr lang="en-US" dirty="0"/>
              <a:t>Imposed new institutions</a:t>
            </a:r>
          </a:p>
          <a:p>
            <a:r>
              <a:rPr lang="en-US" dirty="0"/>
              <a:t>Imposed different institutions in different places</a:t>
            </a:r>
          </a:p>
          <a:p>
            <a:r>
              <a:rPr lang="en-US" dirty="0"/>
              <a:t>Acemoglu, Johnson, Robinson (2001, 2002) argue that this </a:t>
            </a:r>
            <a:br>
              <a:rPr lang="en-US" dirty="0"/>
            </a:br>
            <a:r>
              <a:rPr lang="en-US" dirty="0"/>
              <a:t>can be viewed as a natural experiment to assess the effect </a:t>
            </a:r>
            <a:br>
              <a:rPr lang="en-US" dirty="0"/>
            </a:br>
            <a:r>
              <a:rPr lang="en-US" dirty="0"/>
              <a:t>of institutions on prosperity</a:t>
            </a:r>
          </a:p>
        </p:txBody>
      </p:sp>
      <p:sp>
        <p:nvSpPr>
          <p:cNvPr id="4" name="Slide Number Placeholder 3"/>
          <p:cNvSpPr>
            <a:spLocks noGrp="1"/>
          </p:cNvSpPr>
          <p:nvPr>
            <p:ph type="sldNum" sz="quarter" idx="12"/>
          </p:nvPr>
        </p:nvSpPr>
        <p:spPr/>
        <p:txBody>
          <a:bodyPr/>
          <a:lstStyle/>
          <a:p>
            <a:fld id="{B5F092F7-E592-49A6-818E-C0478D32F0E1}" type="slidenum">
              <a:rPr lang="en-US" smtClean="0"/>
              <a:pPr/>
              <a:t>29</a:t>
            </a:fld>
            <a:endParaRPr lang="en-US" dirty="0"/>
          </a:p>
        </p:txBody>
      </p:sp>
    </p:spTree>
    <p:extLst>
      <p:ext uri="{BB962C8B-B14F-4D97-AF65-F5344CB8AC3E}">
        <p14:creationId xmlns:p14="http://schemas.microsoft.com/office/powerpoint/2010/main" val="41074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F8B8-D782-31E3-D05B-0970CAFD9718}"/>
              </a:ext>
            </a:extLst>
          </p:cNvPr>
          <p:cNvSpPr>
            <a:spLocks noGrp="1"/>
          </p:cNvSpPr>
          <p:nvPr>
            <p:ph type="title"/>
          </p:nvPr>
        </p:nvSpPr>
        <p:spPr/>
        <p:txBody>
          <a:bodyPr/>
          <a:lstStyle/>
          <a:p>
            <a:r>
              <a:rPr lang="en-US" dirty="0"/>
              <a:t>Proximate vs. Fundamental Causes</a:t>
            </a:r>
          </a:p>
        </p:txBody>
      </p:sp>
      <p:pic>
        <p:nvPicPr>
          <p:cNvPr id="6" name="Content Placeholder 5" descr="A close-up of a text&#10;&#10;AI-generated content may be incorrect.">
            <a:extLst>
              <a:ext uri="{FF2B5EF4-FFF2-40B4-BE49-F238E27FC236}">
                <a16:creationId xmlns:a16="http://schemas.microsoft.com/office/drawing/2014/main" id="{67E7BFAE-C33C-7C95-87A4-3AAFD4EA48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057400"/>
            <a:ext cx="11544539" cy="3429000"/>
          </a:xfrm>
        </p:spPr>
      </p:pic>
      <p:sp>
        <p:nvSpPr>
          <p:cNvPr id="4" name="Slide Number Placeholder 3">
            <a:extLst>
              <a:ext uri="{FF2B5EF4-FFF2-40B4-BE49-F238E27FC236}">
                <a16:creationId xmlns:a16="http://schemas.microsoft.com/office/drawing/2014/main" id="{6E353E45-4128-8F7F-DD4F-17611309B49E}"/>
              </a:ext>
            </a:extLst>
          </p:cNvPr>
          <p:cNvSpPr>
            <a:spLocks noGrp="1"/>
          </p:cNvSpPr>
          <p:nvPr>
            <p:ph type="sldNum" sz="quarter" idx="12"/>
          </p:nvPr>
        </p:nvSpPr>
        <p:spPr/>
        <p:txBody>
          <a:bodyPr/>
          <a:lstStyle/>
          <a:p>
            <a:fld id="{B9B34D02-10F5-4BAF-849E-D682A594BAAC}" type="slidenum">
              <a:rPr lang="en-US" smtClean="0"/>
              <a:pPr/>
              <a:t>3</a:t>
            </a:fld>
            <a:endParaRPr lang="en-US"/>
          </a:p>
        </p:txBody>
      </p:sp>
    </p:spTree>
    <p:extLst>
      <p:ext uri="{BB962C8B-B14F-4D97-AF65-F5344CB8AC3E}">
        <p14:creationId xmlns:p14="http://schemas.microsoft.com/office/powerpoint/2010/main" val="213618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Reversal of Fortunes</a:t>
            </a:r>
          </a:p>
        </p:txBody>
      </p:sp>
      <p:sp>
        <p:nvSpPr>
          <p:cNvPr id="3" name="Content Placeholder 2"/>
          <p:cNvSpPr>
            <a:spLocks noGrp="1"/>
          </p:cNvSpPr>
          <p:nvPr>
            <p:ph idx="1"/>
          </p:nvPr>
        </p:nvSpPr>
        <p:spPr/>
        <p:txBody>
          <a:bodyPr/>
          <a:lstStyle/>
          <a:p>
            <a:r>
              <a:rPr lang="en-US" dirty="0"/>
              <a:t>In 1500: </a:t>
            </a:r>
          </a:p>
          <a:p>
            <a:pPr lvl="1"/>
            <a:r>
              <a:rPr lang="en-US" dirty="0"/>
              <a:t>Mughals in India, Aztecs and Incas in Americas among richest civilizations (outside Europe)</a:t>
            </a:r>
          </a:p>
          <a:p>
            <a:pPr lvl="1"/>
            <a:r>
              <a:rPr lang="en-US" dirty="0"/>
              <a:t>North-East U.S., New Zealand, Australia much less developed</a:t>
            </a:r>
          </a:p>
          <a:p>
            <a:r>
              <a:rPr lang="en-US" dirty="0"/>
              <a:t>Today:</a:t>
            </a:r>
          </a:p>
          <a:p>
            <a:pPr lvl="1"/>
            <a:r>
              <a:rPr lang="en-US" dirty="0"/>
              <a:t>Lands of </a:t>
            </a:r>
            <a:r>
              <a:rPr lang="en-US" dirty="0" err="1"/>
              <a:t>Mughals</a:t>
            </a:r>
            <a:r>
              <a:rPr lang="en-US" dirty="0"/>
              <a:t>, Aztecs and Incas among poorer societies</a:t>
            </a:r>
          </a:p>
          <a:p>
            <a:pPr lvl="1"/>
            <a:r>
              <a:rPr lang="en-US" dirty="0"/>
              <a:t>U.S., New Zealand, Australia among richest</a:t>
            </a:r>
          </a:p>
        </p:txBody>
      </p:sp>
      <p:sp>
        <p:nvSpPr>
          <p:cNvPr id="4" name="Slide Number Placeholder 3"/>
          <p:cNvSpPr>
            <a:spLocks noGrp="1"/>
          </p:cNvSpPr>
          <p:nvPr>
            <p:ph type="sldNum" sz="quarter" idx="12"/>
          </p:nvPr>
        </p:nvSpPr>
        <p:spPr/>
        <p:txBody>
          <a:bodyPr/>
          <a:lstStyle/>
          <a:p>
            <a:fld id="{B5F092F7-E592-49A6-818E-C0478D32F0E1}" type="slidenum">
              <a:rPr lang="en-US" smtClean="0"/>
              <a:pPr/>
              <a:t>30</a:t>
            </a:fld>
            <a:endParaRPr lang="en-US"/>
          </a:p>
        </p:txBody>
      </p:sp>
    </p:spTree>
    <p:extLst>
      <p:ext uri="{BB962C8B-B14F-4D97-AF65-F5344CB8AC3E}">
        <p14:creationId xmlns:p14="http://schemas.microsoft.com/office/powerpoint/2010/main" val="3265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Reversal of Fortunes</a:t>
            </a:r>
          </a:p>
        </p:txBody>
      </p:sp>
      <p:sp>
        <p:nvSpPr>
          <p:cNvPr id="3" name="Content Placeholder 2"/>
          <p:cNvSpPr>
            <a:spLocks noGrp="1"/>
          </p:cNvSpPr>
          <p:nvPr>
            <p:ph sz="half" idx="1"/>
          </p:nvPr>
        </p:nvSpPr>
        <p:spPr>
          <a:xfrm>
            <a:off x="228600" y="1600201"/>
            <a:ext cx="4648200" cy="4756150"/>
          </a:xfrm>
        </p:spPr>
        <p:txBody>
          <a:bodyPr/>
          <a:lstStyle/>
          <a:p>
            <a:r>
              <a:rPr lang="en-US" dirty="0"/>
              <a:t>Systematic phenomenon?</a:t>
            </a:r>
          </a:p>
          <a:p>
            <a:r>
              <a:rPr lang="en-US" dirty="0"/>
              <a:t>How to measure income in 1500?</a:t>
            </a:r>
          </a:p>
          <a:p>
            <a:r>
              <a:rPr lang="en-US" dirty="0"/>
              <a:t>Urbanization: Only societies with a certain level of development can sustain large urban centers</a:t>
            </a:r>
          </a:p>
          <a:p>
            <a:endParaRPr lang="en-US" dirty="0"/>
          </a:p>
          <a:p>
            <a:r>
              <a:rPr lang="en-US" dirty="0"/>
              <a:t>Puzzling from perspective of geography story</a:t>
            </a:r>
          </a:p>
        </p:txBody>
      </p:sp>
      <p:pic>
        <p:nvPicPr>
          <p:cNvPr id="7" name="Content Placeholder 6" descr="A graph of the urbanization of the united states&#10;&#10;AI-generated content may be incorrect.">
            <a:extLst>
              <a:ext uri="{FF2B5EF4-FFF2-40B4-BE49-F238E27FC236}">
                <a16:creationId xmlns:a16="http://schemas.microsoft.com/office/drawing/2014/main" id="{3A218007-EBBC-AEEC-0B57-25DFFFABF0E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599" y="1417638"/>
            <a:ext cx="7155351" cy="4708526"/>
          </a:xfrm>
        </p:spPr>
      </p:pic>
      <p:sp>
        <p:nvSpPr>
          <p:cNvPr id="4" name="Slide Number Placeholder 3"/>
          <p:cNvSpPr>
            <a:spLocks noGrp="1"/>
          </p:cNvSpPr>
          <p:nvPr>
            <p:ph type="sldNum" sz="quarter" idx="12"/>
          </p:nvPr>
        </p:nvSpPr>
        <p:spPr/>
        <p:txBody>
          <a:bodyPr/>
          <a:lstStyle/>
          <a:p>
            <a:fld id="{B5F092F7-E592-49A6-818E-C0478D32F0E1}" type="slidenum">
              <a:rPr lang="en-US" smtClean="0"/>
              <a:pPr/>
              <a:t>31</a:t>
            </a:fld>
            <a:endParaRPr lang="en-US"/>
          </a:p>
        </p:txBody>
      </p:sp>
      <p:sp>
        <p:nvSpPr>
          <p:cNvPr id="8" name="TextBox 7">
            <a:extLst>
              <a:ext uri="{FF2B5EF4-FFF2-40B4-BE49-F238E27FC236}">
                <a16:creationId xmlns:a16="http://schemas.microsoft.com/office/drawing/2014/main" id="{7E12B267-D298-6484-F633-06A8D37346FB}"/>
              </a:ext>
            </a:extLst>
          </p:cNvPr>
          <p:cNvSpPr txBox="1"/>
          <p:nvPr/>
        </p:nvSpPr>
        <p:spPr>
          <a:xfrm>
            <a:off x="5181600" y="6356351"/>
            <a:ext cx="3877419" cy="369332"/>
          </a:xfrm>
          <a:prstGeom prst="rect">
            <a:avLst/>
          </a:prstGeom>
          <a:noFill/>
        </p:spPr>
        <p:txBody>
          <a:bodyPr wrap="square" rtlCol="0">
            <a:spAutoFit/>
          </a:bodyPr>
          <a:lstStyle/>
          <a:p>
            <a:r>
              <a:rPr lang="en-US" dirty="0"/>
              <a:t>Acemoglu, Johnson, Robinson (2005)</a:t>
            </a:r>
          </a:p>
        </p:txBody>
      </p:sp>
    </p:spTree>
    <p:extLst>
      <p:ext uri="{BB962C8B-B14F-4D97-AF65-F5344CB8AC3E}">
        <p14:creationId xmlns:p14="http://schemas.microsoft.com/office/powerpoint/2010/main" val="37544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AD4A-BABE-21C3-5D7E-D37F3D6095B0}"/>
              </a:ext>
            </a:extLst>
          </p:cNvPr>
          <p:cNvSpPr>
            <a:spLocks noGrp="1"/>
          </p:cNvSpPr>
          <p:nvPr>
            <p:ph type="title"/>
          </p:nvPr>
        </p:nvSpPr>
        <p:spPr/>
        <p:txBody>
          <a:bodyPr/>
          <a:lstStyle/>
          <a:p>
            <a:r>
              <a:rPr lang="en-US" dirty="0"/>
              <a:t>No Reversal For Non-Colonies</a:t>
            </a:r>
          </a:p>
        </p:txBody>
      </p:sp>
      <p:sp>
        <p:nvSpPr>
          <p:cNvPr id="3" name="Content Placeholder 2">
            <a:extLst>
              <a:ext uri="{FF2B5EF4-FFF2-40B4-BE49-F238E27FC236}">
                <a16:creationId xmlns:a16="http://schemas.microsoft.com/office/drawing/2014/main" id="{4F6F55BA-2CE8-D16D-141D-5350093ABD02}"/>
              </a:ext>
            </a:extLst>
          </p:cNvPr>
          <p:cNvSpPr>
            <a:spLocks noGrp="1"/>
          </p:cNvSpPr>
          <p:nvPr>
            <p:ph sz="half" idx="2"/>
          </p:nvPr>
        </p:nvSpPr>
        <p:spPr>
          <a:xfrm>
            <a:off x="304800" y="2286000"/>
            <a:ext cx="4038600" cy="3863976"/>
          </a:xfrm>
        </p:spPr>
        <p:txBody>
          <a:bodyPr/>
          <a:lstStyle/>
          <a:p>
            <a:r>
              <a:rPr lang="en-US" dirty="0"/>
              <a:t>Countries that were not colonized by Europeans did not see reversal of fortunes</a:t>
            </a:r>
          </a:p>
          <a:p>
            <a:endParaRPr lang="en-US" dirty="0"/>
          </a:p>
        </p:txBody>
      </p:sp>
      <p:sp>
        <p:nvSpPr>
          <p:cNvPr id="4" name="Slide Number Placeholder 3"/>
          <p:cNvSpPr>
            <a:spLocks noGrp="1"/>
          </p:cNvSpPr>
          <p:nvPr>
            <p:ph type="sldNum" sz="quarter" idx="12"/>
          </p:nvPr>
        </p:nvSpPr>
        <p:spPr/>
        <p:txBody>
          <a:bodyPr/>
          <a:lstStyle/>
          <a:p>
            <a:fld id="{B5F092F7-E592-49A6-818E-C0478D32F0E1}" type="slidenum">
              <a:rPr lang="en-US" smtClean="0"/>
              <a:pPr/>
              <a:t>32</a:t>
            </a:fld>
            <a:endParaRPr lang="en-US"/>
          </a:p>
        </p:txBody>
      </p:sp>
      <p:pic>
        <p:nvPicPr>
          <p:cNvPr id="9" name="Content Placeholder 8" descr="A graph of a growth of the urbanization&#10;&#10;AI-generated content may be incorrect.">
            <a:extLst>
              <a:ext uri="{FF2B5EF4-FFF2-40B4-BE49-F238E27FC236}">
                <a16:creationId xmlns:a16="http://schemas.microsoft.com/office/drawing/2014/main" id="{904202D3-FAEF-43F8-44FA-8AC62850391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48200" y="1371600"/>
            <a:ext cx="7010400" cy="4927308"/>
          </a:xfrm>
        </p:spPr>
      </p:pic>
      <p:sp>
        <p:nvSpPr>
          <p:cNvPr id="10" name="TextBox 9">
            <a:extLst>
              <a:ext uri="{FF2B5EF4-FFF2-40B4-BE49-F238E27FC236}">
                <a16:creationId xmlns:a16="http://schemas.microsoft.com/office/drawing/2014/main" id="{E278085B-751C-43C2-BC23-17D8083C42B3}"/>
              </a:ext>
            </a:extLst>
          </p:cNvPr>
          <p:cNvSpPr txBox="1"/>
          <p:nvPr/>
        </p:nvSpPr>
        <p:spPr>
          <a:xfrm>
            <a:off x="5181600" y="6356351"/>
            <a:ext cx="3877419" cy="369332"/>
          </a:xfrm>
          <a:prstGeom prst="rect">
            <a:avLst/>
          </a:prstGeom>
          <a:noFill/>
        </p:spPr>
        <p:txBody>
          <a:bodyPr wrap="square" rtlCol="0">
            <a:spAutoFit/>
          </a:bodyPr>
          <a:lstStyle/>
          <a:p>
            <a:r>
              <a:rPr lang="en-US" dirty="0"/>
              <a:t>Acemoglu, Johnson, Robinson (2005)</a:t>
            </a:r>
          </a:p>
        </p:txBody>
      </p:sp>
    </p:spTree>
    <p:extLst>
      <p:ext uri="{BB962C8B-B14F-4D97-AF65-F5344CB8AC3E}">
        <p14:creationId xmlns:p14="http://schemas.microsoft.com/office/powerpoint/2010/main" val="337964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Reversal</a:t>
            </a:r>
          </a:p>
        </p:txBody>
      </p:sp>
      <p:sp>
        <p:nvSpPr>
          <p:cNvPr id="7" name="Content Placeholder 6">
            <a:extLst>
              <a:ext uri="{FF2B5EF4-FFF2-40B4-BE49-F238E27FC236}">
                <a16:creationId xmlns:a16="http://schemas.microsoft.com/office/drawing/2014/main" id="{95178ADD-A070-17B4-94AF-505346B9062F}"/>
              </a:ext>
            </a:extLst>
          </p:cNvPr>
          <p:cNvSpPr>
            <a:spLocks noGrp="1"/>
          </p:cNvSpPr>
          <p:nvPr>
            <p:ph sz="half" idx="1"/>
          </p:nvPr>
        </p:nvSpPr>
        <p:spPr>
          <a:xfrm>
            <a:off x="228600" y="1589935"/>
            <a:ext cx="4724400" cy="5039465"/>
          </a:xfrm>
        </p:spPr>
        <p:txBody>
          <a:bodyPr>
            <a:normAutofit/>
          </a:bodyPr>
          <a:lstStyle/>
          <a:p>
            <a:r>
              <a:rPr lang="en-US" dirty="0"/>
              <a:t>High urbanization regions faced large decline after 1500 (exploitation)</a:t>
            </a:r>
          </a:p>
          <a:p>
            <a:r>
              <a:rPr lang="en-US" dirty="0"/>
              <a:t>Low urbanization regions saw gradual rise that took off in 19</a:t>
            </a:r>
            <a:r>
              <a:rPr lang="en-US" baseline="30000" dirty="0"/>
              <a:t>th</a:t>
            </a:r>
            <a:r>
              <a:rPr lang="en-US" dirty="0"/>
              <a:t> century </a:t>
            </a:r>
          </a:p>
          <a:p>
            <a:r>
              <a:rPr lang="en-US" dirty="0"/>
              <a:t>Only at time of industrialization did low urbanization regions really take off</a:t>
            </a:r>
          </a:p>
        </p:txBody>
      </p:sp>
      <p:pic>
        <p:nvPicPr>
          <p:cNvPr id="10" name="Content Placeholder 9" descr="A graph with a line and a line&#10;&#10;AI-generated content may be incorrect.">
            <a:extLst>
              <a:ext uri="{FF2B5EF4-FFF2-40B4-BE49-F238E27FC236}">
                <a16:creationId xmlns:a16="http://schemas.microsoft.com/office/drawing/2014/main" id="{ECD2B763-75CB-CF1C-F2FF-A79645A1DB6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1143000"/>
            <a:ext cx="6477000" cy="5331281"/>
          </a:xfrm>
        </p:spPr>
      </p:pic>
      <p:sp>
        <p:nvSpPr>
          <p:cNvPr id="4" name="Slide Number Placeholder 3"/>
          <p:cNvSpPr>
            <a:spLocks noGrp="1"/>
          </p:cNvSpPr>
          <p:nvPr>
            <p:ph type="sldNum" sz="quarter" idx="12"/>
          </p:nvPr>
        </p:nvSpPr>
        <p:spPr/>
        <p:txBody>
          <a:bodyPr/>
          <a:lstStyle/>
          <a:p>
            <a:fld id="{B5F092F7-E592-49A6-818E-C0478D32F0E1}" type="slidenum">
              <a:rPr lang="en-US" smtClean="0"/>
              <a:pPr/>
              <a:t>33</a:t>
            </a:fld>
            <a:endParaRPr lang="en-US"/>
          </a:p>
        </p:txBody>
      </p:sp>
      <p:sp>
        <p:nvSpPr>
          <p:cNvPr id="11" name="TextBox 10">
            <a:extLst>
              <a:ext uri="{FF2B5EF4-FFF2-40B4-BE49-F238E27FC236}">
                <a16:creationId xmlns:a16="http://schemas.microsoft.com/office/drawing/2014/main" id="{A8E8EAE0-4E3E-43E9-11E8-0453235E2007}"/>
              </a:ext>
            </a:extLst>
          </p:cNvPr>
          <p:cNvSpPr txBox="1"/>
          <p:nvPr/>
        </p:nvSpPr>
        <p:spPr>
          <a:xfrm>
            <a:off x="5334000" y="6413213"/>
            <a:ext cx="3877419" cy="369332"/>
          </a:xfrm>
          <a:prstGeom prst="rect">
            <a:avLst/>
          </a:prstGeom>
          <a:noFill/>
        </p:spPr>
        <p:txBody>
          <a:bodyPr wrap="square" rtlCol="0">
            <a:spAutoFit/>
          </a:bodyPr>
          <a:lstStyle/>
          <a:p>
            <a:r>
              <a:rPr lang="en-US" dirty="0"/>
              <a:t>Acemoglu, Johnson, Robinson (2005)</a:t>
            </a:r>
          </a:p>
        </p:txBody>
      </p:sp>
    </p:spTree>
    <p:extLst>
      <p:ext uri="{BB962C8B-B14F-4D97-AF65-F5344CB8AC3E}">
        <p14:creationId xmlns:p14="http://schemas.microsoft.com/office/powerpoint/2010/main" val="6856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Institutions and Reversal</a:t>
            </a:r>
          </a:p>
        </p:txBody>
      </p:sp>
      <p:sp>
        <p:nvSpPr>
          <p:cNvPr id="3" name="Content Placeholder 2"/>
          <p:cNvSpPr>
            <a:spLocks noGrp="1"/>
          </p:cNvSpPr>
          <p:nvPr>
            <p:ph idx="1"/>
          </p:nvPr>
        </p:nvSpPr>
        <p:spPr>
          <a:xfrm>
            <a:off x="609600" y="1600201"/>
            <a:ext cx="10972800" cy="4525963"/>
          </a:xfrm>
        </p:spPr>
        <p:txBody>
          <a:bodyPr>
            <a:normAutofit/>
          </a:bodyPr>
          <a:lstStyle/>
          <a:p>
            <a:r>
              <a:rPr lang="en-US" dirty="0"/>
              <a:t>AJR argue that Europeans set up “worse” (more extractive) institutions in regions with higher urbanization</a:t>
            </a:r>
          </a:p>
          <a:p>
            <a:r>
              <a:rPr lang="en-US" dirty="0"/>
              <a:t>Institutions very persistent</a:t>
            </a:r>
          </a:p>
          <a:p>
            <a:r>
              <a:rPr lang="en-US" dirty="0"/>
              <a:t>This eventually caused reversal of fortunes</a:t>
            </a:r>
          </a:p>
          <a:p>
            <a:endParaRPr lang="en-US" dirty="0"/>
          </a:p>
          <a:p>
            <a:r>
              <a:rPr lang="en-US" dirty="0"/>
              <a:t>Why did Europeans set up worse institutions in the tropics?</a:t>
            </a:r>
          </a:p>
        </p:txBody>
      </p:sp>
      <p:sp>
        <p:nvSpPr>
          <p:cNvPr id="4" name="Slide Number Placeholder 3"/>
          <p:cNvSpPr>
            <a:spLocks noGrp="1"/>
          </p:cNvSpPr>
          <p:nvPr>
            <p:ph type="sldNum" sz="quarter" idx="12"/>
          </p:nvPr>
        </p:nvSpPr>
        <p:spPr/>
        <p:txBody>
          <a:bodyPr/>
          <a:lstStyle/>
          <a:p>
            <a:fld id="{B5F092F7-E592-49A6-818E-C0478D32F0E1}" type="slidenum">
              <a:rPr lang="en-US" smtClean="0"/>
              <a:pPr/>
              <a:t>34</a:t>
            </a:fld>
            <a:endParaRPr lang="en-US"/>
          </a:p>
        </p:txBody>
      </p:sp>
    </p:spTree>
    <p:extLst>
      <p:ext uri="{BB962C8B-B14F-4D97-AF65-F5344CB8AC3E}">
        <p14:creationId xmlns:p14="http://schemas.microsoft.com/office/powerpoint/2010/main" val="27897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Different Institutions?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Where there was wealth to steal it had appeal to set up institutions that facilitated “extracting resources”</a:t>
            </a:r>
          </a:p>
          <a:p>
            <a:pPr marL="914400" lvl="1" indent="-514350"/>
            <a:r>
              <a:rPr lang="en-US" dirty="0"/>
              <a:t>Gold, silver, sugar, people to exploit.</a:t>
            </a:r>
          </a:p>
          <a:p>
            <a:pPr marL="514350" indent="-514350">
              <a:buNone/>
            </a:pPr>
            <a:r>
              <a:rPr lang="en-US" dirty="0"/>
              <a:t>	Where there was little wealth and few people it made less sense to try to “extract resources”. </a:t>
            </a:r>
          </a:p>
          <a:p>
            <a:pPr marL="514350" indent="-514350">
              <a:buNone/>
            </a:pPr>
            <a:r>
              <a:rPr lang="en-US" dirty="0"/>
              <a:t>	</a:t>
            </a:r>
          </a:p>
        </p:txBody>
      </p:sp>
      <p:sp>
        <p:nvSpPr>
          <p:cNvPr id="4" name="Slide Number Placeholder 3"/>
          <p:cNvSpPr>
            <a:spLocks noGrp="1"/>
          </p:cNvSpPr>
          <p:nvPr>
            <p:ph type="sldNum" sz="quarter" idx="12"/>
          </p:nvPr>
        </p:nvSpPr>
        <p:spPr/>
        <p:txBody>
          <a:bodyPr/>
          <a:lstStyle/>
          <a:p>
            <a:fld id="{B5F092F7-E592-49A6-818E-C0478D32F0E1}" type="slidenum">
              <a:rPr lang="en-US" smtClean="0"/>
              <a:pPr/>
              <a:t>35</a:t>
            </a:fld>
            <a:endParaRPr lang="en-US"/>
          </a:p>
        </p:txBody>
      </p:sp>
    </p:spTree>
    <p:extLst>
      <p:ext uri="{BB962C8B-B14F-4D97-AF65-F5344CB8AC3E}">
        <p14:creationId xmlns:p14="http://schemas.microsoft.com/office/powerpoint/2010/main" val="4228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Different Institutions?</a:t>
            </a:r>
          </a:p>
        </p:txBody>
      </p:sp>
      <p:sp>
        <p:nvSpPr>
          <p:cNvPr id="3" name="Content Placeholder 2"/>
          <p:cNvSpPr>
            <a:spLocks noGrp="1"/>
          </p:cNvSpPr>
          <p:nvPr>
            <p:ph idx="1"/>
          </p:nvPr>
        </p:nvSpPr>
        <p:spPr>
          <a:xfrm>
            <a:off x="609600" y="1600201"/>
            <a:ext cx="10972800" cy="4756150"/>
          </a:xfrm>
        </p:spPr>
        <p:txBody>
          <a:bodyPr>
            <a:normAutofit/>
          </a:bodyPr>
          <a:lstStyle/>
          <a:p>
            <a:pPr marL="514350" indent="-514350">
              <a:buFont typeface="+mj-lt"/>
              <a:buAutoNum type="arabicPeriod" startAt="2"/>
            </a:pPr>
            <a:r>
              <a:rPr lang="en-US" dirty="0"/>
              <a:t>Different disease environment</a:t>
            </a:r>
          </a:p>
          <a:p>
            <a:pPr marL="914400" lvl="1" indent="-514350"/>
            <a:r>
              <a:rPr lang="en-US" dirty="0"/>
              <a:t>Europeans have poor immunity against tropical diseases </a:t>
            </a:r>
          </a:p>
          <a:p>
            <a:pPr marL="914400" lvl="1" indent="-514350"/>
            <a:r>
              <a:rPr lang="en-US" dirty="0"/>
              <a:t>High mortality of European settlers in certain areas meant </a:t>
            </a:r>
            <a:br>
              <a:rPr lang="en-US" dirty="0"/>
            </a:br>
            <a:r>
              <a:rPr lang="en-US" dirty="0"/>
              <a:t>low levels of settlement in those areas</a:t>
            </a:r>
          </a:p>
          <a:p>
            <a:pPr marL="914400" lvl="1" indent="-514350"/>
            <a:r>
              <a:rPr lang="en-US" dirty="0"/>
              <a:t>Where Europeans didn’t settle, they set up worse institutions</a:t>
            </a:r>
          </a:p>
          <a:p>
            <a:pPr marL="914400" lvl="1" indent="-514350"/>
            <a:r>
              <a:rPr lang="en-US" dirty="0"/>
              <a:t>Where they did settle, they set up better institutions</a:t>
            </a:r>
          </a:p>
          <a:p>
            <a:pPr marL="914400" lvl="1" indent="-514350"/>
            <a:r>
              <a:rPr lang="en-US" dirty="0"/>
              <a:t>Institutions persisted</a:t>
            </a:r>
          </a:p>
          <a:p>
            <a:pPr marL="914400" lvl="1" indent="-514350"/>
            <a:r>
              <a:rPr lang="en-US" dirty="0"/>
              <a:t>Disease environment 200 years back affects outcomes today through institutions</a:t>
            </a:r>
          </a:p>
        </p:txBody>
      </p:sp>
      <p:sp>
        <p:nvSpPr>
          <p:cNvPr id="4" name="Slide Number Placeholder 3"/>
          <p:cNvSpPr>
            <a:spLocks noGrp="1"/>
          </p:cNvSpPr>
          <p:nvPr>
            <p:ph type="sldNum" sz="quarter" idx="12"/>
          </p:nvPr>
        </p:nvSpPr>
        <p:spPr/>
        <p:txBody>
          <a:bodyPr/>
          <a:lstStyle/>
          <a:p>
            <a:fld id="{B5F092F7-E592-49A6-818E-C0478D32F0E1}" type="slidenum">
              <a:rPr lang="en-US" smtClean="0"/>
              <a:pPr/>
              <a:t>36</a:t>
            </a:fld>
            <a:endParaRPr lang="en-US"/>
          </a:p>
        </p:txBody>
      </p:sp>
    </p:spTree>
    <p:extLst>
      <p:ext uri="{BB962C8B-B14F-4D97-AF65-F5344CB8AC3E}">
        <p14:creationId xmlns:p14="http://schemas.microsoft.com/office/powerpoint/2010/main" val="277180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BBD7-1C4E-89C7-0E7C-37EC271E2D7F}"/>
              </a:ext>
            </a:extLst>
          </p:cNvPr>
          <p:cNvSpPr>
            <a:spLocks noGrp="1"/>
          </p:cNvSpPr>
          <p:nvPr>
            <p:ph type="title"/>
          </p:nvPr>
        </p:nvSpPr>
        <p:spPr/>
        <p:txBody>
          <a:bodyPr/>
          <a:lstStyle/>
          <a:p>
            <a:r>
              <a:rPr lang="en-US" dirty="0"/>
              <a:t>AJR’s Theory</a:t>
            </a:r>
          </a:p>
        </p:txBody>
      </p:sp>
      <p:pic>
        <p:nvPicPr>
          <p:cNvPr id="6" name="Content Placeholder 5" descr="A diagram of several different institutions&#10;&#10;AI-generated content may be incorrect.">
            <a:extLst>
              <a:ext uri="{FF2B5EF4-FFF2-40B4-BE49-F238E27FC236}">
                <a16:creationId xmlns:a16="http://schemas.microsoft.com/office/drawing/2014/main" id="{1417484A-AEEC-8B49-8408-9D6BF420B50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613102"/>
            <a:ext cx="7010400" cy="4224638"/>
          </a:xfrm>
        </p:spPr>
      </p:pic>
      <p:sp>
        <p:nvSpPr>
          <p:cNvPr id="4" name="Slide Number Placeholder 3">
            <a:extLst>
              <a:ext uri="{FF2B5EF4-FFF2-40B4-BE49-F238E27FC236}">
                <a16:creationId xmlns:a16="http://schemas.microsoft.com/office/drawing/2014/main" id="{559CA98B-B61D-0C7B-6543-71EDFDB84EC2}"/>
              </a:ext>
            </a:extLst>
          </p:cNvPr>
          <p:cNvSpPr>
            <a:spLocks noGrp="1"/>
          </p:cNvSpPr>
          <p:nvPr>
            <p:ph type="sldNum" sz="quarter" idx="12"/>
          </p:nvPr>
        </p:nvSpPr>
        <p:spPr/>
        <p:txBody>
          <a:bodyPr/>
          <a:lstStyle/>
          <a:p>
            <a:fld id="{B9B34D02-10F5-4BAF-849E-D682A594BAAC}" type="slidenum">
              <a:rPr lang="en-US" smtClean="0"/>
              <a:pPr/>
              <a:t>37</a:t>
            </a:fld>
            <a:endParaRPr lang="en-US"/>
          </a:p>
        </p:txBody>
      </p:sp>
      <p:sp>
        <p:nvSpPr>
          <p:cNvPr id="7" name="TextBox 6">
            <a:extLst>
              <a:ext uri="{FF2B5EF4-FFF2-40B4-BE49-F238E27FC236}">
                <a16:creationId xmlns:a16="http://schemas.microsoft.com/office/drawing/2014/main" id="{36E1B7D6-891D-5CD9-5803-BF663A7E669F}"/>
              </a:ext>
            </a:extLst>
          </p:cNvPr>
          <p:cNvSpPr txBox="1"/>
          <p:nvPr/>
        </p:nvSpPr>
        <p:spPr>
          <a:xfrm>
            <a:off x="1803103" y="6100207"/>
            <a:ext cx="4403641" cy="369332"/>
          </a:xfrm>
          <a:prstGeom prst="rect">
            <a:avLst/>
          </a:prstGeom>
          <a:noFill/>
        </p:spPr>
        <p:txBody>
          <a:bodyPr wrap="none" rtlCol="0">
            <a:spAutoFit/>
          </a:bodyPr>
          <a:lstStyle/>
          <a:p>
            <a:r>
              <a:rPr lang="en-US" dirty="0"/>
              <a:t>Source: Acemoglu, Johnson, Robinson (2001)</a:t>
            </a:r>
          </a:p>
        </p:txBody>
      </p:sp>
    </p:spTree>
    <p:extLst>
      <p:ext uri="{BB962C8B-B14F-4D97-AF65-F5344CB8AC3E}">
        <p14:creationId xmlns:p14="http://schemas.microsoft.com/office/powerpoint/2010/main" val="3825121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1D1B-69CE-C081-D9FE-F444C5C08EBF}"/>
              </a:ext>
            </a:extLst>
          </p:cNvPr>
          <p:cNvSpPr>
            <a:spLocks noGrp="1"/>
          </p:cNvSpPr>
          <p:nvPr>
            <p:ph type="title"/>
          </p:nvPr>
        </p:nvSpPr>
        <p:spPr/>
        <p:txBody>
          <a:bodyPr/>
          <a:lstStyle/>
          <a:p>
            <a:r>
              <a:rPr lang="en-US" dirty="0"/>
              <a:t>Settler Mortality as an Instrument</a:t>
            </a:r>
          </a:p>
        </p:txBody>
      </p:sp>
      <p:sp>
        <p:nvSpPr>
          <p:cNvPr id="3" name="Content Placeholder 2">
            <a:extLst>
              <a:ext uri="{FF2B5EF4-FFF2-40B4-BE49-F238E27FC236}">
                <a16:creationId xmlns:a16="http://schemas.microsoft.com/office/drawing/2014/main" id="{28A53015-AAC8-8B92-9B85-0A2F2F06F151}"/>
              </a:ext>
            </a:extLst>
          </p:cNvPr>
          <p:cNvSpPr>
            <a:spLocks noGrp="1"/>
          </p:cNvSpPr>
          <p:nvPr>
            <p:ph idx="1"/>
          </p:nvPr>
        </p:nvSpPr>
        <p:spPr>
          <a:xfrm>
            <a:off x="609600" y="1600201"/>
            <a:ext cx="10972800" cy="4983161"/>
          </a:xfrm>
        </p:spPr>
        <p:txBody>
          <a:bodyPr/>
          <a:lstStyle/>
          <a:p>
            <a:r>
              <a:rPr lang="en-US" dirty="0"/>
              <a:t>AJR propose to use settler mortality as an instrument for current institutions</a:t>
            </a:r>
          </a:p>
          <a:p>
            <a:r>
              <a:rPr lang="en-US" dirty="0"/>
              <a:t>Two conditions must hold for this to be a valid instrument</a:t>
            </a:r>
          </a:p>
          <a:p>
            <a:pPr lvl="1"/>
            <a:r>
              <a:rPr lang="en-US" dirty="0">
                <a:solidFill>
                  <a:srgbClr val="C00000"/>
                </a:solidFill>
              </a:rPr>
              <a:t>Relevance</a:t>
            </a:r>
            <a:r>
              <a:rPr lang="en-US" dirty="0"/>
              <a:t>: Settler mortality must be correlated with current institutions. (It is. See next slide)</a:t>
            </a:r>
          </a:p>
          <a:p>
            <a:pPr lvl="1"/>
            <a:r>
              <a:rPr lang="en-US" dirty="0">
                <a:solidFill>
                  <a:srgbClr val="C00000"/>
                </a:solidFill>
              </a:rPr>
              <a:t>Exogeneity</a:t>
            </a:r>
            <a:r>
              <a:rPr lang="en-US" dirty="0"/>
              <a:t>: Settler mortality cannot be correlated with any other cause of current prosperity (i.e., it should only affect current prosperity thought current institutions)</a:t>
            </a:r>
          </a:p>
          <a:p>
            <a:r>
              <a:rPr lang="en-US" dirty="0"/>
              <a:t> Threat to exogeneity?</a:t>
            </a:r>
          </a:p>
          <a:p>
            <a:endParaRPr lang="en-US" dirty="0"/>
          </a:p>
        </p:txBody>
      </p:sp>
      <p:sp>
        <p:nvSpPr>
          <p:cNvPr id="4" name="Slide Number Placeholder 3"/>
          <p:cNvSpPr>
            <a:spLocks noGrp="1"/>
          </p:cNvSpPr>
          <p:nvPr>
            <p:ph type="sldNum" sz="quarter" idx="12"/>
          </p:nvPr>
        </p:nvSpPr>
        <p:spPr/>
        <p:txBody>
          <a:bodyPr/>
          <a:lstStyle/>
          <a:p>
            <a:fld id="{B5F092F7-E592-49A6-818E-C0478D32F0E1}" type="slidenum">
              <a:rPr lang="en-US" smtClean="0"/>
              <a:pPr/>
              <a:t>38</a:t>
            </a:fld>
            <a:endParaRPr lang="en-US"/>
          </a:p>
        </p:txBody>
      </p:sp>
    </p:spTree>
    <p:extLst>
      <p:ext uri="{BB962C8B-B14F-4D97-AF65-F5344CB8AC3E}">
        <p14:creationId xmlns:p14="http://schemas.microsoft.com/office/powerpoint/2010/main" val="3955802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FAA1-CFFC-A759-18E2-8CACFB22F865}"/>
              </a:ext>
            </a:extLst>
          </p:cNvPr>
          <p:cNvSpPr>
            <a:spLocks noGrp="1"/>
          </p:cNvSpPr>
          <p:nvPr>
            <p:ph type="title"/>
          </p:nvPr>
        </p:nvSpPr>
        <p:spPr/>
        <p:txBody>
          <a:bodyPr/>
          <a:lstStyle/>
          <a:p>
            <a:r>
              <a:rPr lang="en-US" dirty="0"/>
              <a:t>Settler Mortality and Current Institutions</a:t>
            </a:r>
          </a:p>
        </p:txBody>
      </p:sp>
      <p:sp>
        <p:nvSpPr>
          <p:cNvPr id="3" name="Content Placeholder 2">
            <a:extLst>
              <a:ext uri="{FF2B5EF4-FFF2-40B4-BE49-F238E27FC236}">
                <a16:creationId xmlns:a16="http://schemas.microsoft.com/office/drawing/2014/main" id="{D88BD52C-3DCB-7024-3FE2-1CB677FDBD22}"/>
              </a:ext>
            </a:extLst>
          </p:cNvPr>
          <p:cNvSpPr>
            <a:spLocks noGrp="1"/>
          </p:cNvSpPr>
          <p:nvPr>
            <p:ph sz="half" idx="1"/>
          </p:nvPr>
        </p:nvSpPr>
        <p:spPr>
          <a:xfrm>
            <a:off x="309119" y="1624013"/>
            <a:ext cx="4110481" cy="4525963"/>
          </a:xfrm>
        </p:spPr>
        <p:txBody>
          <a:bodyPr/>
          <a:lstStyle/>
          <a:p>
            <a:r>
              <a:rPr lang="en-US" dirty="0"/>
              <a:t>Settler mortality is correlated with current institutions</a:t>
            </a:r>
          </a:p>
          <a:p>
            <a:r>
              <a:rPr lang="en-US" dirty="0"/>
              <a:t>Places with low settler mortality have better current institutions </a:t>
            </a:r>
            <a:br>
              <a:rPr lang="en-US" dirty="0"/>
            </a:br>
            <a:r>
              <a:rPr lang="en-US" dirty="0"/>
              <a:t>(as measured by protection against risk </a:t>
            </a:r>
            <a:br>
              <a:rPr lang="en-US" dirty="0"/>
            </a:br>
            <a:r>
              <a:rPr lang="en-US" dirty="0"/>
              <a:t>of expropriation)</a:t>
            </a:r>
          </a:p>
        </p:txBody>
      </p:sp>
      <p:sp>
        <p:nvSpPr>
          <p:cNvPr id="5" name="Slide Number Placeholder 4">
            <a:extLst>
              <a:ext uri="{FF2B5EF4-FFF2-40B4-BE49-F238E27FC236}">
                <a16:creationId xmlns:a16="http://schemas.microsoft.com/office/drawing/2014/main" id="{806A87ED-1369-2BAD-6D63-381A6F74E784}"/>
              </a:ext>
            </a:extLst>
          </p:cNvPr>
          <p:cNvSpPr>
            <a:spLocks noGrp="1"/>
          </p:cNvSpPr>
          <p:nvPr>
            <p:ph type="sldNum" sz="quarter" idx="12"/>
          </p:nvPr>
        </p:nvSpPr>
        <p:spPr/>
        <p:txBody>
          <a:bodyPr/>
          <a:lstStyle/>
          <a:p>
            <a:fld id="{B9B34D02-10F5-4BAF-849E-D682A594BAAC}" type="slidenum">
              <a:rPr lang="en-US" smtClean="0"/>
              <a:pPr/>
              <a:t>39</a:t>
            </a:fld>
            <a:endParaRPr lang="en-US"/>
          </a:p>
        </p:txBody>
      </p:sp>
      <p:pic>
        <p:nvPicPr>
          <p:cNvPr id="6" name="Content Placeholder 4" descr="AJR2005SettlerMortalityInstitutions.jpg"/>
          <p:cNvPicPr>
            <a:picLocks noGrp="1" noChangeAspect="1"/>
          </p:cNvPicPr>
          <p:nvPr>
            <p:ph sz="half" idx="2"/>
          </p:nvPr>
        </p:nvPicPr>
        <p:blipFill>
          <a:blip r:embed="rId2" cstate="print"/>
          <a:stretch>
            <a:fillRect/>
          </a:stretch>
        </p:blipFill>
        <p:spPr>
          <a:xfrm>
            <a:off x="4572000" y="1624013"/>
            <a:ext cx="7162800" cy="4992603"/>
          </a:xfrm>
        </p:spPr>
      </p:pic>
    </p:spTree>
    <p:extLst>
      <p:ext uri="{BB962C8B-B14F-4D97-AF65-F5344CB8AC3E}">
        <p14:creationId xmlns:p14="http://schemas.microsoft.com/office/powerpoint/2010/main" val="410912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AE380F-6566-4EEB-E566-593624FB2E89}"/>
              </a:ext>
            </a:extLst>
          </p:cNvPr>
          <p:cNvSpPr>
            <a:spLocks noGrp="1"/>
          </p:cNvSpPr>
          <p:nvPr>
            <p:ph type="title"/>
          </p:nvPr>
        </p:nvSpPr>
        <p:spPr/>
        <p:txBody>
          <a:bodyPr/>
          <a:lstStyle/>
          <a:p>
            <a:r>
              <a:rPr lang="en-US" dirty="0"/>
              <a:t>Development Accounting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BBB5A97-8727-0CDF-17CB-F38A68FAB6F8}"/>
                  </a:ext>
                </a:extLst>
              </p:cNvPr>
              <p:cNvSpPr>
                <a:spLocks noGrp="1"/>
              </p:cNvSpPr>
              <p:nvPr>
                <p:ph idx="1"/>
              </p:nvPr>
            </p:nvSpPr>
            <p:spPr>
              <a:xfrm>
                <a:off x="609600" y="1600201"/>
                <a:ext cx="10972800" cy="4983161"/>
              </a:xfrm>
            </p:spPr>
            <p:txBody>
              <a:bodyPr>
                <a:normAutofit/>
              </a:bodyPr>
              <a:lstStyle/>
              <a:p>
                <a:pPr>
                  <a:spcAft>
                    <a:spcPts val="1200"/>
                  </a:spcAft>
                </a:pPr>
                <a:r>
                  <a:rPr lang="en-US" dirty="0"/>
                  <a:t>Production function for country </a:t>
                </a:r>
                <a14:m>
                  <m:oMath xmlns:m="http://schemas.openxmlformats.org/officeDocument/2006/math">
                    <m:r>
                      <a:rPr lang="en-US" b="0" i="1" smtClean="0">
                        <a:latin typeface="Cambria Math" panose="02040503050406030204" pitchFamily="18" charset="0"/>
                      </a:rPr>
                      <m:t>𝑖</m:t>
                    </m:r>
                  </m:oMath>
                </a14:m>
                <a:r>
                  <a:rPr lang="en-US" dirty="0"/>
                  <a:t>:</a:t>
                </a:r>
              </a:p>
              <a:p>
                <a:pPr marL="0"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𝑖</m:t>
                          </m:r>
                        </m:sub>
                        <m:sup>
                          <m:r>
                            <a:rPr lang="en-US" b="0" i="1" smtClean="0">
                              <a:latin typeface="Cambria Math" panose="02040503050406030204" pitchFamily="18" charset="0"/>
                            </a:rPr>
                            <m:t>1−</m:t>
                          </m:r>
                          <m:r>
                            <a:rPr lang="en-US" b="0" i="1" smtClean="0">
                              <a:latin typeface="Cambria Math" panose="02040503050406030204" pitchFamily="18" charset="0"/>
                            </a:rPr>
                            <m:t>𝑎</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sub>
                        <m:sup>
                          <m:r>
                            <a:rPr lang="en-US" b="0" i="1" smtClean="0">
                              <a:latin typeface="Cambria Math" panose="02040503050406030204" pitchFamily="18" charset="0"/>
                            </a:rPr>
                            <m:t>𝑎</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𝑖</m:t>
                          </m:r>
                        </m:sub>
                        <m:sup>
                          <m:r>
                            <a:rPr lang="en-US" b="0" i="1" smtClean="0">
                              <a:latin typeface="Cambria Math" panose="02040503050406030204" pitchFamily="18" charset="0"/>
                            </a:rPr>
                            <m:t>1−</m:t>
                          </m:r>
                          <m:r>
                            <a:rPr lang="en-US" b="0" i="1" smtClean="0">
                              <a:latin typeface="Cambria Math" panose="02040503050406030204" pitchFamily="18" charset="0"/>
                            </a:rPr>
                            <m:t>𝑎</m:t>
                          </m:r>
                        </m:sup>
                      </m:sSubSup>
                    </m:oMath>
                  </m:oMathPara>
                </a14:m>
                <a:endParaRPr lang="en-US" dirty="0"/>
              </a:p>
              <a:p>
                <a:pPr lvl="1"/>
                <a:r>
                  <a:rPr lang="en-US" dirty="0"/>
                  <a:t>Human capital: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oMath>
                </a14:m>
                <a:endParaRPr lang="en-US" dirty="0"/>
              </a:p>
              <a:p>
                <a:pPr lvl="1"/>
                <a:r>
                  <a:rPr lang="en-US" dirty="0"/>
                  <a:t>Human capital per person: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(often proxied by years of schooling)</a:t>
                </a:r>
              </a:p>
              <a:p>
                <a:pPr lvl="1"/>
                <a:r>
                  <a:rPr lang="en-US" dirty="0"/>
                  <a:t>Raw labor: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oMath>
                </a14:m>
                <a:r>
                  <a:rPr lang="en-US" dirty="0"/>
                  <a:t>   (workers or hours of labor)</a:t>
                </a:r>
              </a:p>
              <a:p>
                <a:r>
                  <a:rPr lang="en-US" dirty="0"/>
                  <a:t>Divide by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𝑎</m:t>
                        </m:r>
                      </m:sup>
                    </m:sSubSup>
                  </m:oMath>
                </a14:m>
                <a:r>
                  <a:rPr lang="en-US" dirty="0"/>
                  <a:t> and then raise both sides to power </a:t>
                </a:r>
                <a14:m>
                  <m:oMath xmlns:m="http://schemas.openxmlformats.org/officeDocument/2006/math">
                    <m:r>
                      <a:rPr lang="en-US" b="0" i="1" smtClean="0">
                        <a:latin typeface="Cambria Math" panose="02040503050406030204" pitchFamily="18" charset="0"/>
                      </a:rPr>
                      <m:t>1/(1−</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p>
              <a:p>
                <a:pPr marL="0" indent="0" algn="ctr">
                  <a:spcAft>
                    <a:spcPts val="1200"/>
                  </a:spcAft>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1−</m:t>
                        </m:r>
                        <m:r>
                          <a:rPr lang="en-US" b="0" i="1" smtClean="0">
                            <a:latin typeface="Cambria Math" panose="02040503050406030204" pitchFamily="18" charset="0"/>
                          </a:rPr>
                          <m:t>𝑎</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𝑖</m:t>
                        </m:r>
                      </m:sub>
                      <m:sup>
                        <m:r>
                          <a:rPr lang="en-US" i="1">
                            <a:latin typeface="Cambria Math" panose="02040503050406030204" pitchFamily="18" charset="0"/>
                          </a:rPr>
                          <m:t>1−</m:t>
                        </m:r>
                        <m:r>
                          <a:rPr lang="en-US" i="1">
                            <a:latin typeface="Cambria Math" panose="02040503050406030204" pitchFamily="18" charset="0"/>
                          </a:rPr>
                          <m:t>𝑎</m:t>
                        </m:r>
                      </m:sup>
                    </m:sSubSup>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den>
                            </m:f>
                          </m:e>
                        </m:d>
                      </m:e>
                      <m:sup>
                        <m:r>
                          <a:rPr lang="en-US" b="0" i="1" smtClean="0">
                            <a:latin typeface="Cambria Math" panose="02040503050406030204" pitchFamily="18" charset="0"/>
                          </a:rPr>
                          <m:t>𝑎</m:t>
                        </m:r>
                      </m:sup>
                    </m:sSup>
                    <m:sSubSup>
                      <m:sSubSupPr>
                        <m:ctrlPr>
                          <a:rPr lang="en-US" i="1">
                            <a:latin typeface="Cambria Math" panose="02040503050406030204" pitchFamily="18" charset="0"/>
                          </a:rPr>
                        </m:ctrlPr>
                      </m:sSubSupPr>
                      <m:e>
                        <m:r>
                          <a:rPr lang="en-US" i="1">
                            <a:latin typeface="Cambria Math" panose="02040503050406030204" pitchFamily="18" charset="0"/>
                          </a:rPr>
                          <m:t>𝐻</m:t>
                        </m:r>
                      </m:e>
                      <m:sub>
                        <m:r>
                          <a:rPr lang="en-US" i="1">
                            <a:latin typeface="Cambria Math" panose="02040503050406030204" pitchFamily="18" charset="0"/>
                          </a:rPr>
                          <m:t>𝑖</m:t>
                        </m:r>
                      </m:sub>
                      <m:sup>
                        <m:r>
                          <a:rPr lang="en-US" i="1">
                            <a:latin typeface="Cambria Math" panose="02040503050406030204" pitchFamily="18" charset="0"/>
                          </a:rPr>
                          <m:t>1−</m:t>
                        </m:r>
                        <m:r>
                          <a:rPr lang="en-US" i="1">
                            <a:latin typeface="Cambria Math" panose="02040503050406030204" pitchFamily="18" charset="0"/>
                          </a:rPr>
                          <m:t>𝑎</m:t>
                        </m:r>
                      </m:sup>
                    </m:sSubSup>
                  </m:oMath>
                </a14:m>
                <a:r>
                  <a:rPr lang="en-US" dirty="0"/>
                  <a:t>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den>
                            </m:f>
                          </m:e>
                        </m:d>
                      </m:e>
                      <m:sup>
                        <m:f>
                          <m:fP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1−</m:t>
                            </m:r>
                            <m:r>
                              <a:rPr lang="en-US" b="0" i="1" smtClean="0">
                                <a:latin typeface="Cambria Math" panose="02040503050406030204" pitchFamily="18" charset="0"/>
                              </a:rPr>
                              <m:t>𝑎</m:t>
                            </m:r>
                          </m:den>
                        </m:f>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oMath>
                </a14:m>
                <a:endParaRPr lang="en-US" dirty="0"/>
              </a:p>
            </p:txBody>
          </p:sp>
        </mc:Choice>
        <mc:Fallback xmlns="">
          <p:sp>
            <p:nvSpPr>
              <p:cNvPr id="7" name="Content Placeholder 6">
                <a:extLst>
                  <a:ext uri="{FF2B5EF4-FFF2-40B4-BE49-F238E27FC236}">
                    <a16:creationId xmlns:a16="http://schemas.microsoft.com/office/drawing/2014/main" id="{BBBB5A97-8727-0CDF-17CB-F38A68FAB6F8}"/>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l="-1278" t="-146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92BF6B7-13EF-31D9-D4A2-80F5D31622A7}"/>
              </a:ext>
            </a:extLst>
          </p:cNvPr>
          <p:cNvSpPr>
            <a:spLocks noGrp="1"/>
          </p:cNvSpPr>
          <p:nvPr>
            <p:ph type="sldNum" sz="quarter" idx="12"/>
          </p:nvPr>
        </p:nvSpPr>
        <p:spPr/>
        <p:txBody>
          <a:bodyPr/>
          <a:lstStyle/>
          <a:p>
            <a:fld id="{B9B34D02-10F5-4BAF-849E-D682A594BAAC}" type="slidenum">
              <a:rPr lang="en-US" smtClean="0"/>
              <a:pPr/>
              <a:t>4</a:t>
            </a:fld>
            <a:endParaRPr lang="en-US"/>
          </a:p>
        </p:txBody>
      </p:sp>
    </p:spTree>
    <p:extLst>
      <p:ext uri="{BB962C8B-B14F-4D97-AF65-F5344CB8AC3E}">
        <p14:creationId xmlns:p14="http://schemas.microsoft.com/office/powerpoint/2010/main" val="2750631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2154-BB3A-4644-037A-B479A032AFF3}"/>
              </a:ext>
            </a:extLst>
          </p:cNvPr>
          <p:cNvSpPr>
            <a:spLocks noGrp="1"/>
          </p:cNvSpPr>
          <p:nvPr>
            <p:ph type="title"/>
          </p:nvPr>
        </p:nvSpPr>
        <p:spPr/>
        <p:txBody>
          <a:bodyPr/>
          <a:lstStyle/>
          <a:p>
            <a:r>
              <a:rPr lang="en-US" dirty="0"/>
              <a:t>Settler Mortality and Current Prosperity</a:t>
            </a:r>
          </a:p>
        </p:txBody>
      </p:sp>
      <p:pic>
        <p:nvPicPr>
          <p:cNvPr id="5" name="Content Placeholder 4" descr="AJR2005SettlerMortalityIncome.jpg"/>
          <p:cNvPicPr>
            <a:picLocks noGrp="1" noChangeAspect="1"/>
          </p:cNvPicPr>
          <p:nvPr>
            <p:ph sz="half" idx="1"/>
          </p:nvPr>
        </p:nvPicPr>
        <p:blipFill>
          <a:blip r:embed="rId3" cstate="print"/>
          <a:stretch>
            <a:fillRect/>
          </a:stretch>
        </p:blipFill>
        <p:spPr>
          <a:xfrm>
            <a:off x="4648199" y="1524000"/>
            <a:ext cx="7370615" cy="4953000"/>
          </a:xfrm>
        </p:spPr>
      </p:pic>
      <p:sp>
        <p:nvSpPr>
          <p:cNvPr id="3" name="Content Placeholder 2">
            <a:extLst>
              <a:ext uri="{FF2B5EF4-FFF2-40B4-BE49-F238E27FC236}">
                <a16:creationId xmlns:a16="http://schemas.microsoft.com/office/drawing/2014/main" id="{6B5BF591-A98E-8029-A309-DB1CB1CB4D42}"/>
              </a:ext>
            </a:extLst>
          </p:cNvPr>
          <p:cNvSpPr>
            <a:spLocks noGrp="1"/>
          </p:cNvSpPr>
          <p:nvPr>
            <p:ph sz="half" idx="2"/>
          </p:nvPr>
        </p:nvSpPr>
        <p:spPr>
          <a:xfrm>
            <a:off x="304800" y="1524000"/>
            <a:ext cx="4648200" cy="5197476"/>
          </a:xfrm>
        </p:spPr>
        <p:txBody>
          <a:bodyPr>
            <a:normAutofit/>
          </a:bodyPr>
          <a:lstStyle/>
          <a:p>
            <a:r>
              <a:rPr lang="is-IS" dirty="0"/>
              <a:t>Settler mortality is strongly related to current prosperity</a:t>
            </a:r>
          </a:p>
          <a:p>
            <a:r>
              <a:rPr lang="is-IS" dirty="0"/>
              <a:t>If exogeneity holds, this correlation is only due to affect on current institutions</a:t>
            </a:r>
          </a:p>
          <a:p>
            <a:r>
              <a:rPr lang="is-IS" dirty="0"/>
              <a:t>In this case, it provides evidence for institutions affecting prosperity</a:t>
            </a:r>
          </a:p>
          <a:p>
            <a:r>
              <a:rPr lang="is-IS" dirty="0"/>
              <a:t>Effect is very large </a:t>
            </a:r>
            <a:br>
              <a:rPr lang="is-IS" dirty="0"/>
            </a:br>
            <a:r>
              <a:rPr lang="is-IS" dirty="0"/>
              <a:t>(can explain bulk of </a:t>
            </a:r>
            <a:br>
              <a:rPr lang="is-IS" dirty="0"/>
            </a:br>
            <a:r>
              <a:rPr lang="is-IS" dirty="0"/>
              <a:t>income differences)</a:t>
            </a:r>
            <a:endParaRPr lang="en-US" dirty="0"/>
          </a:p>
        </p:txBody>
      </p:sp>
      <p:sp>
        <p:nvSpPr>
          <p:cNvPr id="4" name="Slide Number Placeholder 3"/>
          <p:cNvSpPr>
            <a:spLocks noGrp="1"/>
          </p:cNvSpPr>
          <p:nvPr>
            <p:ph type="sldNum" sz="quarter" idx="12"/>
          </p:nvPr>
        </p:nvSpPr>
        <p:spPr/>
        <p:txBody>
          <a:bodyPr/>
          <a:lstStyle/>
          <a:p>
            <a:fld id="{B5F092F7-E592-49A6-818E-C0478D32F0E1}" type="slidenum">
              <a:rPr lang="en-US" smtClean="0"/>
              <a:pPr/>
              <a:t>40</a:t>
            </a:fld>
            <a:endParaRPr lang="en-US"/>
          </a:p>
        </p:txBody>
      </p:sp>
    </p:spTree>
    <p:extLst>
      <p:ext uri="{BB962C8B-B14F-4D97-AF65-F5344CB8AC3E}">
        <p14:creationId xmlns:p14="http://schemas.microsoft.com/office/powerpoint/2010/main" val="4256741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Institutions or Just Luck?</a:t>
            </a:r>
          </a:p>
        </p:txBody>
      </p:sp>
      <p:sp>
        <p:nvSpPr>
          <p:cNvPr id="6" name="Content Placeholder 5"/>
          <p:cNvSpPr>
            <a:spLocks noGrp="1"/>
          </p:cNvSpPr>
          <p:nvPr>
            <p:ph sz="half" idx="1"/>
          </p:nvPr>
        </p:nvSpPr>
        <p:spPr>
          <a:xfrm>
            <a:off x="381000" y="1578725"/>
            <a:ext cx="4267200" cy="4917305"/>
          </a:xfrm>
        </p:spPr>
        <p:txBody>
          <a:bodyPr>
            <a:normAutofit/>
          </a:bodyPr>
          <a:lstStyle/>
          <a:p>
            <a:r>
              <a:rPr lang="en-US" dirty="0"/>
              <a:t>North vs. South Korea often used as an example of institutions mattering</a:t>
            </a:r>
          </a:p>
          <a:p>
            <a:r>
              <a:rPr lang="en-US" dirty="0"/>
              <a:t>But how convincing is this example?</a:t>
            </a:r>
          </a:p>
          <a:p>
            <a:r>
              <a:rPr lang="en-US" dirty="0"/>
              <a:t>Perhaps difference is largely luck in the form of leaders of different quality</a:t>
            </a:r>
          </a:p>
        </p:txBody>
      </p:sp>
      <p:sp>
        <p:nvSpPr>
          <p:cNvPr id="4" name="Slide Number Placeholder 3"/>
          <p:cNvSpPr>
            <a:spLocks noGrp="1"/>
          </p:cNvSpPr>
          <p:nvPr>
            <p:ph type="sldNum" sz="quarter" idx="12"/>
          </p:nvPr>
        </p:nvSpPr>
        <p:spPr/>
        <p:txBody>
          <a:bodyPr/>
          <a:lstStyle/>
          <a:p>
            <a:fld id="{B9B34D02-10F5-4BAF-849E-D682A594BAAC}" type="slidenum">
              <a:rPr lang="en-US" smtClean="0"/>
              <a:pPr/>
              <a:t>41</a:t>
            </a:fld>
            <a:endParaRPr lang="en-US"/>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501759"/>
            <a:ext cx="7010400" cy="4994271"/>
          </a:xfrm>
        </p:spPr>
      </p:pic>
    </p:spTree>
    <p:extLst>
      <p:ext uri="{BB962C8B-B14F-4D97-AF65-F5344CB8AC3E}">
        <p14:creationId xmlns:p14="http://schemas.microsoft.com/office/powerpoint/2010/main" val="1923437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Did South Korea Have Better Institutions?</a:t>
            </a:r>
          </a:p>
        </p:txBody>
      </p:sp>
      <p:sp>
        <p:nvSpPr>
          <p:cNvPr id="7" name="Content Placeholder 6">
            <a:extLst>
              <a:ext uri="{FF2B5EF4-FFF2-40B4-BE49-F238E27FC236}">
                <a16:creationId xmlns:a16="http://schemas.microsoft.com/office/drawing/2014/main" id="{9F46F6D8-FE09-9A89-1B54-28C095529FBC}"/>
              </a:ext>
            </a:extLst>
          </p:cNvPr>
          <p:cNvSpPr>
            <a:spLocks noGrp="1"/>
          </p:cNvSpPr>
          <p:nvPr>
            <p:ph sz="half" idx="1"/>
          </p:nvPr>
        </p:nvSpPr>
        <p:spPr>
          <a:xfrm>
            <a:off x="76199" y="1600201"/>
            <a:ext cx="4876799" cy="5121275"/>
          </a:xfrm>
        </p:spPr>
        <p:txBody>
          <a:bodyPr/>
          <a:lstStyle/>
          <a:p>
            <a:r>
              <a:rPr lang="en-US" dirty="0"/>
              <a:t>Not clear South Korea had better institutions</a:t>
            </a:r>
          </a:p>
          <a:p>
            <a:r>
              <a:rPr lang="en-US" dirty="0"/>
              <a:t>They were a dictatorship just like North Korea</a:t>
            </a:r>
          </a:p>
          <a:p>
            <a:r>
              <a:rPr lang="en-US" dirty="0"/>
              <a:t>But their dictator </a:t>
            </a:r>
            <a:br>
              <a:rPr lang="en-US" dirty="0"/>
            </a:br>
            <a:r>
              <a:rPr lang="en-US" dirty="0"/>
              <a:t>(Park </a:t>
            </a:r>
            <a:r>
              <a:rPr lang="en-US" dirty="0" err="1"/>
              <a:t>Chung-hee</a:t>
            </a:r>
            <a:r>
              <a:rPr lang="en-US" dirty="0"/>
              <a:t>, 1961-1979) chose different policies than North Korea’s </a:t>
            </a:r>
            <a:br>
              <a:rPr lang="en-US" dirty="0"/>
            </a:br>
            <a:r>
              <a:rPr lang="en-US" dirty="0"/>
              <a:t>(Kim Il Sung, 1948-1994)</a:t>
            </a:r>
          </a:p>
        </p:txBody>
      </p:sp>
      <p:pic>
        <p:nvPicPr>
          <p:cNvPr id="10" name="Content Placeholder 9" descr="A graph showing the time of the country&#10;&#10;AI-generated content may be incorrect.">
            <a:extLst>
              <a:ext uri="{FF2B5EF4-FFF2-40B4-BE49-F238E27FC236}">
                <a16:creationId xmlns:a16="http://schemas.microsoft.com/office/drawing/2014/main" id="{0D536F36-8B00-0057-9C4B-6BED94847F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2999" y="1417638"/>
            <a:ext cx="7048357" cy="4906962"/>
          </a:xfrm>
        </p:spPr>
      </p:pic>
      <p:sp>
        <p:nvSpPr>
          <p:cNvPr id="5" name="Slide Number Placeholder 4"/>
          <p:cNvSpPr>
            <a:spLocks noGrp="1"/>
          </p:cNvSpPr>
          <p:nvPr>
            <p:ph type="sldNum" sz="quarter" idx="12"/>
          </p:nvPr>
        </p:nvSpPr>
        <p:spPr/>
        <p:txBody>
          <a:bodyPr/>
          <a:lstStyle/>
          <a:p>
            <a:fld id="{B9B34D02-10F5-4BAF-849E-D682A594BAAC}" type="slidenum">
              <a:rPr lang="en-US" smtClean="0"/>
              <a:pPr/>
              <a:t>42</a:t>
            </a:fld>
            <a:endParaRPr lang="en-US"/>
          </a:p>
        </p:txBody>
      </p:sp>
    </p:spTree>
    <p:extLst>
      <p:ext uri="{BB962C8B-B14F-4D97-AF65-F5344CB8AC3E}">
        <p14:creationId xmlns:p14="http://schemas.microsoft.com/office/powerpoint/2010/main" val="1050201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Leaders Matter for Growth?</a:t>
            </a:r>
          </a:p>
        </p:txBody>
      </p:sp>
      <p:sp>
        <p:nvSpPr>
          <p:cNvPr id="3" name="Content Placeholder 2"/>
          <p:cNvSpPr>
            <a:spLocks noGrp="1"/>
          </p:cNvSpPr>
          <p:nvPr>
            <p:ph idx="1"/>
          </p:nvPr>
        </p:nvSpPr>
        <p:spPr>
          <a:xfrm>
            <a:off x="609600" y="1600201"/>
            <a:ext cx="10972800" cy="4648199"/>
          </a:xfrm>
        </p:spPr>
        <p:txBody>
          <a:bodyPr>
            <a:normAutofit/>
          </a:bodyPr>
          <a:lstStyle/>
          <a:p>
            <a:pPr marL="0" indent="0">
              <a:buNone/>
            </a:pPr>
            <a:r>
              <a:rPr lang="en-US" dirty="0"/>
              <a:t>Differing views:</a:t>
            </a:r>
          </a:p>
          <a:p>
            <a:r>
              <a:rPr lang="en-US" dirty="0"/>
              <a:t>Tolstoy: Historical figures mere ex post justifications for events out of any individual’s influence</a:t>
            </a:r>
          </a:p>
          <a:p>
            <a:r>
              <a:rPr lang="en-US" dirty="0"/>
              <a:t>Marx: “materialist dialectic”. Social and economic forces trump individuals</a:t>
            </a:r>
          </a:p>
          <a:p>
            <a:r>
              <a:rPr lang="en-US" dirty="0"/>
              <a:t>John Keegan: The political history of the twentieth century can be found in the biographies of six men: Lenin, Stalin, Hitler, Mao, Roosevelt and Churchill.</a:t>
            </a:r>
          </a:p>
        </p:txBody>
      </p:sp>
      <p:sp>
        <p:nvSpPr>
          <p:cNvPr id="4" name="Slide Number Placeholder 3"/>
          <p:cNvSpPr>
            <a:spLocks noGrp="1"/>
          </p:cNvSpPr>
          <p:nvPr>
            <p:ph type="sldNum" sz="quarter" idx="12"/>
          </p:nvPr>
        </p:nvSpPr>
        <p:spPr/>
        <p:txBody>
          <a:bodyPr/>
          <a:lstStyle/>
          <a:p>
            <a:fld id="{B9B34D02-10F5-4BAF-849E-D682A594BAAC}"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Leaders Matter for Growth?</a:t>
            </a:r>
          </a:p>
        </p:txBody>
      </p:sp>
      <p:sp>
        <p:nvSpPr>
          <p:cNvPr id="3" name="Content Placeholder 2"/>
          <p:cNvSpPr>
            <a:spLocks noGrp="1"/>
          </p:cNvSpPr>
          <p:nvPr>
            <p:ph idx="1"/>
          </p:nvPr>
        </p:nvSpPr>
        <p:spPr>
          <a:xfrm>
            <a:off x="609600" y="2057399"/>
            <a:ext cx="10972800" cy="4298951"/>
          </a:xfrm>
        </p:spPr>
        <p:txBody>
          <a:bodyPr>
            <a:normAutofit/>
          </a:bodyPr>
          <a:lstStyle/>
          <a:p>
            <a:r>
              <a:rPr lang="en-US" dirty="0"/>
              <a:t>Claim: National leaders </a:t>
            </a:r>
            <a:r>
              <a:rPr lang="en-US" dirty="0">
                <a:solidFill>
                  <a:schemeClr val="accent2"/>
                </a:solidFill>
              </a:rPr>
              <a:t>cause</a:t>
            </a:r>
            <a:r>
              <a:rPr lang="en-US" dirty="0"/>
              <a:t> changes in growth in the countries they govern.</a:t>
            </a:r>
          </a:p>
          <a:p>
            <a:r>
              <a:rPr lang="en-US" dirty="0"/>
              <a:t>How can we bring evidence to bear on this causal question?</a:t>
            </a:r>
          </a:p>
          <a:p>
            <a:pPr lvl="1"/>
            <a:r>
              <a:rPr lang="en-US" dirty="0"/>
              <a:t>Look at whether changes in leaders are systematically associated with changes in growth?</a:t>
            </a:r>
          </a:p>
          <a:p>
            <a:pPr lvl="1"/>
            <a:r>
              <a:rPr lang="en-US" dirty="0"/>
              <a:t>But leadership transitions are not random</a:t>
            </a:r>
          </a:p>
          <a:p>
            <a:pPr lvl="1"/>
            <a:r>
              <a:rPr lang="en-US" dirty="0"/>
              <a:t>Leader my be ousted because growth is bad (reverse causality) </a:t>
            </a:r>
          </a:p>
        </p:txBody>
      </p:sp>
      <p:sp>
        <p:nvSpPr>
          <p:cNvPr id="4" name="Slide Number Placeholder 3"/>
          <p:cNvSpPr>
            <a:spLocks noGrp="1"/>
          </p:cNvSpPr>
          <p:nvPr>
            <p:ph type="sldNum" sz="quarter" idx="12"/>
          </p:nvPr>
        </p:nvSpPr>
        <p:spPr/>
        <p:txBody>
          <a:bodyPr/>
          <a:lstStyle/>
          <a:p>
            <a:fld id="{B9B34D02-10F5-4BAF-849E-D682A594BAAC}"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Leaders Matter for Growth?</a:t>
            </a:r>
          </a:p>
        </p:txBody>
      </p:sp>
      <p:sp>
        <p:nvSpPr>
          <p:cNvPr id="3" name="Content Placeholder 2"/>
          <p:cNvSpPr>
            <a:spLocks noGrp="1"/>
          </p:cNvSpPr>
          <p:nvPr>
            <p:ph idx="1"/>
          </p:nvPr>
        </p:nvSpPr>
        <p:spPr>
          <a:xfrm>
            <a:off x="609600" y="1943100"/>
            <a:ext cx="10972800" cy="4305300"/>
          </a:xfrm>
        </p:spPr>
        <p:txBody>
          <a:bodyPr>
            <a:normAutofit/>
          </a:bodyPr>
          <a:lstStyle/>
          <a:p>
            <a:r>
              <a:rPr lang="en-US" dirty="0"/>
              <a:t>We need to find a </a:t>
            </a:r>
            <a:r>
              <a:rPr lang="en-US" dirty="0">
                <a:solidFill>
                  <a:schemeClr val="accent2"/>
                </a:solidFill>
              </a:rPr>
              <a:t>natural experiment</a:t>
            </a:r>
          </a:p>
          <a:p>
            <a:r>
              <a:rPr lang="en-US" dirty="0"/>
              <a:t>Are there any leadership transitions that are random from the perspective of growth?</a:t>
            </a:r>
          </a:p>
          <a:p>
            <a:r>
              <a:rPr lang="en-US" dirty="0"/>
              <a:t>Jones and </a:t>
            </a:r>
            <a:r>
              <a:rPr lang="en-US" dirty="0" err="1"/>
              <a:t>Olken</a:t>
            </a:r>
            <a:r>
              <a:rPr lang="en-US" dirty="0"/>
              <a:t> (2005):</a:t>
            </a:r>
          </a:p>
          <a:p>
            <a:pPr lvl="1"/>
            <a:r>
              <a:rPr lang="en-US" dirty="0"/>
              <a:t>Look at leadership transitions due to death of leaders while in office</a:t>
            </a:r>
          </a:p>
          <a:p>
            <a:pPr lvl="1"/>
            <a:r>
              <a:rPr lang="en-US" dirty="0"/>
              <a:t>Deaths from natural causes and accidents </a:t>
            </a:r>
            <a:br>
              <a:rPr lang="en-US" dirty="0"/>
            </a:br>
            <a:r>
              <a:rPr lang="en-US" dirty="0"/>
              <a:t>(exclude assassinations)</a:t>
            </a:r>
          </a:p>
          <a:p>
            <a:pPr lvl="1"/>
            <a:r>
              <a:rPr lang="en-US" dirty="0"/>
              <a:t>In these cases, </a:t>
            </a:r>
            <a:r>
              <a:rPr lang="en-US" dirty="0">
                <a:solidFill>
                  <a:schemeClr val="accent2"/>
                </a:solidFill>
              </a:rPr>
              <a:t>the timing of the transition </a:t>
            </a:r>
            <a:r>
              <a:rPr lang="en-US" dirty="0"/>
              <a:t>is random</a:t>
            </a:r>
          </a:p>
          <a:p>
            <a:endParaRPr lang="en-US" dirty="0"/>
          </a:p>
        </p:txBody>
      </p:sp>
      <p:sp>
        <p:nvSpPr>
          <p:cNvPr id="4" name="Slide Number Placeholder 3"/>
          <p:cNvSpPr>
            <a:spLocks noGrp="1"/>
          </p:cNvSpPr>
          <p:nvPr>
            <p:ph type="sldNum" sz="quarter" idx="12"/>
          </p:nvPr>
        </p:nvSpPr>
        <p:spPr/>
        <p:txBody>
          <a:bodyPr/>
          <a:lstStyle/>
          <a:p>
            <a:fld id="{B9B34D02-10F5-4BAF-849E-D682A594BAAC}" type="slidenum">
              <a:rPr lang="en-US" smtClean="0"/>
              <a:pPr/>
              <a:t>45</a:t>
            </a:fld>
            <a:endParaRPr lang="en-US"/>
          </a:p>
        </p:txBody>
      </p:sp>
    </p:spTree>
    <p:extLst>
      <p:ext uri="{BB962C8B-B14F-4D97-AF65-F5344CB8AC3E}">
        <p14:creationId xmlns:p14="http://schemas.microsoft.com/office/powerpoint/2010/main" val="29979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B34D02-10F5-4BAF-849E-D682A594BAAC}" type="slidenum">
              <a:rPr lang="en-US" smtClean="0"/>
              <a:pPr/>
              <a:t>46</a:t>
            </a:fld>
            <a:endParaRPr lang="en-US"/>
          </a:p>
        </p:txBody>
      </p:sp>
      <p:pic>
        <p:nvPicPr>
          <p:cNvPr id="7" name="Content Placeholder 6" descr="JonesOlken2005Table1.jpg"/>
          <p:cNvPicPr>
            <a:picLocks noGrp="1" noChangeAspect="1"/>
          </p:cNvPicPr>
          <p:nvPr>
            <p:ph idx="1"/>
          </p:nvPr>
        </p:nvPicPr>
        <p:blipFill>
          <a:blip r:embed="rId3" cstate="print"/>
          <a:stretch>
            <a:fillRect/>
          </a:stretch>
        </p:blipFill>
        <p:spPr>
          <a:xfrm>
            <a:off x="762000" y="1432452"/>
            <a:ext cx="10952029" cy="4648200"/>
          </a:xfrm>
        </p:spPr>
      </p:pic>
      <p:sp>
        <p:nvSpPr>
          <p:cNvPr id="8" name="TextBox 7"/>
          <p:cNvSpPr txBox="1"/>
          <p:nvPr/>
        </p:nvSpPr>
        <p:spPr>
          <a:xfrm>
            <a:off x="7543800" y="6238831"/>
            <a:ext cx="3123356" cy="369332"/>
          </a:xfrm>
          <a:prstGeom prst="rect">
            <a:avLst/>
          </a:prstGeom>
          <a:noFill/>
        </p:spPr>
        <p:txBody>
          <a:bodyPr wrap="none" rtlCol="0">
            <a:spAutoFit/>
          </a:bodyPr>
          <a:lstStyle/>
          <a:p>
            <a:r>
              <a:rPr lang="en-US" dirty="0"/>
              <a:t>Source: Jones and Olken (2005)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Measure Effect?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2057399"/>
                <a:ext cx="10972800" cy="4298951"/>
              </a:xfrm>
            </p:spPr>
            <p:txBody>
              <a:bodyPr>
                <a:normAutofit/>
              </a:bodyPr>
              <a:lstStyle/>
              <a:p>
                <a:r>
                  <a:rPr lang="en-US" dirty="0"/>
                  <a:t>For deaths of leaders: Calculate difference in growth in </a:t>
                </a:r>
                <a:br>
                  <a:rPr lang="en-US" dirty="0"/>
                </a:br>
                <a14:m>
                  <m:oMath xmlns:m="http://schemas.openxmlformats.org/officeDocument/2006/math">
                    <m:r>
                      <a:rPr lang="en-US" b="0" i="1" smtClean="0">
                        <a:latin typeface="Cambria Math"/>
                      </a:rPr>
                      <m:t>𝑇</m:t>
                    </m:r>
                  </m:oMath>
                </a14:m>
                <a:r>
                  <a:rPr lang="en-US" dirty="0"/>
                  <a:t> years before death and </a:t>
                </a:r>
                <a14:m>
                  <m:oMath xmlns:m="http://schemas.openxmlformats.org/officeDocument/2006/math">
                    <m:r>
                      <a:rPr lang="en-US" b="0" i="1" smtClean="0">
                        <a:latin typeface="Cambria Math"/>
                      </a:rPr>
                      <m:t>𝑇</m:t>
                    </m:r>
                  </m:oMath>
                </a14:m>
                <a:r>
                  <a:rPr lang="en-US" dirty="0"/>
                  <a:t> years after death</a:t>
                </a:r>
              </a:p>
              <a:p>
                <a:r>
                  <a:rPr lang="en-US" dirty="0"/>
                  <a:t>They want to know if this change is unusual</a:t>
                </a:r>
              </a:p>
              <a:p>
                <a:r>
                  <a:rPr lang="en-US" dirty="0"/>
                  <a:t>So, they calculate same statistic for all years </a:t>
                </a:r>
                <a:br>
                  <a:rPr lang="en-US" dirty="0"/>
                </a:br>
                <a:r>
                  <a:rPr lang="en-US" dirty="0"/>
                  <a:t>(i.e., change in growth </a:t>
                </a:r>
                <a14:m>
                  <m:oMath xmlns:m="http://schemas.openxmlformats.org/officeDocument/2006/math">
                    <m:r>
                      <a:rPr lang="en-US" i="1">
                        <a:latin typeface="Cambria Math"/>
                      </a:rPr>
                      <m:t>𝑇</m:t>
                    </m:r>
                  </m:oMath>
                </a14:m>
                <a:r>
                  <a:rPr lang="en-US" dirty="0"/>
                  <a:t> years before and after year </a:t>
                </a:r>
                <a14:m>
                  <m:oMath xmlns:m="http://schemas.openxmlformats.org/officeDocument/2006/math">
                    <m:r>
                      <a:rPr lang="en-US" b="0" i="1" smtClean="0">
                        <a:latin typeface="Cambria Math"/>
                      </a:rPr>
                      <m:t>𝑡</m:t>
                    </m:r>
                  </m:oMath>
                </a14:m>
                <a:r>
                  <a:rPr lang="en-US" dirty="0"/>
                  <a:t>)</a:t>
                </a:r>
              </a:p>
              <a:p>
                <a:r>
                  <a:rPr lang="en-US" dirty="0"/>
                  <a:t>Ask: Is change when leaders die unusually large?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2057399"/>
                <a:ext cx="10972800" cy="4298951"/>
              </a:xfrm>
              <a:blipFill>
                <a:blip r:embed="rId2"/>
                <a:stretch>
                  <a:fillRect l="-1278" t="-17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9B34D02-10F5-4BAF-849E-D682A594BAAC}" type="slidenum">
              <a:rPr lang="en-US" smtClean="0"/>
              <a:pPr/>
              <a:t>47</a:t>
            </a:fld>
            <a:endParaRPr lang="en-US"/>
          </a:p>
        </p:txBody>
      </p:sp>
    </p:spTree>
    <p:extLst>
      <p:ext uri="{BB962C8B-B14F-4D97-AF65-F5344CB8AC3E}">
        <p14:creationId xmlns:p14="http://schemas.microsoft.com/office/powerpoint/2010/main" val="4296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Dramatic Examples</a:t>
            </a:r>
          </a:p>
        </p:txBody>
      </p:sp>
      <p:pic>
        <p:nvPicPr>
          <p:cNvPr id="5" name="Content Placeholder 4" descr="JonesOlken2005Figure1.jpg"/>
          <p:cNvPicPr>
            <a:picLocks noGrp="1" noChangeAspect="1"/>
          </p:cNvPicPr>
          <p:nvPr>
            <p:ph sz="half" idx="1"/>
          </p:nvPr>
        </p:nvPicPr>
        <p:blipFill>
          <a:blip r:embed="rId3" cstate="print"/>
          <a:stretch>
            <a:fillRect/>
          </a:stretch>
        </p:blipFill>
        <p:spPr>
          <a:xfrm>
            <a:off x="5142100" y="1242292"/>
            <a:ext cx="6897499" cy="5234708"/>
          </a:xfrm>
        </p:spPr>
      </p:pic>
      <p:sp>
        <p:nvSpPr>
          <p:cNvPr id="6" name="Content Placeholder 5">
            <a:extLst>
              <a:ext uri="{FF2B5EF4-FFF2-40B4-BE49-F238E27FC236}">
                <a16:creationId xmlns:a16="http://schemas.microsoft.com/office/drawing/2014/main" id="{D1B06293-D522-3CEF-EEA5-4CEFB64467E2}"/>
              </a:ext>
            </a:extLst>
          </p:cNvPr>
          <p:cNvSpPr>
            <a:spLocks noGrp="1"/>
          </p:cNvSpPr>
          <p:nvPr>
            <p:ph sz="half" idx="2"/>
          </p:nvPr>
        </p:nvSpPr>
        <p:spPr>
          <a:xfrm>
            <a:off x="137161" y="1417638"/>
            <a:ext cx="4953000" cy="5303838"/>
          </a:xfrm>
        </p:spPr>
        <p:txBody>
          <a:bodyPr>
            <a:normAutofit/>
          </a:bodyPr>
          <a:lstStyle/>
          <a:p>
            <a:r>
              <a:rPr lang="en-US" dirty="0"/>
              <a:t>China: Mao (Great Leap Forward, Cultural Revolution)</a:t>
            </a:r>
          </a:p>
          <a:p>
            <a:r>
              <a:rPr lang="en-US" dirty="0"/>
              <a:t>Mozambique: Samora Machel (Communist, nationalized all private land, Portuguese fled)</a:t>
            </a:r>
          </a:p>
          <a:p>
            <a:r>
              <a:rPr lang="en-US" dirty="0"/>
              <a:t>Guinea: Sekou Toure (totalitarian violent purges)</a:t>
            </a:r>
          </a:p>
          <a:p>
            <a:r>
              <a:rPr lang="en-US" dirty="0"/>
              <a:t>Iran: Ayatollah Khomeini (opposed peace in Iran-Iraq war)</a:t>
            </a:r>
          </a:p>
        </p:txBody>
      </p:sp>
      <p:sp>
        <p:nvSpPr>
          <p:cNvPr id="4" name="Slide Number Placeholder 3"/>
          <p:cNvSpPr>
            <a:spLocks noGrp="1"/>
          </p:cNvSpPr>
          <p:nvPr>
            <p:ph type="sldNum" sz="quarter" idx="12"/>
          </p:nvPr>
        </p:nvSpPr>
        <p:spPr/>
        <p:txBody>
          <a:bodyPr/>
          <a:lstStyle/>
          <a:p>
            <a:fld id="{B9B34D02-10F5-4BAF-849E-D682A594BAAC}"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0" dirty="0"/>
                  <a:t>Variance of </a:t>
                </a:r>
                <a14:m>
                  <m:oMath xmlns:m="http://schemas.openxmlformats.org/officeDocument/2006/math">
                    <m:r>
                      <a:rPr lang="en-US" b="0" i="1" smtClean="0">
                        <a:latin typeface="Cambria Math"/>
                      </a:rPr>
                      <m:t>𝑃𝑜𝑠𝑡</m:t>
                    </m:r>
                    <m:r>
                      <a:rPr lang="en-US" b="0" i="1" smtClean="0">
                        <a:latin typeface="Cambria Math"/>
                      </a:rPr>
                      <m:t>−</m:t>
                    </m:r>
                    <m:r>
                      <a:rPr lang="en-US" b="0" i="1" smtClean="0">
                        <a:latin typeface="Cambria Math"/>
                      </a:rPr>
                      <m:t>𝑃𝑟𝑒</m:t>
                    </m:r>
                  </m:oMath>
                </a14:m>
                <a:r>
                  <a:rPr lang="en-US" dirty="0"/>
                  <a:t> is 31% higher for leader death years than for other years.</a:t>
                </a:r>
              </a:p>
              <a:p>
                <a:r>
                  <a:rPr lang="en-US" dirty="0"/>
                  <a:t>Difference is statistically significant</a:t>
                </a:r>
              </a:p>
              <a:p>
                <a:r>
                  <a:rPr lang="en-US" dirty="0"/>
                  <a:t>With a few more assumption: </a:t>
                </a:r>
              </a:p>
              <a:p>
                <a:pPr lvl="1"/>
                <a:r>
                  <a:rPr lang="en-US" dirty="0"/>
                  <a:t>A one standard deviation increase in leader quality increases </a:t>
                </a:r>
                <a:br>
                  <a:rPr lang="en-US" dirty="0"/>
                </a:br>
                <a:r>
                  <a:rPr lang="en-US" dirty="0"/>
                  <a:t>growth rate by 1.5% per year</a:t>
                </a:r>
              </a:p>
              <a:p>
                <a:r>
                  <a:rPr lang="en-US" dirty="0"/>
                  <a:t>Effect only exists for autocratic regimes. Not for democracies. Larger for countries with fewer constraints on executive power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78" t="-1617" r="-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9B34D02-10F5-4BAF-849E-D682A594BAAC}" type="slidenum">
              <a:rPr lang="en-US" smtClean="0"/>
              <a:pPr/>
              <a:t>49</a:t>
            </a:fld>
            <a:endParaRPr lang="en-US"/>
          </a:p>
        </p:txBody>
      </p:sp>
    </p:spTree>
    <p:extLst>
      <p:ext uri="{BB962C8B-B14F-4D97-AF65-F5344CB8AC3E}">
        <p14:creationId xmlns:p14="http://schemas.microsoft.com/office/powerpoint/2010/main" val="371923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15AC-C497-DE6F-D520-0D2CE3CE2A6A}"/>
              </a:ext>
            </a:extLst>
          </p:cNvPr>
          <p:cNvSpPr>
            <a:spLocks noGrp="1"/>
          </p:cNvSpPr>
          <p:nvPr>
            <p:ph type="title"/>
          </p:nvPr>
        </p:nvSpPr>
        <p:spPr/>
        <p:txBody>
          <a:bodyPr/>
          <a:lstStyle/>
          <a:p>
            <a:r>
              <a:rPr lang="en-US" dirty="0"/>
              <a:t>Development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760326-6A4F-306E-D7FB-7F1258D1E804}"/>
                  </a:ext>
                </a:extLst>
              </p:cNvPr>
              <p:cNvSpPr>
                <a:spLocks noGrp="1"/>
              </p:cNvSpPr>
              <p:nvPr>
                <p:ph idx="1"/>
              </p:nvPr>
            </p:nvSpPr>
            <p:spPr>
              <a:xfrm>
                <a:off x="609600" y="1600201"/>
                <a:ext cx="10972800" cy="5257799"/>
              </a:xfrm>
            </p:spPr>
            <p:txBody>
              <a:bodyPr>
                <a:normAutofit/>
              </a:bodyPr>
              <a:lstStyle/>
              <a:p>
                <a:r>
                  <a:rPr lang="en-US" dirty="0"/>
                  <a:t>Divide through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oMath>
                </a14:m>
                <a:r>
                  <a:rPr lang="en-US" dirty="0"/>
                  <a:t>:</a:t>
                </a:r>
              </a:p>
              <a:p>
                <a:pPr marL="0" indent="0" algn="ctr">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den>
                              </m:f>
                            </m:e>
                          </m:d>
                        </m:e>
                        <m:sup>
                          <m:f>
                            <m:fPr>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1−</m:t>
                              </m:r>
                              <m:r>
                                <a:rPr lang="en-US" i="1">
                                  <a:latin typeface="Cambria Math" panose="02040503050406030204" pitchFamily="18" charset="0"/>
                                </a:rPr>
                                <m:t>𝑎</m:t>
                              </m:r>
                            </m:den>
                          </m:f>
                        </m:sup>
                      </m:sSup>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𝑖</m:t>
                          </m:r>
                        </m:sub>
                      </m:sSub>
                    </m:oMath>
                  </m:oMathPara>
                </a14:m>
                <a:endParaRPr lang="en-US" dirty="0"/>
              </a:p>
              <a:p>
                <a:r>
                  <a:rPr lang="en-US" dirty="0"/>
                  <a:t>Decomposes output per worker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into</a:t>
                </a:r>
              </a:p>
              <a:p>
                <a:pPr lvl="1"/>
                <a:r>
                  <a:rPr lang="en-US" dirty="0"/>
                  <a:t>Productivity: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𝑖</m:t>
                        </m:r>
                      </m:sub>
                    </m:sSub>
                  </m:oMath>
                </a14:m>
                <a:endParaRPr lang="en-US" dirty="0"/>
              </a:p>
              <a:p>
                <a:pPr lvl="1"/>
                <a:r>
                  <a:rPr lang="en-US" dirty="0"/>
                  <a:t>Capital-output ratio: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a14:m>
                <a:endParaRPr lang="en-US" dirty="0"/>
              </a:p>
              <a:p>
                <a:pPr lvl="1"/>
                <a:r>
                  <a:rPr lang="en-US" dirty="0"/>
                  <a:t>Human capital per worker: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endParaRPr lang="en-US" dirty="0"/>
              </a:p>
              <a:p>
                <a:r>
                  <a:rPr lang="en-US" dirty="0"/>
                  <a:t>Development accounting asks how much of differences in output per worker are due to each of these three factors</a:t>
                </a:r>
              </a:p>
            </p:txBody>
          </p:sp>
        </mc:Choice>
        <mc:Fallback xmlns="">
          <p:sp>
            <p:nvSpPr>
              <p:cNvPr id="3" name="Content Placeholder 2">
                <a:extLst>
                  <a:ext uri="{FF2B5EF4-FFF2-40B4-BE49-F238E27FC236}">
                    <a16:creationId xmlns:a16="http://schemas.microsoft.com/office/drawing/2014/main" id="{A6760326-6A4F-306E-D7FB-7F1258D1E804}"/>
                  </a:ext>
                </a:extLst>
              </p:cNvPr>
              <p:cNvSpPr>
                <a:spLocks noGrp="1" noRot="1" noChangeAspect="1" noMove="1" noResize="1" noEditPoints="1" noAdjustHandles="1" noChangeArrowheads="1" noChangeShapeType="1" noTextEdit="1"/>
              </p:cNvSpPr>
              <p:nvPr>
                <p:ph idx="1"/>
              </p:nvPr>
            </p:nvSpPr>
            <p:spPr>
              <a:xfrm>
                <a:off x="609600" y="1600201"/>
                <a:ext cx="10972800" cy="5257799"/>
              </a:xfrm>
              <a:blipFill>
                <a:blip r:embed="rId2"/>
                <a:stretch>
                  <a:fillRect l="-1278" t="-1392" b="-8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DAA0220-A704-E742-D149-108D4113DBA6}"/>
              </a:ext>
            </a:extLst>
          </p:cNvPr>
          <p:cNvSpPr>
            <a:spLocks noGrp="1"/>
          </p:cNvSpPr>
          <p:nvPr>
            <p:ph type="sldNum" sz="quarter" idx="12"/>
          </p:nvPr>
        </p:nvSpPr>
        <p:spPr/>
        <p:txBody>
          <a:bodyPr/>
          <a:lstStyle/>
          <a:p>
            <a:fld id="{B9B34D02-10F5-4BAF-849E-D682A594BAAC}" type="slidenum">
              <a:rPr lang="en-US" smtClean="0"/>
              <a:pPr/>
              <a:t>5</a:t>
            </a:fld>
            <a:endParaRPr lang="en-US"/>
          </a:p>
        </p:txBody>
      </p:sp>
    </p:spTree>
    <p:extLst>
      <p:ext uri="{BB962C8B-B14F-4D97-AF65-F5344CB8AC3E}">
        <p14:creationId xmlns:p14="http://schemas.microsoft.com/office/powerpoint/2010/main" val="206997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DD28-C3B5-A1EB-EC8E-F6AFA80CB459}"/>
              </a:ext>
            </a:extLst>
          </p:cNvPr>
          <p:cNvSpPr>
            <a:spLocks noGrp="1"/>
          </p:cNvSpPr>
          <p:nvPr>
            <p:ph type="title"/>
          </p:nvPr>
        </p:nvSpPr>
        <p:spPr/>
        <p:txBody>
          <a:bodyPr/>
          <a:lstStyle/>
          <a:p>
            <a:r>
              <a:rPr lang="en-US" dirty="0"/>
              <a:t>Development Accounting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3F05CF-5BE9-3DD7-1D99-B0A14653406E}"/>
                  </a:ext>
                </a:extLst>
              </p:cNvPr>
              <p:cNvSpPr>
                <a:spLocks noGrp="1"/>
              </p:cNvSpPr>
              <p:nvPr>
                <p:ph idx="1"/>
              </p:nvPr>
            </p:nvSpPr>
            <p:spPr>
              <a:xfrm>
                <a:off x="609600" y="1600201"/>
                <a:ext cx="10972800" cy="5121275"/>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den>
                              </m:f>
                            </m:e>
                          </m:d>
                        </m:e>
                        <m:sup>
                          <m:f>
                            <m:fPr>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1−</m:t>
                              </m:r>
                              <m:r>
                                <a:rPr lang="en-US" i="1">
                                  <a:latin typeface="Cambria Math" panose="02040503050406030204" pitchFamily="18" charset="0"/>
                                </a:rPr>
                                <m:t>𝑎</m:t>
                              </m:r>
                            </m:den>
                          </m:f>
                        </m:sup>
                      </m:sSup>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m:oMathPara>
                </a14:m>
                <a:endParaRPr lang="en-US" dirty="0"/>
              </a:p>
              <a:p>
                <a:r>
                  <a:rPr lang="en-US" dirty="0"/>
                  <a:t>Penn World Tables dataset gathers data on:</a:t>
                </a:r>
              </a:p>
              <a:p>
                <a:pPr lvl="1"/>
                <a:r>
                  <a:rPr lang="en-US" dirty="0"/>
                  <a:t>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a14:m>
                <a:endParaRPr lang="en-US" dirty="0"/>
              </a:p>
              <a:p>
                <a:pPr lvl="1"/>
                <a:r>
                  <a:rPr lang="en-US" dirty="0"/>
                  <a:t>Number of workers: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oMath>
                </a14:m>
                <a:endParaRPr lang="en-US" dirty="0"/>
              </a:p>
              <a:p>
                <a:pPr lvl="1"/>
                <a:r>
                  <a:rPr lang="en-US" dirty="0"/>
                  <a:t>Capital: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oMath>
                </a14:m>
                <a:endParaRPr lang="en-US" dirty="0"/>
              </a:p>
              <a:p>
                <a:pPr lvl="1"/>
                <a:r>
                  <a:rPr lang="en-US" dirty="0"/>
                  <a:t>Average level of schooling: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endParaRPr lang="en-US" dirty="0"/>
              </a:p>
              <a:p>
                <a:r>
                  <a:rPr lang="en-US" dirty="0"/>
                  <a:t>Choose a value for </a:t>
                </a:r>
                <a14:m>
                  <m:oMath xmlns:m="http://schemas.openxmlformats.org/officeDocument/2006/math">
                    <m:r>
                      <a:rPr lang="en-US" b="0" i="1" smtClean="0">
                        <a:latin typeface="Cambria Math" panose="02040503050406030204" pitchFamily="18" charset="0"/>
                      </a:rPr>
                      <m:t>𝑎</m:t>
                    </m:r>
                  </m:oMath>
                </a14:m>
                <a:r>
                  <a:rPr lang="en-US" dirty="0"/>
                  <a:t> (e.g., 1/3)</a:t>
                </a:r>
              </a:p>
              <a:p>
                <a:r>
                  <a:rPr lang="en-US" dirty="0"/>
                  <a:t>We treat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a:t> as a residual</a:t>
                </a:r>
              </a:p>
            </p:txBody>
          </p:sp>
        </mc:Choice>
        <mc:Fallback>
          <p:sp>
            <p:nvSpPr>
              <p:cNvPr id="3" name="Content Placeholder 2">
                <a:extLst>
                  <a:ext uri="{FF2B5EF4-FFF2-40B4-BE49-F238E27FC236}">
                    <a16:creationId xmlns:a16="http://schemas.microsoft.com/office/drawing/2014/main" id="{E33F05CF-5BE9-3DD7-1D99-B0A14653406E}"/>
                  </a:ext>
                </a:extLst>
              </p:cNvPr>
              <p:cNvSpPr>
                <a:spLocks noGrp="1" noRot="1" noChangeAspect="1" noMove="1" noResize="1" noEditPoints="1" noAdjustHandles="1" noChangeArrowheads="1" noChangeShapeType="1" noTextEdit="1"/>
              </p:cNvSpPr>
              <p:nvPr>
                <p:ph idx="1"/>
              </p:nvPr>
            </p:nvSpPr>
            <p:spPr>
              <a:xfrm>
                <a:off x="609600" y="1600201"/>
                <a:ext cx="10972800" cy="5121275"/>
              </a:xfrm>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6588FFC-527E-DD0A-4158-C018343A805C}"/>
              </a:ext>
            </a:extLst>
          </p:cNvPr>
          <p:cNvSpPr>
            <a:spLocks noGrp="1"/>
          </p:cNvSpPr>
          <p:nvPr>
            <p:ph type="sldNum" sz="quarter" idx="12"/>
          </p:nvPr>
        </p:nvSpPr>
        <p:spPr/>
        <p:txBody>
          <a:bodyPr/>
          <a:lstStyle/>
          <a:p>
            <a:fld id="{B9B34D02-10F5-4BAF-849E-D682A594BAAC}" type="slidenum">
              <a:rPr lang="en-US" smtClean="0"/>
              <a:pPr/>
              <a:t>6</a:t>
            </a:fld>
            <a:endParaRPr lang="en-US"/>
          </a:p>
        </p:txBody>
      </p:sp>
    </p:spTree>
    <p:extLst>
      <p:ext uri="{BB962C8B-B14F-4D97-AF65-F5344CB8AC3E}">
        <p14:creationId xmlns:p14="http://schemas.microsoft.com/office/powerpoint/2010/main" val="47083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table of numbers and figures&#10;&#10;AI-generated content may be incorrect.">
            <a:extLst>
              <a:ext uri="{FF2B5EF4-FFF2-40B4-BE49-F238E27FC236}">
                <a16:creationId xmlns:a16="http://schemas.microsoft.com/office/drawing/2014/main" id="{94E7599C-348F-61A6-C9B1-F937004F551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0700" y="112140"/>
            <a:ext cx="8610600" cy="6543844"/>
          </a:xfrm>
        </p:spPr>
      </p:pic>
      <p:sp>
        <p:nvSpPr>
          <p:cNvPr id="4" name="Slide Number Placeholder 3">
            <a:extLst>
              <a:ext uri="{FF2B5EF4-FFF2-40B4-BE49-F238E27FC236}">
                <a16:creationId xmlns:a16="http://schemas.microsoft.com/office/drawing/2014/main" id="{6DE5004A-7C68-EE8D-F8E8-FEE7FB6F09DE}"/>
              </a:ext>
            </a:extLst>
          </p:cNvPr>
          <p:cNvSpPr>
            <a:spLocks noGrp="1"/>
          </p:cNvSpPr>
          <p:nvPr>
            <p:ph type="sldNum" sz="quarter" idx="12"/>
          </p:nvPr>
        </p:nvSpPr>
        <p:spPr/>
        <p:txBody>
          <a:bodyPr/>
          <a:lstStyle/>
          <a:p>
            <a:fld id="{B9B34D02-10F5-4BAF-849E-D682A594BAAC}" type="slidenum">
              <a:rPr lang="en-US" smtClean="0"/>
              <a:pPr/>
              <a:t>7</a:t>
            </a:fld>
            <a:endParaRPr lang="en-US"/>
          </a:p>
        </p:txBody>
      </p:sp>
      <p:sp>
        <p:nvSpPr>
          <p:cNvPr id="9" name="TextBox 8">
            <a:extLst>
              <a:ext uri="{FF2B5EF4-FFF2-40B4-BE49-F238E27FC236}">
                <a16:creationId xmlns:a16="http://schemas.microsoft.com/office/drawing/2014/main" id="{84581A0B-0BD9-37F0-F4B8-213A7ABBF098}"/>
              </a:ext>
            </a:extLst>
          </p:cNvPr>
          <p:cNvSpPr txBox="1"/>
          <p:nvPr/>
        </p:nvSpPr>
        <p:spPr>
          <a:xfrm>
            <a:off x="139192" y="6052325"/>
            <a:ext cx="1369286" cy="646331"/>
          </a:xfrm>
          <a:prstGeom prst="rect">
            <a:avLst/>
          </a:prstGeom>
          <a:noFill/>
        </p:spPr>
        <p:txBody>
          <a:bodyPr wrap="none" rtlCol="0">
            <a:spAutoFit/>
          </a:bodyPr>
          <a:lstStyle/>
          <a:p>
            <a:r>
              <a:rPr lang="en-US" dirty="0"/>
              <a:t>Source:</a:t>
            </a:r>
          </a:p>
          <a:p>
            <a:r>
              <a:rPr lang="en-US" dirty="0"/>
              <a:t>Jones (2016)</a:t>
            </a:r>
          </a:p>
        </p:txBody>
      </p:sp>
    </p:spTree>
    <p:extLst>
      <p:ext uri="{BB962C8B-B14F-4D97-AF65-F5344CB8AC3E}">
        <p14:creationId xmlns:p14="http://schemas.microsoft.com/office/powerpoint/2010/main" val="359448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33AE99-3CB8-C154-C73F-B866FA86A672}"/>
              </a:ext>
            </a:extLst>
          </p:cNvPr>
          <p:cNvSpPr>
            <a:spLocks noGrp="1"/>
          </p:cNvSpPr>
          <p:nvPr>
            <p:ph type="title"/>
          </p:nvPr>
        </p:nvSpPr>
        <p:spPr/>
        <p:txBody>
          <a:bodyPr/>
          <a:lstStyle/>
          <a:p>
            <a:r>
              <a:rPr lang="en-US" dirty="0"/>
              <a:t>Development Accounting</a:t>
            </a:r>
          </a:p>
        </p:txBody>
      </p:sp>
      <p:sp>
        <p:nvSpPr>
          <p:cNvPr id="7" name="Content Placeholder 6">
            <a:extLst>
              <a:ext uri="{FF2B5EF4-FFF2-40B4-BE49-F238E27FC236}">
                <a16:creationId xmlns:a16="http://schemas.microsoft.com/office/drawing/2014/main" id="{707BB817-7BA7-F2BF-91C6-F116E953A022}"/>
              </a:ext>
            </a:extLst>
          </p:cNvPr>
          <p:cNvSpPr>
            <a:spLocks noGrp="1"/>
          </p:cNvSpPr>
          <p:nvPr>
            <p:ph idx="1"/>
          </p:nvPr>
        </p:nvSpPr>
        <p:spPr>
          <a:xfrm>
            <a:off x="609600" y="1600201"/>
            <a:ext cx="10972800" cy="4983161"/>
          </a:xfrm>
        </p:spPr>
        <p:txBody>
          <a:bodyPr>
            <a:normAutofit/>
          </a:bodyPr>
          <a:lstStyle/>
          <a:p>
            <a:r>
              <a:rPr lang="en-US" dirty="0"/>
              <a:t>Difference in output per worker across countries factor of 50</a:t>
            </a:r>
          </a:p>
          <a:p>
            <a:r>
              <a:rPr lang="en-US" dirty="0"/>
              <a:t>None of this is due to low capital-output ratio</a:t>
            </a:r>
          </a:p>
          <a:p>
            <a:pPr lvl="1"/>
            <a:r>
              <a:rPr lang="en-US" dirty="0"/>
              <a:t>Poor countries seem not to be poor because they lack capital</a:t>
            </a:r>
          </a:p>
          <a:p>
            <a:r>
              <a:rPr lang="en-US" dirty="0"/>
              <a:t>Factor of 2 due to difference in human capital</a:t>
            </a:r>
          </a:p>
          <a:p>
            <a:pPr lvl="1"/>
            <a:r>
              <a:rPr lang="en-US" dirty="0"/>
              <a:t>Lack of education plays some role in poor countries being poor</a:t>
            </a:r>
          </a:p>
          <a:p>
            <a:r>
              <a:rPr lang="en-US" dirty="0"/>
              <a:t>Factor of 25 due to difference in productivity</a:t>
            </a:r>
          </a:p>
          <a:p>
            <a:pPr lvl="1"/>
            <a:r>
              <a:rPr lang="en-US" dirty="0"/>
              <a:t>Productivity (“measure of our ignorance”) explains bulk of difference</a:t>
            </a:r>
          </a:p>
        </p:txBody>
      </p:sp>
      <p:sp>
        <p:nvSpPr>
          <p:cNvPr id="5" name="Slide Number Placeholder 4">
            <a:extLst>
              <a:ext uri="{FF2B5EF4-FFF2-40B4-BE49-F238E27FC236}">
                <a16:creationId xmlns:a16="http://schemas.microsoft.com/office/drawing/2014/main" id="{1EC0F1C1-239A-285C-CBEA-4AD7D52AF0B2}"/>
              </a:ext>
            </a:extLst>
          </p:cNvPr>
          <p:cNvSpPr>
            <a:spLocks noGrp="1"/>
          </p:cNvSpPr>
          <p:nvPr>
            <p:ph type="sldNum" sz="quarter" idx="12"/>
          </p:nvPr>
        </p:nvSpPr>
        <p:spPr/>
        <p:txBody>
          <a:bodyPr/>
          <a:lstStyle/>
          <a:p>
            <a:fld id="{B9B34D02-10F5-4BAF-849E-D682A594BAAC}" type="slidenum">
              <a:rPr lang="en-US" smtClean="0"/>
              <a:pPr/>
              <a:t>8</a:t>
            </a:fld>
            <a:endParaRPr lang="en-US"/>
          </a:p>
        </p:txBody>
      </p:sp>
    </p:spTree>
    <p:extLst>
      <p:ext uri="{BB962C8B-B14F-4D97-AF65-F5344CB8AC3E}">
        <p14:creationId xmlns:p14="http://schemas.microsoft.com/office/powerpoint/2010/main" val="413001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C234-04BB-B553-C08C-F233663B39A0}"/>
              </a:ext>
            </a:extLst>
          </p:cNvPr>
          <p:cNvSpPr>
            <a:spLocks noGrp="1"/>
          </p:cNvSpPr>
          <p:nvPr>
            <p:ph type="title"/>
          </p:nvPr>
        </p:nvSpPr>
        <p:spPr/>
        <p:txBody>
          <a:bodyPr/>
          <a:lstStyle/>
          <a:p>
            <a:r>
              <a:rPr lang="en-US" dirty="0"/>
              <a:t>Agriculture and Development</a:t>
            </a:r>
          </a:p>
        </p:txBody>
      </p:sp>
      <p:sp>
        <p:nvSpPr>
          <p:cNvPr id="5" name="Content Placeholder 4">
            <a:extLst>
              <a:ext uri="{FF2B5EF4-FFF2-40B4-BE49-F238E27FC236}">
                <a16:creationId xmlns:a16="http://schemas.microsoft.com/office/drawing/2014/main" id="{E13EF1F5-24F2-3420-3029-C63D09D6FA03}"/>
              </a:ext>
            </a:extLst>
          </p:cNvPr>
          <p:cNvSpPr>
            <a:spLocks noGrp="1"/>
          </p:cNvSpPr>
          <p:nvPr>
            <p:ph sz="half" idx="1"/>
          </p:nvPr>
        </p:nvSpPr>
        <p:spPr>
          <a:xfrm>
            <a:off x="228601" y="1600199"/>
            <a:ext cx="4724398" cy="4525963"/>
          </a:xfrm>
        </p:spPr>
        <p:txBody>
          <a:bodyPr/>
          <a:lstStyle/>
          <a:p>
            <a:pPr>
              <a:spcAft>
                <a:spcPts val="1200"/>
              </a:spcAft>
            </a:pPr>
            <a:r>
              <a:rPr lang="en-US" dirty="0"/>
              <a:t>Most people in poor countries work in agriculture</a:t>
            </a:r>
          </a:p>
          <a:p>
            <a:pPr>
              <a:spcAft>
                <a:spcPts val="1200"/>
              </a:spcAft>
            </a:pPr>
            <a:r>
              <a:rPr lang="en-US" dirty="0"/>
              <a:t>Classic view of development: Reallocation out of agriculture into “modern” sectors</a:t>
            </a:r>
          </a:p>
          <a:p>
            <a:pPr>
              <a:spcAft>
                <a:spcPts val="1200"/>
              </a:spcAft>
            </a:pPr>
            <a:r>
              <a:rPr lang="en-US" dirty="0"/>
              <a:t>But what is holding that back?</a:t>
            </a:r>
          </a:p>
        </p:txBody>
      </p:sp>
      <p:pic>
        <p:nvPicPr>
          <p:cNvPr id="8" name="Content Placeholder 7" descr="A diagram of a graph&#10;&#10;AI-generated content may be incorrect.">
            <a:extLst>
              <a:ext uri="{FF2B5EF4-FFF2-40B4-BE49-F238E27FC236}">
                <a16:creationId xmlns:a16="http://schemas.microsoft.com/office/drawing/2014/main" id="{AE5CCD7F-1BF7-D32D-E98C-E987E884D81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2999" y="1493837"/>
            <a:ext cx="6909293" cy="4862514"/>
          </a:xfrm>
        </p:spPr>
      </p:pic>
      <p:sp>
        <p:nvSpPr>
          <p:cNvPr id="4" name="Slide Number Placeholder 3">
            <a:extLst>
              <a:ext uri="{FF2B5EF4-FFF2-40B4-BE49-F238E27FC236}">
                <a16:creationId xmlns:a16="http://schemas.microsoft.com/office/drawing/2014/main" id="{BAB3E751-FC17-8660-497D-0A794947DD3C}"/>
              </a:ext>
            </a:extLst>
          </p:cNvPr>
          <p:cNvSpPr>
            <a:spLocks noGrp="1"/>
          </p:cNvSpPr>
          <p:nvPr>
            <p:ph type="sldNum" sz="quarter" idx="12"/>
          </p:nvPr>
        </p:nvSpPr>
        <p:spPr/>
        <p:txBody>
          <a:bodyPr/>
          <a:lstStyle/>
          <a:p>
            <a:fld id="{B9B34D02-10F5-4BAF-849E-D682A594BAAC}" type="slidenum">
              <a:rPr lang="en-US" smtClean="0"/>
              <a:pPr/>
              <a:t>9</a:t>
            </a:fld>
            <a:endParaRPr lang="en-US"/>
          </a:p>
        </p:txBody>
      </p:sp>
      <p:sp>
        <p:nvSpPr>
          <p:cNvPr id="9" name="TextBox 8">
            <a:extLst>
              <a:ext uri="{FF2B5EF4-FFF2-40B4-BE49-F238E27FC236}">
                <a16:creationId xmlns:a16="http://schemas.microsoft.com/office/drawing/2014/main" id="{9476A769-0D19-2D57-B1C4-D00F8E59EE8A}"/>
              </a:ext>
            </a:extLst>
          </p:cNvPr>
          <p:cNvSpPr txBox="1"/>
          <p:nvPr/>
        </p:nvSpPr>
        <p:spPr>
          <a:xfrm>
            <a:off x="6096000" y="6356351"/>
            <a:ext cx="2199448" cy="369332"/>
          </a:xfrm>
          <a:prstGeom prst="rect">
            <a:avLst/>
          </a:prstGeom>
          <a:noFill/>
        </p:spPr>
        <p:txBody>
          <a:bodyPr wrap="none" rtlCol="0">
            <a:spAutoFit/>
          </a:bodyPr>
          <a:lstStyle/>
          <a:p>
            <a:r>
              <a:rPr lang="en-US" dirty="0"/>
              <a:t>Source: Caselli (2005)</a:t>
            </a:r>
          </a:p>
        </p:txBody>
      </p:sp>
    </p:spTree>
    <p:extLst>
      <p:ext uri="{BB962C8B-B14F-4D97-AF65-F5344CB8AC3E}">
        <p14:creationId xmlns:p14="http://schemas.microsoft.com/office/powerpoint/2010/main" val="82618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4448</TotalTime>
  <Words>2356</Words>
  <Application>Microsoft Office PowerPoint</Application>
  <PresentationFormat>Widescreen</PresentationFormat>
  <Paragraphs>336</Paragraphs>
  <Slides>49</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Cambria Math</vt:lpstr>
      <vt:lpstr>Office Theme</vt:lpstr>
      <vt:lpstr>Lecture 9: Barriers to Riches Macroeconomics (Quantitative) Econ 101B</vt:lpstr>
      <vt:lpstr>Two Key Questions about Growth</vt:lpstr>
      <vt:lpstr>Proximate vs. Fundamental Causes</vt:lpstr>
      <vt:lpstr>Development Accounting</vt:lpstr>
      <vt:lpstr>Development Accounting</vt:lpstr>
      <vt:lpstr>Development Accounting</vt:lpstr>
      <vt:lpstr>PowerPoint Presentation</vt:lpstr>
      <vt:lpstr>Development Accounting</vt:lpstr>
      <vt:lpstr>Agriculture and Development</vt:lpstr>
      <vt:lpstr>Agriculture and Development: Two Views</vt:lpstr>
      <vt:lpstr>Agricultural Productivity Gap</vt:lpstr>
      <vt:lpstr>Barriers to Riches</vt:lpstr>
      <vt:lpstr>Simple Regressions</vt:lpstr>
      <vt:lpstr>Fundamental Causes of Growth</vt:lpstr>
      <vt:lpstr>Geography Clearly Exogenous</vt:lpstr>
      <vt:lpstr>Growth and Disease</vt:lpstr>
      <vt:lpstr>Growth and Disease</vt:lpstr>
      <vt:lpstr>Geography and Growth</vt:lpstr>
      <vt:lpstr>Institutions and Growth</vt:lpstr>
      <vt:lpstr>Institutions and Growth</vt:lpstr>
      <vt:lpstr>Long Term Effects of Peru’s Mining Mita</vt:lpstr>
      <vt:lpstr>Peru’s Mining Mita</vt:lpstr>
      <vt:lpstr>Peru’s Mining Mita</vt:lpstr>
      <vt:lpstr>Peru’s Mining Mita</vt:lpstr>
      <vt:lpstr>Peru’s Mining Mita</vt:lpstr>
      <vt:lpstr>PowerPoint Presentation</vt:lpstr>
      <vt:lpstr>PowerPoint Presentation</vt:lpstr>
      <vt:lpstr>Peru’s Mining Mita</vt:lpstr>
      <vt:lpstr>Colonization as a Natural Experiment</vt:lpstr>
      <vt:lpstr>Reversal of Fortunes</vt:lpstr>
      <vt:lpstr>Reversal of Fortunes</vt:lpstr>
      <vt:lpstr>No Reversal For Non-Colonies</vt:lpstr>
      <vt:lpstr>Timing of Reversal</vt:lpstr>
      <vt:lpstr>Institutions and Reversal</vt:lpstr>
      <vt:lpstr>Why Different Institutions?</vt:lpstr>
      <vt:lpstr>Why Different Institutions?</vt:lpstr>
      <vt:lpstr>AJR’s Theory</vt:lpstr>
      <vt:lpstr>Settler Mortality as an Instrument</vt:lpstr>
      <vt:lpstr>Settler Mortality and Current Institutions</vt:lpstr>
      <vt:lpstr>Settler Mortality and Current Prosperity</vt:lpstr>
      <vt:lpstr>Institutions or Just Luck?</vt:lpstr>
      <vt:lpstr>Did South Korea Have Better Institutions?</vt:lpstr>
      <vt:lpstr>Do Leaders Matter for Growth?</vt:lpstr>
      <vt:lpstr>Do Leaders Matter for Growth?</vt:lpstr>
      <vt:lpstr>Do Leaders Matter for Growth?</vt:lpstr>
      <vt:lpstr>PowerPoint Presentation</vt:lpstr>
      <vt:lpstr>How Do We Measure Effect?</vt:lpstr>
      <vt:lpstr>A Few Dramatic Examples</vt:lpstr>
      <vt:lpstr>Systematic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Lecture15</dc:title>
  <dc:creator> Jon Steinsson</dc:creator>
  <cp:lastModifiedBy>Jon Steinsson</cp:lastModifiedBy>
  <cp:revision>217</cp:revision>
  <cp:lastPrinted>2014-03-11T13:40:48Z</cp:lastPrinted>
  <dcterms:created xsi:type="dcterms:W3CDTF">2009-02-17T00:11:20Z</dcterms:created>
  <dcterms:modified xsi:type="dcterms:W3CDTF">2025-10-16T16:09:46Z</dcterms:modified>
</cp:coreProperties>
</file>