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95" r:id="rId2"/>
    <p:sldId id="369" r:id="rId3"/>
    <p:sldId id="405" r:id="rId4"/>
    <p:sldId id="406" r:id="rId5"/>
    <p:sldId id="436" r:id="rId6"/>
    <p:sldId id="439" r:id="rId7"/>
    <p:sldId id="444" r:id="rId8"/>
    <p:sldId id="440" r:id="rId9"/>
    <p:sldId id="441" r:id="rId10"/>
    <p:sldId id="442" r:id="rId11"/>
    <p:sldId id="443" r:id="rId12"/>
    <p:sldId id="445" r:id="rId13"/>
    <p:sldId id="446" r:id="rId14"/>
    <p:sldId id="447" r:id="rId15"/>
    <p:sldId id="448" r:id="rId16"/>
    <p:sldId id="449" r:id="rId17"/>
    <p:sldId id="450" r:id="rId18"/>
    <p:sldId id="451" r:id="rId19"/>
    <p:sldId id="453" r:id="rId20"/>
    <p:sldId id="341" r:id="rId21"/>
    <p:sldId id="342" r:id="rId22"/>
    <p:sldId id="343" r:id="rId23"/>
    <p:sldId id="344" r:id="rId24"/>
    <p:sldId id="345" r:id="rId25"/>
    <p:sldId id="346" r:id="rId26"/>
    <p:sldId id="349" r:id="rId27"/>
    <p:sldId id="350" r:id="rId28"/>
    <p:sldId id="351" r:id="rId29"/>
    <p:sldId id="352" r:id="rId30"/>
    <p:sldId id="353" r:id="rId31"/>
    <p:sldId id="355" r:id="rId32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44" autoAdjust="0"/>
    <p:restoredTop sz="81350" autoAdjust="0"/>
  </p:normalViewPr>
  <p:slideViewPr>
    <p:cSldViewPr>
      <p:cViewPr varScale="1">
        <p:scale>
          <a:sx n="131" d="100"/>
          <a:sy n="131" d="100"/>
        </p:scale>
        <p:origin x="284" y="8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37" tIns="46219" rIns="92437" bIns="462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1" y="0"/>
            <a:ext cx="2982119" cy="464820"/>
          </a:xfrm>
          <a:prstGeom prst="rect">
            <a:avLst/>
          </a:prstGeom>
        </p:spPr>
        <p:txBody>
          <a:bodyPr vert="horz" lIns="92437" tIns="46219" rIns="92437" bIns="46219" rtlCol="0"/>
          <a:lstStyle>
            <a:lvl1pPr algn="r">
              <a:defRPr sz="1200"/>
            </a:lvl1pPr>
          </a:lstStyle>
          <a:p>
            <a:fld id="{1466404D-4EBB-432A-B2AA-352C57A55E61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37" tIns="46219" rIns="92437" bIns="462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1" y="8829967"/>
            <a:ext cx="2982119" cy="464820"/>
          </a:xfrm>
          <a:prstGeom prst="rect">
            <a:avLst/>
          </a:prstGeom>
        </p:spPr>
        <p:txBody>
          <a:bodyPr vert="horz" lIns="92437" tIns="46219" rIns="92437" bIns="46219" rtlCol="0" anchor="b"/>
          <a:lstStyle>
            <a:lvl1pPr algn="r">
              <a:defRPr sz="1200"/>
            </a:lvl1pPr>
          </a:lstStyle>
          <a:p>
            <a:fld id="{02E78E42-01A9-4E50-8AE8-71A94CF84A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0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37" tIns="46219" rIns="92437" bIns="462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1" y="0"/>
            <a:ext cx="2982119" cy="464820"/>
          </a:xfrm>
          <a:prstGeom prst="rect">
            <a:avLst/>
          </a:prstGeom>
        </p:spPr>
        <p:txBody>
          <a:bodyPr vert="horz" lIns="92437" tIns="46219" rIns="92437" bIns="46219" rtlCol="0"/>
          <a:lstStyle>
            <a:lvl1pPr algn="r">
              <a:defRPr sz="1200"/>
            </a:lvl1pPr>
          </a:lstStyle>
          <a:p>
            <a:fld id="{FD6C9007-AF00-4E6D-B5B0-05C25866FB7E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8500"/>
            <a:ext cx="61960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7" tIns="46219" rIns="92437" bIns="462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37" tIns="46219" rIns="92437" bIns="4621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37" tIns="46219" rIns="92437" bIns="462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1" y="8829967"/>
            <a:ext cx="2982119" cy="464820"/>
          </a:xfrm>
          <a:prstGeom prst="rect">
            <a:avLst/>
          </a:prstGeom>
        </p:spPr>
        <p:txBody>
          <a:bodyPr vert="horz" lIns="92437" tIns="46219" rIns="92437" bIns="46219" rtlCol="0" anchor="b"/>
          <a:lstStyle>
            <a:lvl1pPr algn="r">
              <a:defRPr sz="1200"/>
            </a:lvl1pPr>
          </a:lstStyle>
          <a:p>
            <a:fld id="{9A8339E9-031F-418A-9D2E-F3C6E4ACE9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666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8500"/>
            <a:ext cx="619601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A1ED9-3D08-4E8F-A333-AC80F87524E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2727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8500"/>
            <a:ext cx="619601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ED4E-510E-4B2B-8661-A982BF0D2FEF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711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8500"/>
            <a:ext cx="619601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ED4E-510E-4B2B-8661-A982BF0D2FEF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991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8500"/>
            <a:ext cx="619601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ED4E-510E-4B2B-8661-A982BF0D2FEF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0256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8500"/>
            <a:ext cx="619601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ED4E-510E-4B2B-8661-A982BF0D2FEF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5185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8500"/>
            <a:ext cx="619601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See also Kremer JEP paper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ED4E-510E-4B2B-8661-A982BF0D2FEF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99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ED4E-510E-4B2B-8661-A982BF0D2FE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5778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ED4E-510E-4B2B-8661-A982BF0D2FE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115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ED4E-510E-4B2B-8661-A982BF0D2FE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53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ED4E-510E-4B2B-8661-A982BF0D2FE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47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8500"/>
            <a:ext cx="619601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ED4E-510E-4B2B-8661-A982BF0D2FEF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313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8500"/>
            <a:ext cx="619601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ED4E-510E-4B2B-8661-A982BF0D2FEF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246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8500"/>
            <a:ext cx="619601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ED4E-510E-4B2B-8661-A982BF0D2FEF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6304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8500"/>
            <a:ext cx="619601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ED4E-510E-4B2B-8661-A982BF0D2FEF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639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14917-4648-4D68-9920-80C5EE7212EB}" type="datetime1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E57DB-DBCF-4B05-9AA2-C7CCA49AA354}" type="datetime1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D0FF-6D17-4444-81F6-DFA75F240060}" type="datetime1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6364D-03FD-4241-B0C2-771E756BF112}" type="datetime1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0DDF-F4DB-4850-9759-3F43F21898C6}" type="datetime1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B0988-0504-4BD2-966C-3052193E857C}" type="datetime1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EA8C1-F1F5-404B-B201-AE8FF6C3A217}" type="datetime1">
              <a:rPr lang="en-US" smtClean="0"/>
              <a:pPr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B9A83-65A0-43AE-93C3-A17291B2919D}" type="datetime1">
              <a:rPr lang="en-US" smtClean="0"/>
              <a:pPr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B72C0-D993-4451-AB0F-E3A355F8778B}" type="datetime1">
              <a:rPr lang="en-US" smtClean="0"/>
              <a:pPr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2440-3EB8-48C4-B49D-E23BD64B89A1}" type="datetime1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34A5-48CA-4D37-9297-4165EBEFCD6C}" type="datetime1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7E6CB-A541-489D-B723-B3197826A0CC}" type="datetime1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34D02-10F5-4BAF-849E-D682A594B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600201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Lecture 8</a:t>
            </a:r>
            <a:br>
              <a:rPr lang="en-US" dirty="0"/>
            </a:br>
            <a:r>
              <a:rPr lang="en-US" dirty="0"/>
              <a:t>Ideas and Growth</a:t>
            </a:r>
            <a:br>
              <a:rPr lang="en-US" dirty="0"/>
            </a:br>
            <a:r>
              <a:rPr lang="en-US" sz="2700" dirty="0"/>
              <a:t>Macroeconomics (Quantitative)</a:t>
            </a:r>
            <a:br>
              <a:rPr lang="en-US" dirty="0"/>
            </a:br>
            <a:r>
              <a:rPr lang="en-US" sz="2800" dirty="0"/>
              <a:t>Econ 101B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</a:t>
            </a:r>
            <a:r>
              <a:rPr lang="is-IS" dirty="0"/>
              <a:t>ón Steinsson</a:t>
            </a:r>
          </a:p>
          <a:p>
            <a:r>
              <a:rPr lang="is-IS" dirty="0"/>
              <a:t>University of California, Berkeley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831AE-7228-459E-930D-280FCF4EE67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6DF1F-C8FC-648A-44C5-6D22B346A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Population Growth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C14179E-3017-BBB0-C8A7-75CFE010309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spcAft>
                    <a:spcPts val="600"/>
                  </a:spcAft>
                </a:pPr>
                <a:r>
                  <a:rPr lang="en-US" dirty="0"/>
                  <a:t>We assume that the population growth at a constant rate</a:t>
                </a:r>
              </a:p>
              <a:p>
                <a:pPr marL="0" indent="0" algn="ctr">
                  <a:spcAft>
                    <a:spcPts val="1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acc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b="0" dirty="0"/>
              </a:p>
              <a:p>
                <a:pPr>
                  <a:spcAft>
                    <a:spcPts val="600"/>
                  </a:spcAft>
                </a:pPr>
                <a:r>
                  <a:rPr lang="en-US" dirty="0"/>
                  <a:t>Dividing through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yields</a:t>
                </a:r>
              </a:p>
              <a:p>
                <a:pPr marL="0" indent="0" algn="ctr">
                  <a:spcAft>
                    <a:spcPts val="1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acc>
                    </m:oMath>
                  </m:oMathPara>
                </a14:m>
                <a:endParaRPr lang="en-US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C14179E-3017-BBB0-C8A7-75CFE010309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78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62ADD4-C30E-0CEF-3B4C-5543DD289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09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CDBDB-3D9C-07FB-A6C4-EEE04B4C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Romer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D872D94-34F5-02E9-7AAD-46695239F8F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en-US" dirty="0"/>
                  <a:t>Production of goods: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𝑦𝑡</m:t>
                        </m:r>
                      </m:sub>
                    </m:sSub>
                  </m:oMath>
                </a14:m>
                <a:endParaRPr lang="en-US" dirty="0"/>
              </a:p>
              <a:p>
                <a:pPr marL="514350" indent="-514350"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en-US" dirty="0"/>
                  <a:t>Production of ideas: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𝑎𝑡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dirty="0"/>
              </a:p>
              <a:p>
                <a:pPr marL="514350" indent="-514350"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en-US" dirty="0"/>
                  <a:t>Labor supply: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dirty="0"/>
              </a:p>
              <a:p>
                <a:pPr marL="514350" indent="-514350"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en-US" dirty="0"/>
                  <a:t>Allocation of labor: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𝑎𝑡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ℓ</m:t>
                        </m:r>
                      </m:e>
                    </m:acc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dirty="0"/>
              </a:p>
              <a:p>
                <a:pPr marL="514350" indent="-514350">
                  <a:spcAft>
                    <a:spcPts val="1200"/>
                  </a:spcAft>
                  <a:buFont typeface="+mj-lt"/>
                  <a:buAutoNum type="arabicPeriod"/>
                </a:pPr>
                <a:r>
                  <a:rPr lang="en-US" dirty="0"/>
                  <a:t>Population growth:	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acc>
                  </m:oMath>
                </a14:m>
                <a:endParaRPr lang="en-US" dirty="0"/>
              </a:p>
              <a:p>
                <a:pPr marL="514350" indent="-514350">
                  <a:spcAft>
                    <a:spcPts val="1200"/>
                  </a:spcAft>
                  <a:buFont typeface="+mj-lt"/>
                  <a:buAutoNum type="arabicPeriod"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D872D94-34F5-02E9-7AAD-46695239F8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44" t="-20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D5F8DE-8662-68A9-BD08-DB8508811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79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3457E-D4CC-C880-3A54-374055761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Romer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7B5537-627E-C6F0-BCE7-7EA80A68A7A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1"/>
                <a:ext cx="10972800" cy="4983161"/>
              </a:xfrm>
            </p:spPr>
            <p:txBody>
              <a:bodyPr/>
              <a:lstStyle/>
              <a:p>
                <a:pPr>
                  <a:spcAft>
                    <a:spcPts val="1800"/>
                  </a:spcAft>
                </a:pPr>
                <a:r>
                  <a:rPr lang="en-US" dirty="0"/>
                  <a:t>Notice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𝑎𝑡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𝑦𝑡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𝑎𝑡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ℓ</m:t>
                        </m:r>
                      </m:e>
                    </m:acc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imply</a:t>
                </a:r>
              </a:p>
              <a:p>
                <a:pPr marL="0" indent="0" algn="ctr">
                  <a:spcAft>
                    <a:spcPts val="1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=(1−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>
                  <a:spcAft>
                    <a:spcPts val="1800"/>
                  </a:spcAft>
                </a:pPr>
                <a:r>
                  <a:rPr lang="en-US" dirty="0"/>
                  <a:t>Combining this with the production function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𝑦𝑡</m:t>
                        </m:r>
                      </m:sub>
                    </m:sSub>
                  </m:oMath>
                </a14:m>
                <a:r>
                  <a:rPr lang="en-US" dirty="0"/>
                  <a:t> yields</a:t>
                </a:r>
              </a:p>
              <a:p>
                <a:pPr marL="0" indent="0" algn="ctr">
                  <a:spcAft>
                    <a:spcPts val="180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(1−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ℓ</m:t>
                        </m:r>
                      </m:e>
                    </m:acc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  =&gt;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(1−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ℓ</m:t>
                        </m:r>
                      </m:e>
                    </m:acc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spcAft>
                    <a:spcPts val="1800"/>
                  </a:spcAft>
                </a:pPr>
                <a:r>
                  <a:rPr lang="en-US" dirty="0"/>
                  <a:t>Applying growth rate formulas then yields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7B5537-627E-C6F0-BCE7-7EA80A68A7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1"/>
                <a:ext cx="10972800" cy="4983161"/>
              </a:xfrm>
              <a:blipFill>
                <a:blip r:embed="rId2"/>
                <a:stretch>
                  <a:fillRect l="-1278" t="-13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6073C8-D621-1446-2C13-BABB14610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83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2E729-A6EE-B5BF-571F-09E02664A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Romer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5F5A78-30CA-DE56-CCB9-F962A20FFF7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1"/>
                <a:ext cx="10972800" cy="4983161"/>
              </a:xfrm>
            </p:spPr>
            <p:txBody>
              <a:bodyPr/>
              <a:lstStyle/>
              <a:p>
                <a:pPr>
                  <a:spcAft>
                    <a:spcPts val="1200"/>
                  </a:spcAft>
                </a:pPr>
                <a:r>
                  <a:rPr lang="en-US" dirty="0"/>
                  <a:t>Consider the production function for knowledge: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𝑎𝑡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    =&gt;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ℓ</m:t>
                        </m:r>
                      </m:e>
                    </m:acc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We thus have that 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</m:e>
                      </m:acc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This model generates long run growth!</a:t>
                </a:r>
              </a:p>
              <a:p>
                <a:r>
                  <a:rPr lang="en-US" dirty="0"/>
                  <a:t>Long-run growth rate proportional to the size of the population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5F5A78-30CA-DE56-CCB9-F962A20FFF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1"/>
                <a:ext cx="10972800" cy="4983161"/>
              </a:xfrm>
              <a:blipFill>
                <a:blip r:embed="rId2"/>
                <a:stretch>
                  <a:fillRect l="-1278" t="-15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2BC41F-BBD0-FA4C-7543-941AD3B0D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90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8AA15-E721-4232-4B4C-913B0D549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Scale Effects 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65CCC1C-B54E-2E33-F4AB-0785FF3A6B9E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76200" y="1600201"/>
                <a:ext cx="5384800" cy="4983161"/>
              </a:xfrm>
            </p:spPr>
            <p:txBody>
              <a:bodyPr/>
              <a:lstStyle/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</m:e>
                      </m:acc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>
                  <a:ea typeface="Cambria Math" panose="02040503050406030204" pitchFamily="18" charset="0"/>
                </a:endParaRPr>
              </a:p>
              <a:p>
                <a:r>
                  <a:rPr lang="en-US" dirty="0"/>
                  <a:t>As the population grows, output growth should rise</a:t>
                </a:r>
              </a:p>
              <a:p>
                <a:r>
                  <a:rPr lang="en-US" dirty="0"/>
                  <a:t>Kremer (1993):</a:t>
                </a:r>
              </a:p>
              <a:p>
                <a:pPr lvl="1"/>
                <a:r>
                  <a:rPr lang="en-US" dirty="0"/>
                  <a:t>In Malthusian model, population proportional to productivity</a:t>
                </a:r>
              </a:p>
              <a:p>
                <a:pPr lvl="1"/>
                <a:r>
                  <a:rPr lang="en-US" dirty="0"/>
                  <a:t>Population growth can then be used to measure productivity growth</a:t>
                </a:r>
              </a:p>
              <a:p>
                <a:pPr lvl="1"/>
                <a:r>
                  <a:rPr lang="en-US" dirty="0"/>
                  <a:t>Did this for 1 million BC to present</a:t>
                </a:r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65CCC1C-B54E-2E33-F4AB-0785FF3A6B9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76200" y="1600201"/>
                <a:ext cx="5384800" cy="4983161"/>
              </a:xfrm>
              <a:blipFill>
                <a:blip r:embed="rId2"/>
                <a:stretch>
                  <a:fillRect l="-2039" r="-1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Content Placeholder 7" descr="A table with numbers and a number of people&#10;&#10;AI-generated content may be incorrect.">
            <a:extLst>
              <a:ext uri="{FF2B5EF4-FFF2-40B4-BE49-F238E27FC236}">
                <a16:creationId xmlns:a16="http://schemas.microsoft.com/office/drawing/2014/main" id="{C18EE474-7D79-0B7F-812C-E1EAB0F576C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645" y="1670831"/>
            <a:ext cx="6557910" cy="4432326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BA32B1-464A-31E7-C6A4-15DB40C73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3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B23D5-5C87-FE60-16ED-E7EAA8941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Scale Effects II</a:t>
            </a:r>
          </a:p>
        </p:txBody>
      </p:sp>
      <p:pic>
        <p:nvPicPr>
          <p:cNvPr id="7" name="Content Placeholder 6" descr="A graph of growth and progress&#10;&#10;AI-generated content may be incorrect.">
            <a:extLst>
              <a:ext uri="{FF2B5EF4-FFF2-40B4-BE49-F238E27FC236}">
                <a16:creationId xmlns:a16="http://schemas.microsoft.com/office/drawing/2014/main" id="{93339CA0-63E8-935B-7B89-F63714210A2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199" y="1676400"/>
            <a:ext cx="7060155" cy="4343400"/>
          </a:xfr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166898-D855-43AD-6B8E-F97974116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9C5DC2-FF31-EF29-E1A8-E5D332C96554}"/>
              </a:ext>
            </a:extLst>
          </p:cNvPr>
          <p:cNvSpPr txBox="1"/>
          <p:nvPr/>
        </p:nvSpPr>
        <p:spPr>
          <a:xfrm>
            <a:off x="5791200" y="6093896"/>
            <a:ext cx="4610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Bloom, Jones, Van Reene, Webb (2020)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B5719F-463E-335F-7CF9-A3E6559F803F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228600" y="1600200"/>
                <a:ext cx="5384800" cy="4525963"/>
              </a:xfrm>
            </p:spPr>
            <p:txBody>
              <a:bodyPr/>
              <a:lstStyle/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</m:e>
                      </m:acc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Implies that a doubling of the population should lead to a doubling of output growth</a:t>
                </a:r>
              </a:p>
              <a:p>
                <a:r>
                  <a:rPr lang="en-US" dirty="0"/>
                  <a:t>Actually about research effort</a:t>
                </a:r>
              </a:p>
              <a:p>
                <a:r>
                  <a:rPr lang="en-US" dirty="0"/>
                  <a:t>A doubling of research effort should double output growth</a:t>
                </a:r>
              </a:p>
              <a:p>
                <a:r>
                  <a:rPr lang="en-US" dirty="0"/>
                  <a:t>This has not happened since 1930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B5719F-463E-335F-7CF9-A3E6559F80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228600" y="1600200"/>
                <a:ext cx="5384800" cy="4525963"/>
              </a:xfrm>
              <a:blipFill>
                <a:blip r:embed="rId3"/>
                <a:stretch>
                  <a:fillRect l="-2039" b="-2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7553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017C910-12EC-632E-9385-552181AA7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Weaker Scale Effects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4E9B8D79-7CBB-A37E-1DDF-3C9A1FF529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Scale effects in Romer model way too strong</a:t>
                </a:r>
              </a:p>
              <a:p>
                <a:r>
                  <a:rPr lang="en-US" dirty="0"/>
                  <a:t>Jones (1995) points this out and argues for alternative production function for knowledge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𝑎𝑡</m:t>
                          </m:r>
                        </m:sub>
                      </m:sSub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Romer assumes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Jones (1995) argues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4E9B8D79-7CBB-A37E-1DDF-3C9A1FF529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78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83137C-62B3-3E1A-86FB-4D2B922BA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649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1C56F-6DC0-7351-E32D-A0A3035B0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Jones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C6CD8E6-DD97-E824-A36C-B9F269ECF63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1"/>
                <a:ext cx="11506200" cy="5257799"/>
              </a:xfrm>
            </p:spPr>
            <p:txBody>
              <a:bodyPr>
                <a:normAutofit fontScale="92500"/>
              </a:bodyPr>
              <a:lstStyle/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𝑎𝑡</m:t>
                        </m:r>
                      </m:sub>
                    </m:sSub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𝜙</m:t>
                        </m:r>
                      </m:sup>
                    </m:sSubSup>
                  </m:oMath>
                </a14:m>
                <a:r>
                  <a:rPr lang="en-US" dirty="0"/>
                  <a:t>    =&gt;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ℓ</m:t>
                        </m:r>
                      </m:e>
                    </m:acc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dirty="0"/>
                  <a:t>Suppose we take growth rates of this last equation</a:t>
                </a:r>
              </a:p>
              <a:p>
                <a:pPr>
                  <a:spcAft>
                    <a:spcPts val="1200"/>
                  </a:spcAft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/>
                  <a:t> is constant, then its growth rate is zero. So, we have: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Rearranging then yields: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acc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Long-run growth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is proportional to population growth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C6CD8E6-DD97-E824-A36C-B9F269ECF63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1"/>
                <a:ext cx="11506200" cy="5257799"/>
              </a:xfrm>
              <a:blipFill>
                <a:blip r:embed="rId2"/>
                <a:stretch>
                  <a:fillRect l="-10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04EEDB-7171-A116-E161-9843C75CE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709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011D5-4185-E3F8-0ABF-F5D7A820B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Will Growth Peter Out?</a:t>
            </a:r>
          </a:p>
        </p:txBody>
      </p:sp>
      <p:pic>
        <p:nvPicPr>
          <p:cNvPr id="8" name="Content Placeholder 7" descr="A graph of growth in the world&#10;&#10;AI-generated content may be incorrect.">
            <a:extLst>
              <a:ext uri="{FF2B5EF4-FFF2-40B4-BE49-F238E27FC236}">
                <a16:creationId xmlns:a16="http://schemas.microsoft.com/office/drawing/2014/main" id="{E90A4D59-AF79-1DB0-CDE6-0773E21A1BA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539" y="1676400"/>
            <a:ext cx="6003131" cy="4182059"/>
          </a:xfrm>
        </p:spPr>
      </p:pic>
      <p:pic>
        <p:nvPicPr>
          <p:cNvPr id="10" name="Content Placeholder 9" descr="A graph of blue bars with white text&#10;&#10;AI-generated content may be incorrect.">
            <a:extLst>
              <a:ext uri="{FF2B5EF4-FFF2-40B4-BE49-F238E27FC236}">
                <a16:creationId xmlns:a16="http://schemas.microsoft.com/office/drawing/2014/main" id="{660524A0-1CFE-6EBC-FF9E-58521FCE763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9922" y="1655135"/>
            <a:ext cx="5935791" cy="4678299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03A240-42B8-2A02-1808-E366EF5B7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FC9DFA-4D95-F2DE-E95B-55A5F4CF1213}"/>
              </a:ext>
            </a:extLst>
          </p:cNvPr>
          <p:cNvSpPr txBox="1"/>
          <p:nvPr/>
        </p:nvSpPr>
        <p:spPr>
          <a:xfrm>
            <a:off x="762000" y="6248400"/>
            <a:ext cx="2124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Jones (2022)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382912-6940-8CB4-0828-DAE111544EA1}"/>
              </a:ext>
            </a:extLst>
          </p:cNvPr>
          <p:cNvSpPr txBox="1"/>
          <p:nvPr/>
        </p:nvSpPr>
        <p:spPr>
          <a:xfrm>
            <a:off x="6858000" y="6333434"/>
            <a:ext cx="4547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Data from 2015-2022. Fertility has fallen since.</a:t>
            </a:r>
          </a:p>
        </p:txBody>
      </p:sp>
    </p:spTree>
    <p:extLst>
      <p:ext uri="{BB962C8B-B14F-4D97-AF65-F5344CB8AC3E}">
        <p14:creationId xmlns:p14="http://schemas.microsoft.com/office/powerpoint/2010/main" val="29424095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86C05-199B-DAFC-BCC7-27D78124A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Might Growth Speed Up?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69A8EB-D2C8-AF1D-70AB-AB3FA3E2C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00201"/>
            <a:ext cx="11582400" cy="4983161"/>
          </a:xfrm>
        </p:spPr>
        <p:txBody>
          <a:bodyPr>
            <a:normAutofit/>
          </a:bodyPr>
          <a:lstStyle/>
          <a:p>
            <a:r>
              <a:rPr lang="en-US" dirty="0"/>
              <a:t>Finding Einsteins:</a:t>
            </a:r>
          </a:p>
          <a:p>
            <a:pPr lvl="1"/>
            <a:r>
              <a:rPr lang="en-US" dirty="0"/>
              <a:t>Traditionally most people have not been able to reach their potential as producers of ideas/knowledge</a:t>
            </a:r>
          </a:p>
          <a:p>
            <a:pPr lvl="1"/>
            <a:r>
              <a:rPr lang="en-US" dirty="0"/>
              <a:t>Extreme poverty, cast/class restrictions, discrimination</a:t>
            </a:r>
          </a:p>
          <a:p>
            <a:pPr lvl="1"/>
            <a:r>
              <a:rPr lang="en-US" dirty="0"/>
              <a:t>How many Einsteins / </a:t>
            </a:r>
            <a:r>
              <a:rPr lang="en-US" dirty="0" err="1"/>
              <a:t>Doudnas</a:t>
            </a:r>
            <a:r>
              <a:rPr lang="en-US" dirty="0"/>
              <a:t> have we missed</a:t>
            </a:r>
          </a:p>
          <a:p>
            <a:r>
              <a:rPr lang="en-US" dirty="0"/>
              <a:t>Perhaps machines can replace labor in knowledge production</a:t>
            </a:r>
          </a:p>
          <a:p>
            <a:pPr lvl="1"/>
            <a:r>
              <a:rPr lang="en-US" dirty="0"/>
              <a:t>Even if we have less people, we can have more machines </a:t>
            </a:r>
            <a:br>
              <a:rPr lang="en-US" dirty="0"/>
            </a:br>
            <a:r>
              <a:rPr lang="en-US" dirty="0"/>
              <a:t>producing knowledge</a:t>
            </a:r>
          </a:p>
          <a:p>
            <a:pPr lvl="1"/>
            <a:r>
              <a:rPr lang="en-US" dirty="0"/>
              <a:t>Automation of ideas could </a:t>
            </a:r>
            <a:r>
              <a:rPr lang="en-US"/>
              <a:t>even yield </a:t>
            </a:r>
            <a:r>
              <a:rPr lang="en-US" dirty="0"/>
              <a:t>“singularity” (explosive growth)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5FE67A-F0BD-5A2C-7A1D-DCEAFF1FB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98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I</a:t>
            </a:r>
            <a:r>
              <a:rPr lang="en-US" dirty="0" err="1"/>
              <a:t>deas</a:t>
            </a:r>
            <a:r>
              <a:rPr lang="en-US" dirty="0"/>
              <a:t> and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10972800" cy="4678362"/>
          </a:xfrm>
        </p:spPr>
        <p:txBody>
          <a:bodyPr>
            <a:normAutofit/>
          </a:bodyPr>
          <a:lstStyle/>
          <a:p>
            <a:r>
              <a:rPr lang="en-US" dirty="0"/>
              <a:t>What drives modern economic growth?</a:t>
            </a:r>
          </a:p>
          <a:p>
            <a:r>
              <a:rPr lang="en-US" dirty="0"/>
              <a:t>Solow model: Capital Accumulation is not </a:t>
            </a:r>
            <a:br>
              <a:rPr lang="en-US" dirty="0"/>
            </a:br>
            <a:r>
              <a:rPr lang="en-US" dirty="0"/>
              <a:t>fundamental engine of growth</a:t>
            </a:r>
          </a:p>
          <a:p>
            <a:r>
              <a:rPr lang="en-US" dirty="0"/>
              <a:t>What about accumulation of knowledge?</a:t>
            </a:r>
          </a:p>
          <a:p>
            <a:r>
              <a:rPr lang="en-US" dirty="0"/>
              <a:t>For knowledge to succeed where capital failed, there must be something fundamentally different about knowledge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92F7-E592-49A6-818E-C0478D32F0E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Innovation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896600" cy="4876800"/>
          </a:xfrm>
        </p:spPr>
        <p:txBody>
          <a:bodyPr>
            <a:normAutofit/>
          </a:bodyPr>
          <a:lstStyle/>
          <a:p>
            <a:r>
              <a:rPr lang="en-US" dirty="0"/>
              <a:t>What government policies do we have to encourage knowledge production?</a:t>
            </a:r>
          </a:p>
          <a:p>
            <a:pPr lvl="1"/>
            <a:r>
              <a:rPr lang="en-US" dirty="0"/>
              <a:t>Grant patents to inventors </a:t>
            </a:r>
          </a:p>
          <a:p>
            <a:pPr lvl="1"/>
            <a:r>
              <a:rPr lang="en-US" dirty="0"/>
              <a:t>Subsidize basic research</a:t>
            </a:r>
          </a:p>
          <a:p>
            <a:r>
              <a:rPr lang="en-US" dirty="0"/>
              <a:t>Key questions:</a:t>
            </a:r>
          </a:p>
          <a:p>
            <a:pPr lvl="1"/>
            <a:r>
              <a:rPr lang="en-US" dirty="0"/>
              <a:t>Why do we need these policies?</a:t>
            </a:r>
            <a:br>
              <a:rPr lang="en-US" dirty="0"/>
            </a:br>
            <a:r>
              <a:rPr lang="en-US" dirty="0"/>
              <a:t>(What is the market failure?)</a:t>
            </a:r>
          </a:p>
          <a:p>
            <a:pPr lvl="1"/>
            <a:r>
              <a:rPr lang="en-US" dirty="0"/>
              <a:t>What are the downsides of these policies?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92F7-E592-49A6-818E-C0478D32F0E1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839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Production of a New Drug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10972800" cy="4144964"/>
          </a:xfrm>
        </p:spPr>
        <p:txBody>
          <a:bodyPr>
            <a:normAutofit/>
          </a:bodyPr>
          <a:lstStyle/>
          <a:p>
            <a:r>
              <a:rPr lang="en-US" dirty="0"/>
              <a:t>Consider the production of a new drug</a:t>
            </a:r>
          </a:p>
          <a:p>
            <a:r>
              <a:rPr lang="en-US" dirty="0"/>
              <a:t>Drug development costs $800 million</a:t>
            </a:r>
          </a:p>
          <a:p>
            <a:r>
              <a:rPr lang="en-US" dirty="0"/>
              <a:t>Once invented: Constant returns to scale</a:t>
            </a:r>
          </a:p>
          <a:p>
            <a:pPr lvl="1"/>
            <a:r>
              <a:rPr lang="en-US" dirty="0"/>
              <a:t>Standard replication argument</a:t>
            </a:r>
          </a:p>
          <a:p>
            <a:pPr lvl="1"/>
            <a:r>
              <a:rPr lang="en-US" dirty="0"/>
              <a:t>To double production: Build another identical factory</a:t>
            </a:r>
          </a:p>
          <a:p>
            <a:r>
              <a:rPr lang="en-US" dirty="0"/>
              <a:t>Once invented: Marginal cost: $10</a:t>
            </a:r>
          </a:p>
          <a:p>
            <a:r>
              <a:rPr lang="en-US" dirty="0"/>
              <a:t>How do we bring about efficient use of drug?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92F7-E592-49A6-818E-C0478D32F0E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55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Efficient Use of New Drug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5257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How do we bring about efficient use of drug?</a:t>
            </a:r>
          </a:p>
          <a:p>
            <a:pPr lvl="1"/>
            <a:r>
              <a:rPr lang="en-US" dirty="0"/>
              <a:t>Price must equal marginal cost!</a:t>
            </a:r>
          </a:p>
          <a:p>
            <a:pPr lvl="1"/>
            <a:r>
              <a:rPr lang="en-US" dirty="0"/>
              <a:t>A competitive market would bring this about</a:t>
            </a:r>
          </a:p>
          <a:p>
            <a:r>
              <a:rPr lang="en-US" dirty="0"/>
              <a:t>What is the problem with this?</a:t>
            </a:r>
          </a:p>
          <a:p>
            <a:pPr lvl="1"/>
            <a:r>
              <a:rPr lang="en-US" dirty="0"/>
              <a:t>Inventor can’t recoup initial $800 million investment</a:t>
            </a:r>
          </a:p>
          <a:p>
            <a:pPr lvl="1"/>
            <a:r>
              <a:rPr lang="en-US" dirty="0"/>
              <a:t>Inventor will thus not spend resources inventing</a:t>
            </a:r>
          </a:p>
          <a:p>
            <a:r>
              <a:rPr lang="en-US" dirty="0"/>
              <a:t>Conclusion: Policy of placing new knowledge in the </a:t>
            </a:r>
            <a:br>
              <a:rPr lang="en-US" dirty="0"/>
            </a:br>
            <a:r>
              <a:rPr lang="en-US" dirty="0"/>
              <a:t>“public domain” and relying on competitive markets </a:t>
            </a:r>
            <a:br>
              <a:rPr lang="en-US" dirty="0"/>
            </a:br>
            <a:r>
              <a:rPr lang="en-US" dirty="0"/>
              <a:t>yields insufficient incentives to create knowledge</a:t>
            </a:r>
          </a:p>
          <a:p>
            <a:r>
              <a:rPr lang="en-US" dirty="0"/>
              <a:t>What is the market failure?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92F7-E592-49A6-818E-C0478D32F0E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56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Failure in Market for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1"/>
            <a:ext cx="10972800" cy="4906962"/>
          </a:xfrm>
        </p:spPr>
        <p:txBody>
          <a:bodyPr>
            <a:normAutofit/>
          </a:bodyPr>
          <a:lstStyle/>
          <a:p>
            <a:r>
              <a:rPr lang="en-US" dirty="0"/>
              <a:t>If we don’t grant property rights over ideas:</a:t>
            </a:r>
          </a:p>
          <a:p>
            <a:pPr lvl="1"/>
            <a:r>
              <a:rPr lang="en-US" dirty="0"/>
              <a:t>This is the market failure</a:t>
            </a:r>
          </a:p>
          <a:p>
            <a:pPr lvl="1"/>
            <a:r>
              <a:rPr lang="en-US" dirty="0"/>
              <a:t>Inventor can’t capture full benefits of his/her efforts and thus has insufficiently strong incentives to engage in research</a:t>
            </a:r>
          </a:p>
          <a:p>
            <a:pPr lvl="1"/>
            <a:r>
              <a:rPr lang="en-US" dirty="0"/>
              <a:t>Outcome: Too little knowledge production</a:t>
            </a:r>
          </a:p>
          <a:p>
            <a:r>
              <a:rPr lang="en-US" dirty="0"/>
              <a:t>If we do grant property rights over ideas:</a:t>
            </a:r>
          </a:p>
          <a:p>
            <a:pPr lvl="1"/>
            <a:r>
              <a:rPr lang="en-US" dirty="0"/>
              <a:t>Owner becomes a monopolist</a:t>
            </a:r>
          </a:p>
          <a:p>
            <a:pPr lvl="1"/>
            <a:r>
              <a:rPr lang="en-US" dirty="0"/>
              <a:t>Will price product above marginal cost</a:t>
            </a:r>
          </a:p>
          <a:p>
            <a:pPr lvl="1"/>
            <a:r>
              <a:rPr lang="en-US" dirty="0"/>
              <a:t>Outcome: Too little use of existing knowledge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92F7-E592-49A6-818E-C0478D32F0E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465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Failure in Market for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495800"/>
          </a:xfrm>
        </p:spPr>
        <p:txBody>
          <a:bodyPr>
            <a:normAutofit/>
          </a:bodyPr>
          <a:lstStyle/>
          <a:p>
            <a:r>
              <a:rPr lang="en-US" dirty="0"/>
              <a:t>Imagine we could grant property rights in a special way:</a:t>
            </a:r>
          </a:p>
          <a:p>
            <a:pPr lvl="1"/>
            <a:r>
              <a:rPr lang="en-US" dirty="0"/>
              <a:t>We have a technology that guarantees that no one else can use invention without inventing it from scratch </a:t>
            </a:r>
            <a:br>
              <a:rPr lang="en-US" dirty="0"/>
            </a:br>
            <a:r>
              <a:rPr lang="en-US" dirty="0"/>
              <a:t>(no backward engineering)</a:t>
            </a:r>
          </a:p>
          <a:p>
            <a:pPr lvl="1"/>
            <a:r>
              <a:rPr lang="en-US" dirty="0"/>
              <a:t>In other words: Imagine that we can make invention fully </a:t>
            </a:r>
            <a:r>
              <a:rPr lang="en-US" dirty="0">
                <a:solidFill>
                  <a:schemeClr val="accent2"/>
                </a:solidFill>
              </a:rPr>
              <a:t>excludable</a:t>
            </a:r>
            <a:endParaRPr lang="en-US" dirty="0"/>
          </a:p>
          <a:p>
            <a:pPr lvl="1"/>
            <a:r>
              <a:rPr lang="en-US" dirty="0"/>
              <a:t>But everyone else is free to reinvent invention at a cost of </a:t>
            </a:r>
            <a:br>
              <a:rPr lang="en-US" dirty="0"/>
            </a:br>
            <a:r>
              <a:rPr lang="en-US" dirty="0"/>
              <a:t>$800 million (i.e., not a patent)</a:t>
            </a:r>
          </a:p>
          <a:p>
            <a:pPr lvl="1"/>
            <a:r>
              <a:rPr lang="en-US" dirty="0"/>
              <a:t>Now what is the market failure?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92F7-E592-49A6-818E-C0478D32F0E1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159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Failure in Market for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5121276"/>
          </a:xfrm>
        </p:spPr>
        <p:txBody>
          <a:bodyPr>
            <a:normAutofit/>
          </a:bodyPr>
          <a:lstStyle/>
          <a:p>
            <a:r>
              <a:rPr lang="en-US" dirty="0"/>
              <a:t>Will we get perfect competition?</a:t>
            </a:r>
          </a:p>
          <a:p>
            <a:pPr lvl="1"/>
            <a:r>
              <a:rPr lang="en-US" dirty="0"/>
              <a:t>No!!</a:t>
            </a:r>
          </a:p>
          <a:p>
            <a:pPr lvl="1"/>
            <a:r>
              <a:rPr lang="en-US" dirty="0"/>
              <a:t>With perfect competition: price = marginal cost</a:t>
            </a:r>
          </a:p>
          <a:p>
            <a:pPr lvl="1"/>
            <a:r>
              <a:rPr lang="en-US" dirty="0"/>
              <a:t>Firms can’t recoup initial investment</a:t>
            </a:r>
          </a:p>
          <a:p>
            <a:pPr lvl="1"/>
            <a:r>
              <a:rPr lang="en-US" dirty="0"/>
              <a:t>Firms will stop entering market before we get to perfect competition.</a:t>
            </a:r>
          </a:p>
          <a:p>
            <a:pPr lvl="1"/>
            <a:r>
              <a:rPr lang="en-US" dirty="0"/>
              <a:t>We will have an “oligopolistic” market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92F7-E592-49A6-818E-C0478D32F0E1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54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for Ideas in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33600"/>
            <a:ext cx="10972800" cy="3886200"/>
          </a:xfrm>
        </p:spPr>
        <p:txBody>
          <a:bodyPr>
            <a:normAutofit/>
          </a:bodyPr>
          <a:lstStyle/>
          <a:p>
            <a:r>
              <a:rPr lang="en-US" dirty="0"/>
              <a:t>Full excludability is not realistic</a:t>
            </a:r>
          </a:p>
          <a:p>
            <a:pPr lvl="1"/>
            <a:r>
              <a:rPr lang="en-US" dirty="0"/>
              <a:t>Backward engineering always possible</a:t>
            </a:r>
          </a:p>
          <a:p>
            <a:r>
              <a:rPr lang="en-US" dirty="0"/>
              <a:t>In practice non-excludability a serious issue</a:t>
            </a:r>
          </a:p>
          <a:p>
            <a:r>
              <a:rPr lang="en-US" dirty="0"/>
              <a:t>Incentives to invest too low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92F7-E592-49A6-818E-C0478D32F0E1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10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Realistic policy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953000"/>
          </a:xfrm>
        </p:spPr>
        <p:txBody>
          <a:bodyPr>
            <a:normAutofit/>
          </a:bodyPr>
          <a:lstStyle/>
          <a:p>
            <a:pPr marL="571500" indent="-514350">
              <a:buFont typeface="+mj-lt"/>
              <a:buAutoNum type="arabicPeriod"/>
            </a:pPr>
            <a:r>
              <a:rPr lang="en-US" dirty="0"/>
              <a:t>Laissez faire</a:t>
            </a:r>
          </a:p>
          <a:p>
            <a:pPr marL="971550" lvl="1" indent="-514350"/>
            <a:r>
              <a:rPr lang="en-US" dirty="0"/>
              <a:t>Insufficient incentives to invest</a:t>
            </a:r>
          </a:p>
          <a:p>
            <a:pPr marL="571500" indent="-514350">
              <a:buFont typeface="+mj-lt"/>
              <a:buAutoNum type="arabicPeriod" startAt="2"/>
            </a:pPr>
            <a:r>
              <a:rPr lang="en-US" dirty="0"/>
              <a:t>Grant “patents” (temporary monopoly)</a:t>
            </a:r>
          </a:p>
          <a:p>
            <a:pPr marL="971550" lvl="1" indent="-514350"/>
            <a:r>
              <a:rPr lang="en-US" dirty="0"/>
              <a:t>Enforces temporary full excludability</a:t>
            </a:r>
          </a:p>
          <a:p>
            <a:pPr marL="971550" lvl="1" indent="-514350"/>
            <a:r>
              <a:rPr lang="en-US" dirty="0"/>
              <a:t>But: Price &gt; marginal cost</a:t>
            </a:r>
          </a:p>
          <a:p>
            <a:pPr marL="971550" lvl="1" indent="-514350"/>
            <a:r>
              <a:rPr lang="en-US" dirty="0"/>
              <a:t>Inefficiently low use of invention</a:t>
            </a:r>
          </a:p>
          <a:p>
            <a:pPr marL="571500" indent="-514350">
              <a:buFont typeface="+mj-lt"/>
              <a:buAutoNum type="arabicPeriod" startAt="3"/>
            </a:pPr>
            <a:r>
              <a:rPr lang="en-US" dirty="0"/>
              <a:t>Government subsidies for research</a:t>
            </a:r>
          </a:p>
          <a:p>
            <a:pPr marL="971550" lvl="1" indent="-514350"/>
            <a:r>
              <a:rPr lang="en-US" dirty="0"/>
              <a:t>Who decides what to fund?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92F7-E592-49A6-818E-C0478D32F0E1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96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Economics of Patents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Benefit: </a:t>
            </a:r>
          </a:p>
          <a:p>
            <a:pPr lvl="1"/>
            <a:r>
              <a:rPr lang="en-US" dirty="0"/>
              <a:t>Provide an incentive for knowledge production. </a:t>
            </a:r>
          </a:p>
          <a:p>
            <a:r>
              <a:rPr lang="en-US" dirty="0"/>
              <a:t>Cost:</a:t>
            </a:r>
          </a:p>
          <a:p>
            <a:pPr lvl="1"/>
            <a:r>
              <a:rPr lang="en-US" dirty="0"/>
              <a:t>Price = Marginal Benefit &gt; Marginal Cost</a:t>
            </a:r>
          </a:p>
          <a:p>
            <a:pPr lvl="1"/>
            <a:r>
              <a:rPr lang="en-US" dirty="0"/>
              <a:t>Example: HIV drugs in the late 1990s</a:t>
            </a:r>
          </a:p>
          <a:p>
            <a:pPr lvl="2"/>
            <a:r>
              <a:rPr lang="en-US" dirty="0"/>
              <a:t>Had been invented. Marginal cost very low.</a:t>
            </a:r>
          </a:p>
          <a:p>
            <a:pPr lvl="2"/>
            <a:r>
              <a:rPr lang="en-US" dirty="0"/>
              <a:t>Prices much higher than marginal costs</a:t>
            </a:r>
          </a:p>
          <a:p>
            <a:pPr lvl="2"/>
            <a:r>
              <a:rPr lang="en-US" dirty="0"/>
              <a:t>Many people in poor countries could pay marginal cost but not price. </a:t>
            </a:r>
            <a:br>
              <a:rPr lang="en-US" dirty="0"/>
            </a:br>
            <a:r>
              <a:rPr lang="en-US" dirty="0"/>
              <a:t>Priced out of the market.</a:t>
            </a:r>
          </a:p>
          <a:p>
            <a:pPr lvl="2"/>
            <a:r>
              <a:rPr lang="en-US" dirty="0"/>
              <a:t>Huge loss in welfare (Many people died!)</a:t>
            </a:r>
          </a:p>
          <a:p>
            <a:r>
              <a:rPr lang="en-US" dirty="0"/>
              <a:t>Alternative: Prizes (Michael Kremer, QJE 1998)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92F7-E592-49A6-818E-C0478D32F0E1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45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Prizes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876800"/>
          </a:xfrm>
        </p:spPr>
        <p:txBody>
          <a:bodyPr>
            <a:normAutofit/>
          </a:bodyPr>
          <a:lstStyle/>
          <a:p>
            <a:r>
              <a:rPr lang="en-US" dirty="0"/>
              <a:t>Why not just pay inventors for useful inventions?</a:t>
            </a:r>
          </a:p>
          <a:p>
            <a:pPr lvl="1"/>
            <a:r>
              <a:rPr lang="en-US" dirty="0"/>
              <a:t>But who would decide how much to pay?</a:t>
            </a:r>
          </a:p>
          <a:p>
            <a:r>
              <a:rPr lang="en-US" dirty="0"/>
              <a:t>Perhaps we can get “the market” to decide. (How?)</a:t>
            </a:r>
          </a:p>
          <a:p>
            <a:r>
              <a:rPr lang="en-US" dirty="0"/>
              <a:t>Hold an auction:</a:t>
            </a:r>
          </a:p>
          <a:p>
            <a:pPr lvl="1"/>
            <a:r>
              <a:rPr lang="en-US" dirty="0"/>
              <a:t>Highest bidder gets patent with 5% probability</a:t>
            </a:r>
          </a:p>
          <a:p>
            <a:pPr lvl="1"/>
            <a:r>
              <a:rPr lang="en-US" dirty="0"/>
              <a:t>With 95% probability government pays highest bid to inventor and releases knowledge to public domain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92F7-E592-49A6-818E-C0478D32F0E1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4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 Versus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10972800" cy="5334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Objects:</a:t>
            </a:r>
          </a:p>
          <a:p>
            <a:pPr lvl="1"/>
            <a:r>
              <a:rPr lang="en-US" dirty="0"/>
              <a:t>Raw material of the universe</a:t>
            </a:r>
          </a:p>
          <a:p>
            <a:pPr lvl="1"/>
            <a:r>
              <a:rPr lang="en-US" dirty="0"/>
              <a:t>Goods, services, capital, labor, land, barrels of oil, a particular lightbulb, a particular lawnmower, a particular oral rehydration pill, etc. </a:t>
            </a:r>
          </a:p>
          <a:p>
            <a:r>
              <a:rPr lang="en-US" dirty="0"/>
              <a:t>Ideas:</a:t>
            </a:r>
          </a:p>
          <a:p>
            <a:pPr lvl="1"/>
            <a:r>
              <a:rPr lang="en-US" dirty="0"/>
              <a:t>Instructions for using the raw material of the universe</a:t>
            </a:r>
          </a:p>
          <a:p>
            <a:pPr lvl="1"/>
            <a:r>
              <a:rPr lang="en-US" dirty="0"/>
              <a:t>How to make fire from sticks, how to make plastic from petroleum, how to make paper from trees, calculus, double-entry accounting, just-in-time inventory management, oral rehydration therapy, Beethoven’s 3rd symphony, etc.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92F7-E592-49A6-818E-C0478D32F0E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378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Against Patents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5029200"/>
          </a:xfrm>
        </p:spPr>
        <p:txBody>
          <a:bodyPr>
            <a:normAutofit/>
          </a:bodyPr>
          <a:lstStyle/>
          <a:p>
            <a:r>
              <a:rPr lang="en-US" dirty="0" err="1"/>
              <a:t>Boldrin</a:t>
            </a:r>
            <a:r>
              <a:rPr lang="en-US" dirty="0"/>
              <a:t> and Levine (2013)</a:t>
            </a:r>
          </a:p>
          <a:p>
            <a:r>
              <a:rPr lang="en-US" dirty="0"/>
              <a:t>Explosion in number of patents:</a:t>
            </a:r>
          </a:p>
          <a:p>
            <a:pPr lvl="1"/>
            <a:r>
              <a:rPr lang="en-US" dirty="0"/>
              <a:t>1983: 59,715, 2003: 189,597, 2010: 244,341</a:t>
            </a:r>
          </a:p>
          <a:p>
            <a:r>
              <a:rPr lang="en-US" dirty="0"/>
              <a:t>Scant evidence of increase in productivity</a:t>
            </a:r>
          </a:p>
          <a:p>
            <a:r>
              <a:rPr lang="en-US" dirty="0"/>
              <a:t>Anecdotally, many recent patents are trivial</a:t>
            </a:r>
          </a:p>
          <a:p>
            <a:pPr lvl="1"/>
            <a:r>
              <a:rPr lang="en-US" dirty="0"/>
              <a:t>Perhaps filed to be able to extract fees from others or </a:t>
            </a:r>
            <a:br>
              <a:rPr lang="en-US" dirty="0"/>
            </a:br>
            <a:r>
              <a:rPr lang="en-US" dirty="0"/>
              <a:t>create a barrier to entry</a:t>
            </a:r>
          </a:p>
          <a:p>
            <a:r>
              <a:rPr lang="en-US" dirty="0"/>
              <a:t>First mover advantage perhaps enough of an incentive </a:t>
            </a:r>
            <a:br>
              <a:rPr lang="en-US" dirty="0"/>
            </a:br>
            <a:r>
              <a:rPr lang="en-US" dirty="0"/>
              <a:t>to innovate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92F7-E592-49A6-818E-C0478D32F0E1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71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Defensive Patenting: Smartphones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11582400" cy="5029200"/>
          </a:xfrm>
        </p:spPr>
        <p:txBody>
          <a:bodyPr>
            <a:normAutofit/>
          </a:bodyPr>
          <a:lstStyle/>
          <a:p>
            <a:r>
              <a:rPr lang="en-US" dirty="0"/>
              <a:t>Apple and Microsoft large incumbents with huge patent portfolios</a:t>
            </a:r>
          </a:p>
          <a:p>
            <a:r>
              <a:rPr lang="en-US" dirty="0"/>
              <a:t>Google a new innovative entrant</a:t>
            </a:r>
          </a:p>
          <a:p>
            <a:r>
              <a:rPr lang="en-US" dirty="0"/>
              <a:t>Google purchased Motorola Mobility for patent portfolio</a:t>
            </a:r>
          </a:p>
          <a:p>
            <a:r>
              <a:rPr lang="en-US" dirty="0"/>
              <a:t>Main use of patent portfolio arguably to threaten counter-suits </a:t>
            </a:r>
            <a:br>
              <a:rPr lang="en-US" dirty="0"/>
            </a:br>
            <a:r>
              <a:rPr lang="en-US" dirty="0"/>
              <a:t>if Apple and Microsoft sue</a:t>
            </a:r>
          </a:p>
          <a:p>
            <a:r>
              <a:rPr lang="en-US" dirty="0"/>
              <a:t>If all companies have lots of patents and all are successful in the market no one can sue because others can counter-sue</a:t>
            </a:r>
          </a:p>
          <a:p>
            <a:r>
              <a:rPr lang="en-US" dirty="0"/>
              <a:t>Patents are just an added cost to innovation </a:t>
            </a:r>
            <a:br>
              <a:rPr lang="en-US" dirty="0"/>
            </a:br>
            <a:r>
              <a:rPr lang="en-US" dirty="0"/>
              <a:t>(and barrier to entry for small poor firms)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92F7-E592-49A6-818E-C0478D32F0E1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Special About Ideas?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10972800" cy="4953000"/>
          </a:xfrm>
        </p:spPr>
        <p:txBody>
          <a:bodyPr>
            <a:normAutofit/>
          </a:bodyPr>
          <a:lstStyle/>
          <a:p>
            <a:r>
              <a:rPr lang="en-US" dirty="0"/>
              <a:t>Objects are </a:t>
            </a:r>
            <a:r>
              <a:rPr lang="en-US" dirty="0" err="1">
                <a:solidFill>
                  <a:schemeClr val="accent2"/>
                </a:solidFill>
              </a:rPr>
              <a:t>rivalrous</a:t>
            </a:r>
            <a:endParaRPr lang="en-US" dirty="0">
              <a:solidFill>
                <a:schemeClr val="accent2"/>
              </a:solidFill>
            </a:endParaRPr>
          </a:p>
          <a:p>
            <a:pPr lvl="1"/>
            <a:r>
              <a:rPr lang="en-US" dirty="0"/>
              <a:t>One person’s use of an object reduces ability of other people </a:t>
            </a:r>
            <a:br>
              <a:rPr lang="en-US" dirty="0"/>
            </a:br>
            <a:r>
              <a:rPr lang="en-US" dirty="0"/>
              <a:t>to use that same object.</a:t>
            </a:r>
          </a:p>
          <a:p>
            <a:pPr lvl="1"/>
            <a:r>
              <a:rPr lang="en-US" dirty="0"/>
              <a:t>E.g.: Computers, Accountants, Land</a:t>
            </a:r>
          </a:p>
          <a:p>
            <a:pPr lvl="1"/>
            <a:r>
              <a:rPr lang="en-US" dirty="0"/>
              <a:t>Rivalry gives rise to scarcity</a:t>
            </a:r>
          </a:p>
          <a:p>
            <a:r>
              <a:rPr lang="en-US" dirty="0"/>
              <a:t>Ideas are </a:t>
            </a:r>
            <a:r>
              <a:rPr lang="en-US" dirty="0">
                <a:solidFill>
                  <a:schemeClr val="accent2"/>
                </a:solidFill>
              </a:rPr>
              <a:t>non-</a:t>
            </a:r>
            <a:r>
              <a:rPr lang="en-US" dirty="0" err="1">
                <a:solidFill>
                  <a:schemeClr val="accent2"/>
                </a:solidFill>
              </a:rPr>
              <a:t>rivalrous</a:t>
            </a:r>
            <a:endParaRPr lang="en-US" dirty="0">
              <a:solidFill>
                <a:schemeClr val="accent2"/>
              </a:solidFill>
            </a:endParaRPr>
          </a:p>
          <a:p>
            <a:pPr lvl="1"/>
            <a:r>
              <a:rPr lang="en-US" dirty="0"/>
              <a:t>My use of calculus to solve a problem does not affect anyone else’s ability to use calculus (at the same time)</a:t>
            </a:r>
          </a:p>
          <a:p>
            <a:pPr lvl="1"/>
            <a:r>
              <a:rPr lang="en-US" dirty="0"/>
              <a:t>Ideas are infinitely reusable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92F7-E592-49A6-818E-C0478D32F0E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5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Ideas and the Production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76399"/>
                <a:ext cx="10972800" cy="4679951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We now consider knowledge as being produced by inventors/researchers</a:t>
                </a:r>
              </a:p>
              <a:p>
                <a:r>
                  <a:rPr lang="en-US" dirty="0"/>
                  <a:t>Assume that knowledge increases productivity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no longer exogenously given. Rather, it is produced. </a:t>
                </a:r>
              </a:p>
              <a:p>
                <a:r>
                  <a:rPr lang="en-US" dirty="0"/>
                  <a:t>Two types of production:</a:t>
                </a:r>
              </a:p>
              <a:p>
                <a:pPr lvl="1"/>
                <a:r>
                  <a:rPr lang="en-US" dirty="0"/>
                  <a:t>Production of goods</a:t>
                </a:r>
              </a:p>
              <a:p>
                <a:pPr lvl="1"/>
                <a:r>
                  <a:rPr lang="en-US" dirty="0"/>
                  <a:t>Production of knowledge</a:t>
                </a:r>
              </a:p>
              <a:p>
                <a:r>
                  <a:rPr lang="en-US" dirty="0"/>
                  <a:t>We need to specify a production function for each of these</a:t>
                </a:r>
              </a:p>
              <a:p>
                <a:endParaRPr lang="en-US" sz="33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76399"/>
                <a:ext cx="10972800" cy="4679951"/>
              </a:xfrm>
              <a:blipFill>
                <a:blip r:embed="rId3"/>
                <a:stretch>
                  <a:fillRect l="-1278" t="-16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92F7-E592-49A6-818E-C0478D32F0E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222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3F1BB-181D-233F-87BE-87C449C77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Production of Goods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CB5E4CD-E14F-997A-8460-761DFEE1933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1"/>
                <a:ext cx="10972800" cy="5121275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Very simple production function for goods: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Goods produced with labor and knowledge </a:t>
                </a:r>
                <a:br>
                  <a:rPr lang="en-US" dirty="0"/>
                </a:br>
                <a:r>
                  <a:rPr lang="en-US" dirty="0"/>
                  <a:t>(ignore capital and land for simplicity)</a:t>
                </a:r>
              </a:p>
              <a:p>
                <a:r>
                  <a:rPr lang="en-US" dirty="0"/>
                  <a:t>Assume good production is constant returns to scale in labor, i.e., constant returns in objects</a:t>
                </a:r>
              </a:p>
              <a:p>
                <a:r>
                  <a:rPr lang="en-US" dirty="0"/>
                  <a:t>If we build a second factory, we can use same knowledge again</a:t>
                </a:r>
              </a:p>
              <a:p>
                <a:r>
                  <a:rPr lang="en-US" dirty="0"/>
                  <a:t>No need to reinvent factory design, etc.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CB5E4CD-E14F-997A-8460-761DFEE1933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1"/>
                <a:ext cx="10972800" cy="5121275"/>
              </a:xfrm>
              <a:blipFill>
                <a:blip r:embed="rId2"/>
                <a:stretch>
                  <a:fillRect l="-1278" t="-1548" r="-6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8CCFAD-5B7B-7AF8-5C8D-2606ED02E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641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75212-8E43-8EB8-24A2-136C42254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Returns to Scale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DCB94-B2BE-C598-07FF-6D66E6DDA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1"/>
            <a:ext cx="11430000" cy="4983161"/>
          </a:xfrm>
        </p:spPr>
        <p:txBody>
          <a:bodyPr>
            <a:normAutofit/>
          </a:bodyPr>
          <a:lstStyle/>
          <a:p>
            <a:r>
              <a:rPr lang="en-US" dirty="0"/>
              <a:t>Since production of goods is constant returns to objects, it is increasing returns to objects + ideas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Growth in ideas outside logic of replication argument</a:t>
            </a:r>
          </a:p>
          <a:p>
            <a:pPr lvl="1"/>
            <a:r>
              <a:rPr lang="en-US" dirty="0"/>
              <a:t>Replication argument: constant returns to objects</a:t>
            </a:r>
          </a:p>
          <a:p>
            <a:pPr lvl="1"/>
            <a:r>
              <a:rPr lang="en-US" dirty="0"/>
              <a:t>But we have growth in knowledge on top of that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60F43A-7013-D648-CC41-59E85B750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A503DAA-4129-AF4A-411D-EA4CA8798F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327657" y="2909093"/>
            <a:ext cx="7536686" cy="10691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26310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B678C-A77C-3C93-4DF2-C38559814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Production of Ideas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0F1D80-3F84-D9B9-41E8-39B378C53C9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Production function for ideas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𝑎𝑡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New ideas are produced with labor and existing ideas</a:t>
                </a:r>
              </a:p>
              <a:p>
                <a:r>
                  <a:rPr lang="en-US" dirty="0"/>
                  <a:t>“Standing on the shoulders of giants” view of </a:t>
                </a:r>
                <a:br>
                  <a:rPr lang="en-US" dirty="0"/>
                </a:br>
                <a:r>
                  <a:rPr lang="en-US" dirty="0"/>
                  <a:t>knowledge production</a:t>
                </a:r>
              </a:p>
              <a:p>
                <a:pPr lvl="1"/>
                <a:r>
                  <a:rPr lang="en-US" dirty="0"/>
                  <a:t>The more knowledge you have access to, the easier it is to create </a:t>
                </a:r>
                <a:br>
                  <a:rPr lang="en-US" dirty="0"/>
                </a:br>
                <a:r>
                  <a:rPr lang="en-US" dirty="0"/>
                  <a:t>yet more knowledge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0F1D80-3F84-D9B9-41E8-39B378C53C9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78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CB6D62-6E17-73AC-F797-9ACE93BF3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071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97909-F59D-62A9-D7EB-A2ADBF842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Allocation of Labor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565735-9004-2FE1-72DA-63240C9262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1"/>
                <a:ext cx="10972800" cy="4983161"/>
              </a:xfrm>
            </p:spPr>
            <p:txBody>
              <a:bodyPr/>
              <a:lstStyle/>
              <a:p>
                <a:r>
                  <a:rPr lang="en-US" dirty="0"/>
                  <a:t>We assume that household labor supply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br>
                  <a:rPr lang="en-US" dirty="0"/>
                </a:br>
                <a:r>
                  <a:rPr lang="en-US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is the size of the population</a:t>
                </a:r>
              </a:p>
              <a:p>
                <a:r>
                  <a:rPr lang="en-US" dirty="0"/>
                  <a:t>But how much of this is devoted to production of goods, </a:t>
                </a:r>
                <a:br>
                  <a:rPr lang="en-US" dirty="0"/>
                </a:br>
                <a:r>
                  <a:rPr lang="en-US" dirty="0"/>
                  <a:t>and how much to production of ideas?</a:t>
                </a:r>
              </a:p>
              <a:p>
                <a:r>
                  <a:rPr lang="en-US" dirty="0"/>
                  <a:t>Simple short cut: </a:t>
                </a:r>
              </a:p>
              <a:p>
                <a:pPr lvl="1"/>
                <a:r>
                  <a:rPr lang="en-US" dirty="0"/>
                  <a:t>A fraction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ℓ</m:t>
                        </m:r>
                      </m:e>
                    </m:acc>
                  </m:oMath>
                </a14:m>
                <a:r>
                  <a:rPr lang="en-US" dirty="0"/>
                  <a:t> devoted to research</a:t>
                </a:r>
              </a:p>
              <a:p>
                <a:pPr lvl="1"/>
                <a:r>
                  <a:rPr lang="en-US" dirty="0"/>
                  <a:t>A fraction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acc>
                          <m:accPr>
                            <m:chr m:val="̅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ℓ</m:t>
                            </m:r>
                          </m:e>
                        </m:acc>
                      </m:e>
                    </m:d>
                  </m:oMath>
                </a14:m>
                <a:r>
                  <a:rPr lang="en-US" dirty="0"/>
                  <a:t> devoted to production of goods</a:t>
                </a:r>
              </a:p>
              <a:p>
                <a:r>
                  <a:rPr lang="en-US" dirty="0"/>
                  <a:t>This means we have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ℓ</m:t>
                        </m:r>
                      </m:e>
                    </m:acc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565735-9004-2FE1-72DA-63240C9262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1"/>
                <a:ext cx="10972800" cy="4983161"/>
              </a:xfrm>
              <a:blipFill>
                <a:blip r:embed="rId2"/>
                <a:stretch>
                  <a:fillRect l="-1278" t="-14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F4AFC-EB54-069D-4B07-4BBAF2AD7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4D02-10F5-4BAF-849E-D682A594BAA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21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3472</TotalTime>
  <Words>1826</Words>
  <Application>Microsoft Office PowerPoint</Application>
  <PresentationFormat>Widescreen</PresentationFormat>
  <Paragraphs>262</Paragraphs>
  <Slides>31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Cambria Math</vt:lpstr>
      <vt:lpstr>Office Theme</vt:lpstr>
      <vt:lpstr>Lecture 8 Ideas and Growth Macroeconomics (Quantitative) Econ 101B</vt:lpstr>
      <vt:lpstr>Ideas and Growth</vt:lpstr>
      <vt:lpstr>Objects Versus Ideas</vt:lpstr>
      <vt:lpstr>What Is Special About Ideas? </vt:lpstr>
      <vt:lpstr>Ideas and the Production Function</vt:lpstr>
      <vt:lpstr>Production of Goods</vt:lpstr>
      <vt:lpstr>Returns to Scale</vt:lpstr>
      <vt:lpstr>Production of Ideas</vt:lpstr>
      <vt:lpstr>Allocation of Labor</vt:lpstr>
      <vt:lpstr>Population Growth</vt:lpstr>
      <vt:lpstr>Romer Model</vt:lpstr>
      <vt:lpstr>Solving Romer Model</vt:lpstr>
      <vt:lpstr>Solving Romer Model</vt:lpstr>
      <vt:lpstr>Scale Effects I</vt:lpstr>
      <vt:lpstr>Scale Effects II</vt:lpstr>
      <vt:lpstr>Weaker Scale Effects</vt:lpstr>
      <vt:lpstr>Jones Model</vt:lpstr>
      <vt:lpstr>Will Growth Peter Out?</vt:lpstr>
      <vt:lpstr>Might Growth Speed Up?</vt:lpstr>
      <vt:lpstr>Innovation Policy</vt:lpstr>
      <vt:lpstr>Production of a New Drug</vt:lpstr>
      <vt:lpstr>Efficient Use of New Drug</vt:lpstr>
      <vt:lpstr>Market Failure in Market for Ideas</vt:lpstr>
      <vt:lpstr>Market Failure in Market for Ideas</vt:lpstr>
      <vt:lpstr>Market Failure in Market for Ideas</vt:lpstr>
      <vt:lpstr>Market for Ideas in Practice</vt:lpstr>
      <vt:lpstr>Realistic policy options</vt:lpstr>
      <vt:lpstr>Economics of Patents</vt:lpstr>
      <vt:lpstr>Prizes</vt:lpstr>
      <vt:lpstr>Case Against Patents</vt:lpstr>
      <vt:lpstr>Defensive Patenting: Smartphones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Lecture15</dc:title>
  <dc:creator> Jon Steinsson</dc:creator>
  <cp:lastModifiedBy>Jon Steinsson</cp:lastModifiedBy>
  <cp:revision>220</cp:revision>
  <cp:lastPrinted>2014-03-11T13:40:48Z</cp:lastPrinted>
  <dcterms:created xsi:type="dcterms:W3CDTF">2009-02-17T00:11:20Z</dcterms:created>
  <dcterms:modified xsi:type="dcterms:W3CDTF">2025-10-14T16:18:30Z</dcterms:modified>
</cp:coreProperties>
</file>