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charts/chart1.xml" ContentType="application/vnd.openxmlformats-officedocument.drawingml.chart+xml"/>
  <Override PartName="/ppt/notesSlides/notesSlide49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50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51.xml" ContentType="application/vnd.openxmlformats-officedocument.presentationml.notesSlide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8"/>
  </p:notesMasterIdLst>
  <p:handoutMasterIdLst>
    <p:handoutMasterId r:id="rId79"/>
  </p:handoutMasterIdLst>
  <p:sldIdLst>
    <p:sldId id="257" r:id="rId2"/>
    <p:sldId id="487" r:id="rId3"/>
    <p:sldId id="489" r:id="rId4"/>
    <p:sldId id="481" r:id="rId5"/>
    <p:sldId id="482" r:id="rId6"/>
    <p:sldId id="483" r:id="rId7"/>
    <p:sldId id="484" r:id="rId8"/>
    <p:sldId id="486" r:id="rId9"/>
    <p:sldId id="467" r:id="rId10"/>
    <p:sldId id="473" r:id="rId11"/>
    <p:sldId id="466" r:id="rId12"/>
    <p:sldId id="468" r:id="rId13"/>
    <p:sldId id="469" r:id="rId14"/>
    <p:sldId id="470" r:id="rId15"/>
    <p:sldId id="471" r:id="rId16"/>
    <p:sldId id="472" r:id="rId17"/>
    <p:sldId id="409" r:id="rId18"/>
    <p:sldId id="410" r:id="rId19"/>
    <p:sldId id="411" r:id="rId20"/>
    <p:sldId id="408" r:id="rId21"/>
    <p:sldId id="500" r:id="rId22"/>
    <p:sldId id="412" r:id="rId23"/>
    <p:sldId id="414" r:id="rId24"/>
    <p:sldId id="416" r:id="rId25"/>
    <p:sldId id="419" r:id="rId26"/>
    <p:sldId id="492" r:id="rId27"/>
    <p:sldId id="493" r:id="rId28"/>
    <p:sldId id="494" r:id="rId29"/>
    <p:sldId id="496" r:id="rId30"/>
    <p:sldId id="495" r:id="rId31"/>
    <p:sldId id="499" r:id="rId32"/>
    <p:sldId id="497" r:id="rId33"/>
    <p:sldId id="423" r:id="rId34"/>
    <p:sldId id="421" r:id="rId35"/>
    <p:sldId id="422" r:id="rId36"/>
    <p:sldId id="474" r:id="rId37"/>
    <p:sldId id="475" r:id="rId38"/>
    <p:sldId id="476" r:id="rId39"/>
    <p:sldId id="501" r:id="rId40"/>
    <p:sldId id="502" r:id="rId41"/>
    <p:sldId id="503" r:id="rId42"/>
    <p:sldId id="504" r:id="rId43"/>
    <p:sldId id="506" r:id="rId44"/>
    <p:sldId id="521" r:id="rId45"/>
    <p:sldId id="396" r:id="rId46"/>
    <p:sldId id="397" r:id="rId47"/>
    <p:sldId id="522" r:id="rId48"/>
    <p:sldId id="400" r:id="rId49"/>
    <p:sldId id="394" r:id="rId50"/>
    <p:sldId id="525" r:id="rId51"/>
    <p:sldId id="375" r:id="rId52"/>
    <p:sldId id="515" r:id="rId53"/>
    <p:sldId id="425" r:id="rId54"/>
    <p:sldId id="424" r:id="rId55"/>
    <p:sldId id="426" r:id="rId56"/>
    <p:sldId id="427" r:id="rId57"/>
    <p:sldId id="428" r:id="rId58"/>
    <p:sldId id="432" r:id="rId59"/>
    <p:sldId id="429" r:id="rId60"/>
    <p:sldId id="430" r:id="rId61"/>
    <p:sldId id="433" r:id="rId62"/>
    <p:sldId id="377" r:id="rId63"/>
    <p:sldId id="378" r:id="rId64"/>
    <p:sldId id="379" r:id="rId65"/>
    <p:sldId id="380" r:id="rId66"/>
    <p:sldId id="381" r:id="rId67"/>
    <p:sldId id="382" r:id="rId68"/>
    <p:sldId id="383" r:id="rId69"/>
    <p:sldId id="384" r:id="rId70"/>
    <p:sldId id="385" r:id="rId71"/>
    <p:sldId id="386" r:id="rId72"/>
    <p:sldId id="387" r:id="rId73"/>
    <p:sldId id="388" r:id="rId74"/>
    <p:sldId id="389" r:id="rId75"/>
    <p:sldId id="391" r:id="rId76"/>
    <p:sldId id="392" r:id="rId77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527" autoAdjust="0"/>
    <p:restoredTop sz="89941" autoAdjust="0"/>
  </p:normalViewPr>
  <p:slideViewPr>
    <p:cSldViewPr>
      <p:cViewPr varScale="1">
        <p:scale>
          <a:sx n="66" d="100"/>
          <a:sy n="66" d="100"/>
        </p:scale>
        <p:origin x="152" y="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y%20Documents\teaching\Undergraduate\2009%20Intermediate%20Macro\Data\LongRunGDPAndC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My%20Documents\teaching\Undergraduate\2009%20Intermediate%20Macro\Data\LongRunGDPAndC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My%20Documents\teaching\Undergraduate\2009%20Intermediate%20Macro\Data\LongRunGDPAndC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My%20Documents\teaching\Undergraduate\2009%20Intermediate%20Macro\Data\LongRunGDPAndC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600"/>
            </a:pPr>
            <a:r>
              <a:rPr lang="en-US" sz="3600" dirty="0"/>
              <a:t>Log</a:t>
            </a:r>
            <a:r>
              <a:rPr lang="en-US" sz="3600" baseline="0" dirty="0"/>
              <a:t> GDP per Person for </a:t>
            </a:r>
            <a:r>
              <a:rPr lang="en-US" sz="3600" dirty="0"/>
              <a:t>Germany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8.0428477690288727E-2"/>
          <c:y val="0.14053016957785941"/>
          <c:w val="0.87794225721785024"/>
          <c:h val="0.73168608640901278"/>
        </c:manualLayout>
      </c:layout>
      <c:lineChart>
        <c:grouping val="standard"/>
        <c:varyColors val="0"/>
        <c:ser>
          <c:idx val="0"/>
          <c:order val="0"/>
          <c:spPr>
            <a:ln w="38100"/>
          </c:spPr>
          <c:marker>
            <c:symbol val="none"/>
          </c:marker>
          <c:cat>
            <c:numRef>
              <c:f>'GDP and Wars'!$A$3:$A$139</c:f>
              <c:numCache>
                <c:formatCode>General</c:formatCode>
                <c:ptCount val="137"/>
                <c:pt idx="0">
                  <c:v>1870</c:v>
                </c:pt>
                <c:pt idx="1">
                  <c:v>1871</c:v>
                </c:pt>
                <c:pt idx="2">
                  <c:v>1872</c:v>
                </c:pt>
                <c:pt idx="3">
                  <c:v>1873</c:v>
                </c:pt>
                <c:pt idx="4">
                  <c:v>1874</c:v>
                </c:pt>
                <c:pt idx="5">
                  <c:v>1875</c:v>
                </c:pt>
                <c:pt idx="6">
                  <c:v>1876</c:v>
                </c:pt>
                <c:pt idx="7">
                  <c:v>1877</c:v>
                </c:pt>
                <c:pt idx="8">
                  <c:v>1878</c:v>
                </c:pt>
                <c:pt idx="9">
                  <c:v>1879</c:v>
                </c:pt>
                <c:pt idx="10">
                  <c:v>1880</c:v>
                </c:pt>
                <c:pt idx="11">
                  <c:v>1881</c:v>
                </c:pt>
                <c:pt idx="12">
                  <c:v>1882</c:v>
                </c:pt>
                <c:pt idx="13">
                  <c:v>1883</c:v>
                </c:pt>
                <c:pt idx="14">
                  <c:v>1884</c:v>
                </c:pt>
                <c:pt idx="15">
                  <c:v>1885</c:v>
                </c:pt>
                <c:pt idx="16">
                  <c:v>1886</c:v>
                </c:pt>
                <c:pt idx="17">
                  <c:v>1887</c:v>
                </c:pt>
                <c:pt idx="18">
                  <c:v>1888</c:v>
                </c:pt>
                <c:pt idx="19">
                  <c:v>1889</c:v>
                </c:pt>
                <c:pt idx="20">
                  <c:v>1890</c:v>
                </c:pt>
                <c:pt idx="21">
                  <c:v>1891</c:v>
                </c:pt>
                <c:pt idx="22">
                  <c:v>1892</c:v>
                </c:pt>
                <c:pt idx="23">
                  <c:v>1893</c:v>
                </c:pt>
                <c:pt idx="24">
                  <c:v>1894</c:v>
                </c:pt>
                <c:pt idx="25">
                  <c:v>1895</c:v>
                </c:pt>
                <c:pt idx="26">
                  <c:v>1896</c:v>
                </c:pt>
                <c:pt idx="27">
                  <c:v>1897</c:v>
                </c:pt>
                <c:pt idx="28">
                  <c:v>1898</c:v>
                </c:pt>
                <c:pt idx="29">
                  <c:v>1899</c:v>
                </c:pt>
                <c:pt idx="30">
                  <c:v>1900</c:v>
                </c:pt>
                <c:pt idx="31">
                  <c:v>1901</c:v>
                </c:pt>
                <c:pt idx="32">
                  <c:v>1902</c:v>
                </c:pt>
                <c:pt idx="33">
                  <c:v>1903</c:v>
                </c:pt>
                <c:pt idx="34">
                  <c:v>1904</c:v>
                </c:pt>
                <c:pt idx="35">
                  <c:v>1905</c:v>
                </c:pt>
                <c:pt idx="36">
                  <c:v>1906</c:v>
                </c:pt>
                <c:pt idx="37">
                  <c:v>1907</c:v>
                </c:pt>
                <c:pt idx="38">
                  <c:v>1908</c:v>
                </c:pt>
                <c:pt idx="39">
                  <c:v>1909</c:v>
                </c:pt>
                <c:pt idx="40">
                  <c:v>1910</c:v>
                </c:pt>
                <c:pt idx="41">
                  <c:v>1911</c:v>
                </c:pt>
                <c:pt idx="42">
                  <c:v>1912</c:v>
                </c:pt>
                <c:pt idx="43">
                  <c:v>1913</c:v>
                </c:pt>
                <c:pt idx="44">
                  <c:v>1914</c:v>
                </c:pt>
                <c:pt idx="45">
                  <c:v>1915</c:v>
                </c:pt>
                <c:pt idx="46">
                  <c:v>1916</c:v>
                </c:pt>
                <c:pt idx="47">
                  <c:v>1917</c:v>
                </c:pt>
                <c:pt idx="48">
                  <c:v>1918</c:v>
                </c:pt>
                <c:pt idx="49">
                  <c:v>1919</c:v>
                </c:pt>
                <c:pt idx="50">
                  <c:v>1920</c:v>
                </c:pt>
                <c:pt idx="51">
                  <c:v>1921</c:v>
                </c:pt>
                <c:pt idx="52">
                  <c:v>1922</c:v>
                </c:pt>
                <c:pt idx="53">
                  <c:v>1923</c:v>
                </c:pt>
                <c:pt idx="54">
                  <c:v>1924</c:v>
                </c:pt>
                <c:pt idx="55">
                  <c:v>1925</c:v>
                </c:pt>
                <c:pt idx="56">
                  <c:v>1926</c:v>
                </c:pt>
                <c:pt idx="57">
                  <c:v>1927</c:v>
                </c:pt>
                <c:pt idx="58">
                  <c:v>1928</c:v>
                </c:pt>
                <c:pt idx="59">
                  <c:v>1929</c:v>
                </c:pt>
                <c:pt idx="60">
                  <c:v>1930</c:v>
                </c:pt>
                <c:pt idx="61">
                  <c:v>1931</c:v>
                </c:pt>
                <c:pt idx="62">
                  <c:v>1932</c:v>
                </c:pt>
                <c:pt idx="63">
                  <c:v>1933</c:v>
                </c:pt>
                <c:pt idx="64">
                  <c:v>1934</c:v>
                </c:pt>
                <c:pt idx="65">
                  <c:v>1935</c:v>
                </c:pt>
                <c:pt idx="66">
                  <c:v>1936</c:v>
                </c:pt>
                <c:pt idx="67">
                  <c:v>1937</c:v>
                </c:pt>
                <c:pt idx="68">
                  <c:v>1938</c:v>
                </c:pt>
                <c:pt idx="69">
                  <c:v>1939</c:v>
                </c:pt>
                <c:pt idx="70">
                  <c:v>1940</c:v>
                </c:pt>
                <c:pt idx="71">
                  <c:v>1941</c:v>
                </c:pt>
                <c:pt idx="72">
                  <c:v>1942</c:v>
                </c:pt>
                <c:pt idx="73">
                  <c:v>1943</c:v>
                </c:pt>
                <c:pt idx="74">
                  <c:v>1944</c:v>
                </c:pt>
                <c:pt idx="75">
                  <c:v>1945</c:v>
                </c:pt>
                <c:pt idx="76">
                  <c:v>1946</c:v>
                </c:pt>
                <c:pt idx="77">
                  <c:v>1947</c:v>
                </c:pt>
                <c:pt idx="78">
                  <c:v>1948</c:v>
                </c:pt>
                <c:pt idx="79">
                  <c:v>1949</c:v>
                </c:pt>
                <c:pt idx="80">
                  <c:v>1950</c:v>
                </c:pt>
                <c:pt idx="81">
                  <c:v>1951</c:v>
                </c:pt>
                <c:pt idx="82">
                  <c:v>1952</c:v>
                </c:pt>
                <c:pt idx="83">
                  <c:v>1953</c:v>
                </c:pt>
                <c:pt idx="84">
                  <c:v>1954</c:v>
                </c:pt>
                <c:pt idx="85">
                  <c:v>1955</c:v>
                </c:pt>
                <c:pt idx="86">
                  <c:v>1956</c:v>
                </c:pt>
                <c:pt idx="87">
                  <c:v>1957</c:v>
                </c:pt>
                <c:pt idx="88">
                  <c:v>1958</c:v>
                </c:pt>
                <c:pt idx="89">
                  <c:v>1959</c:v>
                </c:pt>
                <c:pt idx="90">
                  <c:v>1960</c:v>
                </c:pt>
                <c:pt idx="91">
                  <c:v>1961</c:v>
                </c:pt>
                <c:pt idx="92">
                  <c:v>1962</c:v>
                </c:pt>
                <c:pt idx="93">
                  <c:v>1963</c:v>
                </c:pt>
                <c:pt idx="94">
                  <c:v>1964</c:v>
                </c:pt>
                <c:pt idx="95">
                  <c:v>1965</c:v>
                </c:pt>
                <c:pt idx="96">
                  <c:v>1966</c:v>
                </c:pt>
                <c:pt idx="97">
                  <c:v>1967</c:v>
                </c:pt>
                <c:pt idx="98">
                  <c:v>1968</c:v>
                </c:pt>
                <c:pt idx="99">
                  <c:v>1969</c:v>
                </c:pt>
                <c:pt idx="100">
                  <c:v>1970</c:v>
                </c:pt>
                <c:pt idx="101">
                  <c:v>1971</c:v>
                </c:pt>
                <c:pt idx="102">
                  <c:v>1972</c:v>
                </c:pt>
                <c:pt idx="103">
                  <c:v>1973</c:v>
                </c:pt>
                <c:pt idx="104">
                  <c:v>1974</c:v>
                </c:pt>
                <c:pt idx="105">
                  <c:v>1975</c:v>
                </c:pt>
                <c:pt idx="106">
                  <c:v>1976</c:v>
                </c:pt>
                <c:pt idx="107">
                  <c:v>1977</c:v>
                </c:pt>
                <c:pt idx="108">
                  <c:v>1978</c:v>
                </c:pt>
                <c:pt idx="109">
                  <c:v>1979</c:v>
                </c:pt>
                <c:pt idx="110">
                  <c:v>1980</c:v>
                </c:pt>
                <c:pt idx="111">
                  <c:v>1981</c:v>
                </c:pt>
                <c:pt idx="112">
                  <c:v>1982</c:v>
                </c:pt>
                <c:pt idx="113">
                  <c:v>1983</c:v>
                </c:pt>
                <c:pt idx="114">
                  <c:v>1984</c:v>
                </c:pt>
                <c:pt idx="115">
                  <c:v>1985</c:v>
                </c:pt>
                <c:pt idx="116">
                  <c:v>1986</c:v>
                </c:pt>
                <c:pt idx="117">
                  <c:v>1987</c:v>
                </c:pt>
                <c:pt idx="118">
                  <c:v>1988</c:v>
                </c:pt>
                <c:pt idx="119">
                  <c:v>1989</c:v>
                </c:pt>
                <c:pt idx="120">
                  <c:v>1990</c:v>
                </c:pt>
                <c:pt idx="121">
                  <c:v>1991</c:v>
                </c:pt>
                <c:pt idx="122">
                  <c:v>1992</c:v>
                </c:pt>
                <c:pt idx="123">
                  <c:v>1993</c:v>
                </c:pt>
                <c:pt idx="124">
                  <c:v>1994</c:v>
                </c:pt>
                <c:pt idx="125">
                  <c:v>1995</c:v>
                </c:pt>
                <c:pt idx="126">
                  <c:v>1996</c:v>
                </c:pt>
                <c:pt idx="127">
                  <c:v>1997</c:v>
                </c:pt>
                <c:pt idx="128">
                  <c:v>1998</c:v>
                </c:pt>
                <c:pt idx="129">
                  <c:v>1999</c:v>
                </c:pt>
                <c:pt idx="130">
                  <c:v>2000</c:v>
                </c:pt>
                <c:pt idx="131">
                  <c:v>2001</c:v>
                </c:pt>
                <c:pt idx="132">
                  <c:v>2002</c:v>
                </c:pt>
                <c:pt idx="133">
                  <c:v>2003</c:v>
                </c:pt>
                <c:pt idx="134">
                  <c:v>2004</c:v>
                </c:pt>
                <c:pt idx="135">
                  <c:v>2005</c:v>
                </c:pt>
                <c:pt idx="136">
                  <c:v>2006</c:v>
                </c:pt>
              </c:numCache>
            </c:numRef>
          </c:cat>
          <c:val>
            <c:numRef>
              <c:f>'GDP and Wars'!$F$3:$F$139</c:f>
              <c:numCache>
                <c:formatCode>General</c:formatCode>
                <c:ptCount val="137"/>
                <c:pt idx="0">
                  <c:v>2.3748291991354389</c:v>
                </c:pt>
                <c:pt idx="1">
                  <c:v>2.3800628780921982</c:v>
                </c:pt>
                <c:pt idx="2">
                  <c:v>2.3968356355801763</c:v>
                </c:pt>
                <c:pt idx="3">
                  <c:v>2.4130842064336648</c:v>
                </c:pt>
                <c:pt idx="4">
                  <c:v>2.4229460587966898</c:v>
                </c:pt>
                <c:pt idx="5">
                  <c:v>2.451567369220657</c:v>
                </c:pt>
                <c:pt idx="6">
                  <c:v>2.4514315564717482</c:v>
                </c:pt>
                <c:pt idx="7">
                  <c:v>2.4474550260456227</c:v>
                </c:pt>
                <c:pt idx="8">
                  <c:v>2.4784633433519638</c:v>
                </c:pt>
                <c:pt idx="9">
                  <c:v>2.4895961561534898</c:v>
                </c:pt>
                <c:pt idx="10">
                  <c:v>2.4541206774950401</c:v>
                </c:pt>
                <c:pt idx="11">
                  <c:v>2.4832825003250805</c:v>
                </c:pt>
                <c:pt idx="12">
                  <c:v>2.492075460471268</c:v>
                </c:pt>
                <c:pt idx="13">
                  <c:v>2.5269460999832694</c:v>
                </c:pt>
                <c:pt idx="14">
                  <c:v>2.5648115794106512</c:v>
                </c:pt>
                <c:pt idx="15">
                  <c:v>2.5891173201502555</c:v>
                </c:pt>
                <c:pt idx="16">
                  <c:v>2.6052682355168186</c:v>
                </c:pt>
                <c:pt idx="17">
                  <c:v>2.6204226308864991</c:v>
                </c:pt>
                <c:pt idx="18">
                  <c:v>2.6504122198948608</c:v>
                </c:pt>
                <c:pt idx="19">
                  <c:v>2.6561118566052482</c:v>
                </c:pt>
                <c:pt idx="20">
                  <c:v>2.6606428477485049</c:v>
                </c:pt>
                <c:pt idx="21">
                  <c:v>2.6554053218150129</c:v>
                </c:pt>
                <c:pt idx="22">
                  <c:v>2.6591966931354838</c:v>
                </c:pt>
                <c:pt idx="23">
                  <c:v>2.7193802446473501</c:v>
                </c:pt>
                <c:pt idx="24">
                  <c:v>2.7398426723533329</c:v>
                </c:pt>
                <c:pt idx="25">
                  <c:v>2.7550462981503516</c:v>
                </c:pt>
                <c:pt idx="26">
                  <c:v>2.776417628809948</c:v>
                </c:pt>
                <c:pt idx="27">
                  <c:v>2.7899855036835475</c:v>
                </c:pt>
                <c:pt idx="28">
                  <c:v>2.8282291443727647</c:v>
                </c:pt>
                <c:pt idx="29">
                  <c:v>2.8121970049101153</c:v>
                </c:pt>
                <c:pt idx="30">
                  <c:v>2.8113392832638531</c:v>
                </c:pt>
                <c:pt idx="31">
                  <c:v>2.8047910686122925</c:v>
                </c:pt>
                <c:pt idx="32">
                  <c:v>2.8101227151060613</c:v>
                </c:pt>
                <c:pt idx="33">
                  <c:v>2.8334142529046042</c:v>
                </c:pt>
                <c:pt idx="34">
                  <c:v>2.8547945839776672</c:v>
                </c:pt>
                <c:pt idx="35">
                  <c:v>2.8870989841899997</c:v>
                </c:pt>
                <c:pt idx="36">
                  <c:v>2.8764974232934275</c:v>
                </c:pt>
                <c:pt idx="37">
                  <c:v>2.8966455423793227</c:v>
                </c:pt>
                <c:pt idx="38">
                  <c:v>2.9278824022428407</c:v>
                </c:pt>
                <c:pt idx="39">
                  <c:v>2.9264114822729592</c:v>
                </c:pt>
                <c:pt idx="40">
                  <c:v>2.9301369323489705</c:v>
                </c:pt>
                <c:pt idx="41">
                  <c:v>2.9594885995115767</c:v>
                </c:pt>
                <c:pt idx="42">
                  <c:v>2.9746000041294867</c:v>
                </c:pt>
                <c:pt idx="43">
                  <c:v>3.0086251626699889</c:v>
                </c:pt>
                <c:pt idx="44">
                  <c:v>2.9296306619297687</c:v>
                </c:pt>
                <c:pt idx="45">
                  <c:v>2.790728382026364</c:v>
                </c:pt>
                <c:pt idx="46">
                  <c:v>2.7808094600699635</c:v>
                </c:pt>
                <c:pt idx="47">
                  <c:v>2.6260121962213803</c:v>
                </c:pt>
                <c:pt idx="48">
                  <c:v>2.6070750848845203</c:v>
                </c:pt>
                <c:pt idx="49">
                  <c:v>2.5675336649869971</c:v>
                </c:pt>
                <c:pt idx="50">
                  <c:v>2.6747908559832791</c:v>
                </c:pt>
                <c:pt idx="51">
                  <c:v>2.7225639661972254</c:v>
                </c:pt>
                <c:pt idx="52">
                  <c:v>2.7755526544417153</c:v>
                </c:pt>
                <c:pt idx="53">
                  <c:v>2.6283269699890202</c:v>
                </c:pt>
                <c:pt idx="54">
                  <c:v>2.7308092080828152</c:v>
                </c:pt>
                <c:pt idx="55">
                  <c:v>2.793933541523717</c:v>
                </c:pt>
                <c:pt idx="56">
                  <c:v>2.7994902534651742</c:v>
                </c:pt>
                <c:pt idx="57">
                  <c:v>2.8911621690629237</c:v>
                </c:pt>
                <c:pt idx="58">
                  <c:v>2.9174435607848035</c:v>
                </c:pt>
                <c:pt idx="59">
                  <c:v>2.8965613198259184</c:v>
                </c:pt>
                <c:pt idx="60">
                  <c:v>2.8217834933842525</c:v>
                </c:pt>
                <c:pt idx="61">
                  <c:v>2.6793598373527665</c:v>
                </c:pt>
                <c:pt idx="62">
                  <c:v>2.5890452545362161</c:v>
                </c:pt>
                <c:pt idx="63">
                  <c:v>2.6590250498229602</c:v>
                </c:pt>
                <c:pt idx="64">
                  <c:v>2.7509332115643095</c:v>
                </c:pt>
                <c:pt idx="65">
                  <c:v>2.8600376867551258</c:v>
                </c:pt>
                <c:pt idx="66">
                  <c:v>2.9618865557189857</c:v>
                </c:pt>
                <c:pt idx="67">
                  <c:v>3.0607677757277854</c:v>
                </c:pt>
                <c:pt idx="68">
                  <c:v>3.1413033669806012</c:v>
                </c:pt>
                <c:pt idx="69">
                  <c:v>3.3043296968050031</c:v>
                </c:pt>
                <c:pt idx="70">
                  <c:v>3.4463344217875482</c:v>
                </c:pt>
                <c:pt idx="71">
                  <c:v>3.5739803270806552</c:v>
                </c:pt>
                <c:pt idx="72">
                  <c:v>3.6208168080053449</c:v>
                </c:pt>
                <c:pt idx="73">
                  <c:v>3.6881285068438312</c:v>
                </c:pt>
                <c:pt idx="74">
                  <c:v>3.6079581325626475</c:v>
                </c:pt>
                <c:pt idx="75">
                  <c:v>2.527237695143131</c:v>
                </c:pt>
                <c:pt idx="76">
                  <c:v>2.3548264316483527</c:v>
                </c:pt>
                <c:pt idx="77">
                  <c:v>2.5051484692258561</c:v>
                </c:pt>
                <c:pt idx="78">
                  <c:v>2.6620016710298198</c:v>
                </c:pt>
                <c:pt idx="79">
                  <c:v>2.8368425443771401</c:v>
                </c:pt>
                <c:pt idx="80">
                  <c:v>2.9076317159698912</c:v>
                </c:pt>
                <c:pt idx="81">
                  <c:v>2.9905551849641969</c:v>
                </c:pt>
                <c:pt idx="82">
                  <c:v>3.0720139909868616</c:v>
                </c:pt>
                <c:pt idx="83">
                  <c:v>3.1469177051583292</c:v>
                </c:pt>
                <c:pt idx="84">
                  <c:v>3.2107201477985492</c:v>
                </c:pt>
                <c:pt idx="85">
                  <c:v>3.3145225362057986</c:v>
                </c:pt>
                <c:pt idx="86">
                  <c:v>3.3761044800884177</c:v>
                </c:pt>
                <c:pt idx="87">
                  <c:v>3.4211124406884772</c:v>
                </c:pt>
                <c:pt idx="88">
                  <c:v>3.4518727203054467</c:v>
                </c:pt>
                <c:pt idx="89">
                  <c:v>3.5161606963000747</c:v>
                </c:pt>
                <c:pt idx="90">
                  <c:v>3.5892013506644802</c:v>
                </c:pt>
                <c:pt idx="91">
                  <c:v>3.6200605652166842</c:v>
                </c:pt>
                <c:pt idx="92">
                  <c:v>3.6531824510382669</c:v>
                </c:pt>
                <c:pt idx="93">
                  <c:v>3.6708627797021918</c:v>
                </c:pt>
                <c:pt idx="94">
                  <c:v>3.7252594510937223</c:v>
                </c:pt>
                <c:pt idx="95">
                  <c:v>3.7664298100175797</c:v>
                </c:pt>
                <c:pt idx="96">
                  <c:v>3.7854602979839642</c:v>
                </c:pt>
                <c:pt idx="97">
                  <c:v>3.7800291073760812</c:v>
                </c:pt>
                <c:pt idx="98">
                  <c:v>3.8303674662394904</c:v>
                </c:pt>
                <c:pt idx="99">
                  <c:v>3.8927089074820325</c:v>
                </c:pt>
                <c:pt idx="100">
                  <c:v>3.932756039371736</c:v>
                </c:pt>
                <c:pt idx="101">
                  <c:v>3.9517027129658997</c:v>
                </c:pt>
                <c:pt idx="102">
                  <c:v>3.9874174257586037</c:v>
                </c:pt>
                <c:pt idx="103">
                  <c:v>4.0300631725936436</c:v>
                </c:pt>
                <c:pt idx="104">
                  <c:v>4.0314713695326194</c:v>
                </c:pt>
                <c:pt idx="105">
                  <c:v>4.0209825868236742</c:v>
                </c:pt>
                <c:pt idx="106">
                  <c:v>4.0778990440960117</c:v>
                </c:pt>
                <c:pt idx="107">
                  <c:v>4.1080018168478842</c:v>
                </c:pt>
                <c:pt idx="108">
                  <c:v>4.1388244597733905</c:v>
                </c:pt>
                <c:pt idx="109">
                  <c:v>4.1784599530827125</c:v>
                </c:pt>
                <c:pt idx="110">
                  <c:v>4.1858812964989598</c:v>
                </c:pt>
                <c:pt idx="111">
                  <c:v>4.184918311846709</c:v>
                </c:pt>
                <c:pt idx="112">
                  <c:v>4.1762450520458314</c:v>
                </c:pt>
                <c:pt idx="113">
                  <c:v>4.1972109664696768</c:v>
                </c:pt>
                <c:pt idx="114">
                  <c:v>4.2289759217144844</c:v>
                </c:pt>
                <c:pt idx="115">
                  <c:v>4.2514903981562684</c:v>
                </c:pt>
                <c:pt idx="116">
                  <c:v>4.2739959762483375</c:v>
                </c:pt>
                <c:pt idx="117">
                  <c:v>4.2885664254629434</c:v>
                </c:pt>
                <c:pt idx="118">
                  <c:v>4.3190185600233875</c:v>
                </c:pt>
                <c:pt idx="119">
                  <c:v>4.3446356824213028</c:v>
                </c:pt>
                <c:pt idx="120">
                  <c:v>4.3768379920627334</c:v>
                </c:pt>
                <c:pt idx="121">
                  <c:v>4.4174530640705374</c:v>
                </c:pt>
                <c:pt idx="122">
                  <c:v>4.4319358390103654</c:v>
                </c:pt>
                <c:pt idx="123">
                  <c:v>4.4171736114374305</c:v>
                </c:pt>
                <c:pt idx="124">
                  <c:v>4.4400076102022972</c:v>
                </c:pt>
                <c:pt idx="125">
                  <c:v>4.4558454559568492</c:v>
                </c:pt>
                <c:pt idx="126">
                  <c:v>4.4628590877401404</c:v>
                </c:pt>
                <c:pt idx="127">
                  <c:v>4.4792975263566914</c:v>
                </c:pt>
                <c:pt idx="128">
                  <c:v>4.4992465224006972</c:v>
                </c:pt>
                <c:pt idx="129">
                  <c:v>4.5185455255481886</c:v>
                </c:pt>
                <c:pt idx="130">
                  <c:v>4.5488029830934034</c:v>
                </c:pt>
                <c:pt idx="131">
                  <c:v>4.5600127211222743</c:v>
                </c:pt>
                <c:pt idx="132">
                  <c:v>4.5591601515358473</c:v>
                </c:pt>
                <c:pt idx="133">
                  <c:v>4.5567017196920014</c:v>
                </c:pt>
                <c:pt idx="134">
                  <c:v>4.568778599508307</c:v>
                </c:pt>
                <c:pt idx="135">
                  <c:v>4.5777603434278804</c:v>
                </c:pt>
                <c:pt idx="136">
                  <c:v>4.6051701859880918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898-4056-BF1F-9739E1D9B1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3294344"/>
        <c:axId val="153294736"/>
      </c:lineChart>
      <c:catAx>
        <c:axId val="153294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53294736"/>
        <c:crosses val="autoZero"/>
        <c:auto val="1"/>
        <c:lblAlgn val="ctr"/>
        <c:lblOffset val="100"/>
        <c:tickLblSkip val="10"/>
        <c:tickMarkSkip val="5"/>
        <c:noMultiLvlLbl val="0"/>
      </c:catAx>
      <c:valAx>
        <c:axId val="153294736"/>
        <c:scaling>
          <c:orientation val="minMax"/>
          <c:min val="2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532943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600"/>
            </a:pPr>
            <a:r>
              <a:rPr lang="en-US" sz="3600" dirty="0"/>
              <a:t>Log</a:t>
            </a:r>
            <a:r>
              <a:rPr lang="en-US" sz="3600" baseline="0" dirty="0"/>
              <a:t> GDP per Person for </a:t>
            </a:r>
            <a:r>
              <a:rPr lang="en-US" sz="3600" dirty="0"/>
              <a:t>Germany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8.0428477690288713E-2"/>
          <c:y val="0.14053016957785941"/>
          <c:w val="0.87794225721785046"/>
          <c:h val="0.731686086409013"/>
        </c:manualLayout>
      </c:layout>
      <c:lineChart>
        <c:grouping val="standard"/>
        <c:varyColors val="0"/>
        <c:ser>
          <c:idx val="0"/>
          <c:order val="0"/>
          <c:spPr>
            <a:ln w="38100"/>
          </c:spPr>
          <c:marker>
            <c:symbol val="none"/>
          </c:marker>
          <c:cat>
            <c:numRef>
              <c:f>'GDP and Wars'!$A$3:$A$139</c:f>
              <c:numCache>
                <c:formatCode>General</c:formatCode>
                <c:ptCount val="137"/>
                <c:pt idx="0">
                  <c:v>1870</c:v>
                </c:pt>
                <c:pt idx="1">
                  <c:v>1871</c:v>
                </c:pt>
                <c:pt idx="2">
                  <c:v>1872</c:v>
                </c:pt>
                <c:pt idx="3">
                  <c:v>1873</c:v>
                </c:pt>
                <c:pt idx="4">
                  <c:v>1874</c:v>
                </c:pt>
                <c:pt idx="5">
                  <c:v>1875</c:v>
                </c:pt>
                <c:pt idx="6">
                  <c:v>1876</c:v>
                </c:pt>
                <c:pt idx="7">
                  <c:v>1877</c:v>
                </c:pt>
                <c:pt idx="8">
                  <c:v>1878</c:v>
                </c:pt>
                <c:pt idx="9">
                  <c:v>1879</c:v>
                </c:pt>
                <c:pt idx="10">
                  <c:v>1880</c:v>
                </c:pt>
                <c:pt idx="11">
                  <c:v>1881</c:v>
                </c:pt>
                <c:pt idx="12">
                  <c:v>1882</c:v>
                </c:pt>
                <c:pt idx="13">
                  <c:v>1883</c:v>
                </c:pt>
                <c:pt idx="14">
                  <c:v>1884</c:v>
                </c:pt>
                <c:pt idx="15">
                  <c:v>1885</c:v>
                </c:pt>
                <c:pt idx="16">
                  <c:v>1886</c:v>
                </c:pt>
                <c:pt idx="17">
                  <c:v>1887</c:v>
                </c:pt>
                <c:pt idx="18">
                  <c:v>1888</c:v>
                </c:pt>
                <c:pt idx="19">
                  <c:v>1889</c:v>
                </c:pt>
                <c:pt idx="20">
                  <c:v>1890</c:v>
                </c:pt>
                <c:pt idx="21">
                  <c:v>1891</c:v>
                </c:pt>
                <c:pt idx="22">
                  <c:v>1892</c:v>
                </c:pt>
                <c:pt idx="23">
                  <c:v>1893</c:v>
                </c:pt>
                <c:pt idx="24">
                  <c:v>1894</c:v>
                </c:pt>
                <c:pt idx="25">
                  <c:v>1895</c:v>
                </c:pt>
                <c:pt idx="26">
                  <c:v>1896</c:v>
                </c:pt>
                <c:pt idx="27">
                  <c:v>1897</c:v>
                </c:pt>
                <c:pt idx="28">
                  <c:v>1898</c:v>
                </c:pt>
                <c:pt idx="29">
                  <c:v>1899</c:v>
                </c:pt>
                <c:pt idx="30">
                  <c:v>1900</c:v>
                </c:pt>
                <c:pt idx="31">
                  <c:v>1901</c:v>
                </c:pt>
                <c:pt idx="32">
                  <c:v>1902</c:v>
                </c:pt>
                <c:pt idx="33">
                  <c:v>1903</c:v>
                </c:pt>
                <c:pt idx="34">
                  <c:v>1904</c:v>
                </c:pt>
                <c:pt idx="35">
                  <c:v>1905</c:v>
                </c:pt>
                <c:pt idx="36">
                  <c:v>1906</c:v>
                </c:pt>
                <c:pt idx="37">
                  <c:v>1907</c:v>
                </c:pt>
                <c:pt idx="38">
                  <c:v>1908</c:v>
                </c:pt>
                <c:pt idx="39">
                  <c:v>1909</c:v>
                </c:pt>
                <c:pt idx="40">
                  <c:v>1910</c:v>
                </c:pt>
                <c:pt idx="41">
                  <c:v>1911</c:v>
                </c:pt>
                <c:pt idx="42">
                  <c:v>1912</c:v>
                </c:pt>
                <c:pt idx="43">
                  <c:v>1913</c:v>
                </c:pt>
                <c:pt idx="44">
                  <c:v>1914</c:v>
                </c:pt>
                <c:pt idx="45">
                  <c:v>1915</c:v>
                </c:pt>
                <c:pt idx="46">
                  <c:v>1916</c:v>
                </c:pt>
                <c:pt idx="47">
                  <c:v>1917</c:v>
                </c:pt>
                <c:pt idx="48">
                  <c:v>1918</c:v>
                </c:pt>
                <c:pt idx="49">
                  <c:v>1919</c:v>
                </c:pt>
                <c:pt idx="50">
                  <c:v>1920</c:v>
                </c:pt>
                <c:pt idx="51">
                  <c:v>1921</c:v>
                </c:pt>
                <c:pt idx="52">
                  <c:v>1922</c:v>
                </c:pt>
                <c:pt idx="53">
                  <c:v>1923</c:v>
                </c:pt>
                <c:pt idx="54">
                  <c:v>1924</c:v>
                </c:pt>
                <c:pt idx="55">
                  <c:v>1925</c:v>
                </c:pt>
                <c:pt idx="56">
                  <c:v>1926</c:v>
                </c:pt>
                <c:pt idx="57">
                  <c:v>1927</c:v>
                </c:pt>
                <c:pt idx="58">
                  <c:v>1928</c:v>
                </c:pt>
                <c:pt idx="59">
                  <c:v>1929</c:v>
                </c:pt>
                <c:pt idx="60">
                  <c:v>1930</c:v>
                </c:pt>
                <c:pt idx="61">
                  <c:v>1931</c:v>
                </c:pt>
                <c:pt idx="62">
                  <c:v>1932</c:v>
                </c:pt>
                <c:pt idx="63">
                  <c:v>1933</c:v>
                </c:pt>
                <c:pt idx="64">
                  <c:v>1934</c:v>
                </c:pt>
                <c:pt idx="65">
                  <c:v>1935</c:v>
                </c:pt>
                <c:pt idx="66">
                  <c:v>1936</c:v>
                </c:pt>
                <c:pt idx="67">
                  <c:v>1937</c:v>
                </c:pt>
                <c:pt idx="68">
                  <c:v>1938</c:v>
                </c:pt>
                <c:pt idx="69">
                  <c:v>1939</c:v>
                </c:pt>
                <c:pt idx="70">
                  <c:v>1940</c:v>
                </c:pt>
                <c:pt idx="71">
                  <c:v>1941</c:v>
                </c:pt>
                <c:pt idx="72">
                  <c:v>1942</c:v>
                </c:pt>
                <c:pt idx="73">
                  <c:v>1943</c:v>
                </c:pt>
                <c:pt idx="74">
                  <c:v>1944</c:v>
                </c:pt>
                <c:pt idx="75">
                  <c:v>1945</c:v>
                </c:pt>
                <c:pt idx="76">
                  <c:v>1946</c:v>
                </c:pt>
                <c:pt idx="77">
                  <c:v>1947</c:v>
                </c:pt>
                <c:pt idx="78">
                  <c:v>1948</c:v>
                </c:pt>
                <c:pt idx="79">
                  <c:v>1949</c:v>
                </c:pt>
                <c:pt idx="80">
                  <c:v>1950</c:v>
                </c:pt>
                <c:pt idx="81">
                  <c:v>1951</c:v>
                </c:pt>
                <c:pt idx="82">
                  <c:v>1952</c:v>
                </c:pt>
                <c:pt idx="83">
                  <c:v>1953</c:v>
                </c:pt>
                <c:pt idx="84">
                  <c:v>1954</c:v>
                </c:pt>
                <c:pt idx="85">
                  <c:v>1955</c:v>
                </c:pt>
                <c:pt idx="86">
                  <c:v>1956</c:v>
                </c:pt>
                <c:pt idx="87">
                  <c:v>1957</c:v>
                </c:pt>
                <c:pt idx="88">
                  <c:v>1958</c:v>
                </c:pt>
                <c:pt idx="89">
                  <c:v>1959</c:v>
                </c:pt>
                <c:pt idx="90">
                  <c:v>1960</c:v>
                </c:pt>
                <c:pt idx="91">
                  <c:v>1961</c:v>
                </c:pt>
                <c:pt idx="92">
                  <c:v>1962</c:v>
                </c:pt>
                <c:pt idx="93">
                  <c:v>1963</c:v>
                </c:pt>
                <c:pt idx="94">
                  <c:v>1964</c:v>
                </c:pt>
                <c:pt idx="95">
                  <c:v>1965</c:v>
                </c:pt>
                <c:pt idx="96">
                  <c:v>1966</c:v>
                </c:pt>
                <c:pt idx="97">
                  <c:v>1967</c:v>
                </c:pt>
                <c:pt idx="98">
                  <c:v>1968</c:v>
                </c:pt>
                <c:pt idx="99">
                  <c:v>1969</c:v>
                </c:pt>
                <c:pt idx="100">
                  <c:v>1970</c:v>
                </c:pt>
                <c:pt idx="101">
                  <c:v>1971</c:v>
                </c:pt>
                <c:pt idx="102">
                  <c:v>1972</c:v>
                </c:pt>
                <c:pt idx="103">
                  <c:v>1973</c:v>
                </c:pt>
                <c:pt idx="104">
                  <c:v>1974</c:v>
                </c:pt>
                <c:pt idx="105">
                  <c:v>1975</c:v>
                </c:pt>
                <c:pt idx="106">
                  <c:v>1976</c:v>
                </c:pt>
                <c:pt idx="107">
                  <c:v>1977</c:v>
                </c:pt>
                <c:pt idx="108">
                  <c:v>1978</c:v>
                </c:pt>
                <c:pt idx="109">
                  <c:v>1979</c:v>
                </c:pt>
                <c:pt idx="110">
                  <c:v>1980</c:v>
                </c:pt>
                <c:pt idx="111">
                  <c:v>1981</c:v>
                </c:pt>
                <c:pt idx="112">
                  <c:v>1982</c:v>
                </c:pt>
                <c:pt idx="113">
                  <c:v>1983</c:v>
                </c:pt>
                <c:pt idx="114">
                  <c:v>1984</c:v>
                </c:pt>
                <c:pt idx="115">
                  <c:v>1985</c:v>
                </c:pt>
                <c:pt idx="116">
                  <c:v>1986</c:v>
                </c:pt>
                <c:pt idx="117">
                  <c:v>1987</c:v>
                </c:pt>
                <c:pt idx="118">
                  <c:v>1988</c:v>
                </c:pt>
                <c:pt idx="119">
                  <c:v>1989</c:v>
                </c:pt>
                <c:pt idx="120">
                  <c:v>1990</c:v>
                </c:pt>
                <c:pt idx="121">
                  <c:v>1991</c:v>
                </c:pt>
                <c:pt idx="122">
                  <c:v>1992</c:v>
                </c:pt>
                <c:pt idx="123">
                  <c:v>1993</c:v>
                </c:pt>
                <c:pt idx="124">
                  <c:v>1994</c:v>
                </c:pt>
                <c:pt idx="125">
                  <c:v>1995</c:v>
                </c:pt>
                <c:pt idx="126">
                  <c:v>1996</c:v>
                </c:pt>
                <c:pt idx="127">
                  <c:v>1997</c:v>
                </c:pt>
                <c:pt idx="128">
                  <c:v>1998</c:v>
                </c:pt>
                <c:pt idx="129">
                  <c:v>1999</c:v>
                </c:pt>
                <c:pt idx="130">
                  <c:v>2000</c:v>
                </c:pt>
                <c:pt idx="131">
                  <c:v>2001</c:v>
                </c:pt>
                <c:pt idx="132">
                  <c:v>2002</c:v>
                </c:pt>
                <c:pt idx="133">
                  <c:v>2003</c:v>
                </c:pt>
                <c:pt idx="134">
                  <c:v>2004</c:v>
                </c:pt>
                <c:pt idx="135">
                  <c:v>2005</c:v>
                </c:pt>
                <c:pt idx="136">
                  <c:v>2006</c:v>
                </c:pt>
              </c:numCache>
            </c:numRef>
          </c:cat>
          <c:val>
            <c:numRef>
              <c:f>'GDP and Wars'!$F$3:$F$139</c:f>
              <c:numCache>
                <c:formatCode>General</c:formatCode>
                <c:ptCount val="137"/>
                <c:pt idx="0">
                  <c:v>2.3748291991354389</c:v>
                </c:pt>
                <c:pt idx="1">
                  <c:v>2.3800628780921982</c:v>
                </c:pt>
                <c:pt idx="2">
                  <c:v>2.3968356355801763</c:v>
                </c:pt>
                <c:pt idx="3">
                  <c:v>2.4130842064336648</c:v>
                </c:pt>
                <c:pt idx="4">
                  <c:v>2.4229460587966898</c:v>
                </c:pt>
                <c:pt idx="5">
                  <c:v>2.451567369220657</c:v>
                </c:pt>
                <c:pt idx="6">
                  <c:v>2.4514315564717482</c:v>
                </c:pt>
                <c:pt idx="7">
                  <c:v>2.4474550260456227</c:v>
                </c:pt>
                <c:pt idx="8">
                  <c:v>2.4784633433519638</c:v>
                </c:pt>
                <c:pt idx="9">
                  <c:v>2.4895961561534898</c:v>
                </c:pt>
                <c:pt idx="10">
                  <c:v>2.4541206774950401</c:v>
                </c:pt>
                <c:pt idx="11">
                  <c:v>2.4832825003250805</c:v>
                </c:pt>
                <c:pt idx="12">
                  <c:v>2.492075460471268</c:v>
                </c:pt>
                <c:pt idx="13">
                  <c:v>2.5269460999832694</c:v>
                </c:pt>
                <c:pt idx="14">
                  <c:v>2.5648115794106512</c:v>
                </c:pt>
                <c:pt idx="15">
                  <c:v>2.5891173201502555</c:v>
                </c:pt>
                <c:pt idx="16">
                  <c:v>2.6052682355168186</c:v>
                </c:pt>
                <c:pt idx="17">
                  <c:v>2.6204226308864991</c:v>
                </c:pt>
                <c:pt idx="18">
                  <c:v>2.6504122198948608</c:v>
                </c:pt>
                <c:pt idx="19">
                  <c:v>2.6561118566052482</c:v>
                </c:pt>
                <c:pt idx="20">
                  <c:v>2.6606428477485049</c:v>
                </c:pt>
                <c:pt idx="21">
                  <c:v>2.6554053218150129</c:v>
                </c:pt>
                <c:pt idx="22">
                  <c:v>2.6591966931354838</c:v>
                </c:pt>
                <c:pt idx="23">
                  <c:v>2.7193802446473501</c:v>
                </c:pt>
                <c:pt idx="24">
                  <c:v>2.7398426723533329</c:v>
                </c:pt>
                <c:pt idx="25">
                  <c:v>2.7550462981503516</c:v>
                </c:pt>
                <c:pt idx="26">
                  <c:v>2.776417628809948</c:v>
                </c:pt>
                <c:pt idx="27">
                  <c:v>2.7899855036835475</c:v>
                </c:pt>
                <c:pt idx="28">
                  <c:v>2.8282291443727647</c:v>
                </c:pt>
                <c:pt idx="29">
                  <c:v>2.8121970049101153</c:v>
                </c:pt>
                <c:pt idx="30">
                  <c:v>2.8113392832638531</c:v>
                </c:pt>
                <c:pt idx="31">
                  <c:v>2.8047910686122925</c:v>
                </c:pt>
                <c:pt idx="32">
                  <c:v>2.8101227151060613</c:v>
                </c:pt>
                <c:pt idx="33">
                  <c:v>2.8334142529046042</c:v>
                </c:pt>
                <c:pt idx="34">
                  <c:v>2.8547945839776672</c:v>
                </c:pt>
                <c:pt idx="35">
                  <c:v>2.8870989841899997</c:v>
                </c:pt>
                <c:pt idx="36">
                  <c:v>2.8764974232934275</c:v>
                </c:pt>
                <c:pt idx="37">
                  <c:v>2.8966455423793227</c:v>
                </c:pt>
                <c:pt idx="38">
                  <c:v>2.9278824022428407</c:v>
                </c:pt>
                <c:pt idx="39">
                  <c:v>2.9264114822729592</c:v>
                </c:pt>
                <c:pt idx="40">
                  <c:v>2.9301369323489705</c:v>
                </c:pt>
                <c:pt idx="41">
                  <c:v>2.9594885995115767</c:v>
                </c:pt>
                <c:pt idx="42">
                  <c:v>2.9746000041294867</c:v>
                </c:pt>
                <c:pt idx="43">
                  <c:v>3.0086251626699889</c:v>
                </c:pt>
                <c:pt idx="44">
                  <c:v>2.9296306619297687</c:v>
                </c:pt>
                <c:pt idx="45">
                  <c:v>2.790728382026364</c:v>
                </c:pt>
                <c:pt idx="46">
                  <c:v>2.7808094600699635</c:v>
                </c:pt>
                <c:pt idx="47">
                  <c:v>2.6260121962213803</c:v>
                </c:pt>
                <c:pt idx="48">
                  <c:v>2.6070750848845203</c:v>
                </c:pt>
                <c:pt idx="49">
                  <c:v>2.5675336649869971</c:v>
                </c:pt>
                <c:pt idx="50">
                  <c:v>2.6747908559832791</c:v>
                </c:pt>
                <c:pt idx="51">
                  <c:v>2.7225639661972254</c:v>
                </c:pt>
                <c:pt idx="52">
                  <c:v>2.7755526544417153</c:v>
                </c:pt>
                <c:pt idx="53">
                  <c:v>2.6283269699890202</c:v>
                </c:pt>
                <c:pt idx="54">
                  <c:v>2.7308092080828152</c:v>
                </c:pt>
                <c:pt idx="55">
                  <c:v>2.793933541523717</c:v>
                </c:pt>
                <c:pt idx="56">
                  <c:v>2.7994902534651742</c:v>
                </c:pt>
                <c:pt idx="57">
                  <c:v>2.8911621690629237</c:v>
                </c:pt>
                <c:pt idx="58">
                  <c:v>2.9174435607848035</c:v>
                </c:pt>
                <c:pt idx="59">
                  <c:v>2.8965613198259184</c:v>
                </c:pt>
                <c:pt idx="60">
                  <c:v>2.8217834933842525</c:v>
                </c:pt>
                <c:pt idx="61">
                  <c:v>2.6793598373527665</c:v>
                </c:pt>
                <c:pt idx="62">
                  <c:v>2.5890452545362161</c:v>
                </c:pt>
                <c:pt idx="63">
                  <c:v>2.6590250498229602</c:v>
                </c:pt>
                <c:pt idx="64">
                  <c:v>2.7509332115643095</c:v>
                </c:pt>
                <c:pt idx="65">
                  <c:v>2.8600376867551258</c:v>
                </c:pt>
                <c:pt idx="66">
                  <c:v>2.9618865557189857</c:v>
                </c:pt>
                <c:pt idx="67">
                  <c:v>3.0607677757277854</c:v>
                </c:pt>
                <c:pt idx="68">
                  <c:v>3.1413033669806012</c:v>
                </c:pt>
                <c:pt idx="69">
                  <c:v>3.3043296968050031</c:v>
                </c:pt>
                <c:pt idx="70">
                  <c:v>3.4463344217875482</c:v>
                </c:pt>
                <c:pt idx="71">
                  <c:v>3.5739803270806552</c:v>
                </c:pt>
                <c:pt idx="72">
                  <c:v>3.6208168080053449</c:v>
                </c:pt>
                <c:pt idx="73">
                  <c:v>3.6881285068438312</c:v>
                </c:pt>
                <c:pt idx="74">
                  <c:v>3.6079581325626475</c:v>
                </c:pt>
                <c:pt idx="75">
                  <c:v>2.527237695143131</c:v>
                </c:pt>
                <c:pt idx="76">
                  <c:v>2.3548264316483527</c:v>
                </c:pt>
                <c:pt idx="77">
                  <c:v>2.5051484692258561</c:v>
                </c:pt>
                <c:pt idx="78">
                  <c:v>2.6620016710298198</c:v>
                </c:pt>
                <c:pt idx="79">
                  <c:v>2.8368425443771401</c:v>
                </c:pt>
                <c:pt idx="80">
                  <c:v>2.9076317159698912</c:v>
                </c:pt>
                <c:pt idx="81">
                  <c:v>2.9905551849641969</c:v>
                </c:pt>
                <c:pt idx="82">
                  <c:v>3.0720139909868616</c:v>
                </c:pt>
                <c:pt idx="83">
                  <c:v>3.1469177051583292</c:v>
                </c:pt>
                <c:pt idx="84">
                  <c:v>3.2107201477985492</c:v>
                </c:pt>
                <c:pt idx="85">
                  <c:v>3.3145225362057986</c:v>
                </c:pt>
                <c:pt idx="86">
                  <c:v>3.3761044800884177</c:v>
                </c:pt>
                <c:pt idx="87">
                  <c:v>3.4211124406884772</c:v>
                </c:pt>
                <c:pt idx="88">
                  <c:v>3.4518727203054467</c:v>
                </c:pt>
                <c:pt idx="89">
                  <c:v>3.5161606963000747</c:v>
                </c:pt>
                <c:pt idx="90">
                  <c:v>3.5892013506644802</c:v>
                </c:pt>
                <c:pt idx="91">
                  <c:v>3.6200605652166842</c:v>
                </c:pt>
                <c:pt idx="92">
                  <c:v>3.6531824510382669</c:v>
                </c:pt>
                <c:pt idx="93">
                  <c:v>3.6708627797021918</c:v>
                </c:pt>
                <c:pt idx="94">
                  <c:v>3.7252594510937223</c:v>
                </c:pt>
                <c:pt idx="95">
                  <c:v>3.7664298100175797</c:v>
                </c:pt>
                <c:pt idx="96">
                  <c:v>3.7854602979839642</c:v>
                </c:pt>
                <c:pt idx="97">
                  <c:v>3.7800291073760812</c:v>
                </c:pt>
                <c:pt idx="98">
                  <c:v>3.8303674662394904</c:v>
                </c:pt>
                <c:pt idx="99">
                  <c:v>3.8927089074820325</c:v>
                </c:pt>
                <c:pt idx="100">
                  <c:v>3.932756039371736</c:v>
                </c:pt>
                <c:pt idx="101">
                  <c:v>3.9517027129658997</c:v>
                </c:pt>
                <c:pt idx="102">
                  <c:v>3.9874174257586037</c:v>
                </c:pt>
                <c:pt idx="103">
                  <c:v>4.0300631725936436</c:v>
                </c:pt>
                <c:pt idx="104">
                  <c:v>4.0314713695326194</c:v>
                </c:pt>
                <c:pt idx="105">
                  <c:v>4.0209825868236742</c:v>
                </c:pt>
                <c:pt idx="106">
                  <c:v>4.0778990440960117</c:v>
                </c:pt>
                <c:pt idx="107">
                  <c:v>4.1080018168478842</c:v>
                </c:pt>
                <c:pt idx="108">
                  <c:v>4.1388244597733905</c:v>
                </c:pt>
                <c:pt idx="109">
                  <c:v>4.1784599530827125</c:v>
                </c:pt>
                <c:pt idx="110">
                  <c:v>4.1858812964989598</c:v>
                </c:pt>
                <c:pt idx="111">
                  <c:v>4.184918311846709</c:v>
                </c:pt>
                <c:pt idx="112">
                  <c:v>4.1762450520458314</c:v>
                </c:pt>
                <c:pt idx="113">
                  <c:v>4.1972109664696768</c:v>
                </c:pt>
                <c:pt idx="114">
                  <c:v>4.2289759217144844</c:v>
                </c:pt>
                <c:pt idx="115">
                  <c:v>4.2514903981562684</c:v>
                </c:pt>
                <c:pt idx="116">
                  <c:v>4.2739959762483375</c:v>
                </c:pt>
                <c:pt idx="117">
                  <c:v>4.2885664254629434</c:v>
                </c:pt>
                <c:pt idx="118">
                  <c:v>4.3190185600233875</c:v>
                </c:pt>
                <c:pt idx="119">
                  <c:v>4.3446356824213028</c:v>
                </c:pt>
                <c:pt idx="120">
                  <c:v>4.3768379920627334</c:v>
                </c:pt>
                <c:pt idx="121">
                  <c:v>4.4174530640705374</c:v>
                </c:pt>
                <c:pt idx="122">
                  <c:v>4.4319358390103654</c:v>
                </c:pt>
                <c:pt idx="123">
                  <c:v>4.4171736114374305</c:v>
                </c:pt>
                <c:pt idx="124">
                  <c:v>4.4400076102022972</c:v>
                </c:pt>
                <c:pt idx="125">
                  <c:v>4.4558454559568492</c:v>
                </c:pt>
                <c:pt idx="126">
                  <c:v>4.4628590877401404</c:v>
                </c:pt>
                <c:pt idx="127">
                  <c:v>4.4792975263566914</c:v>
                </c:pt>
                <c:pt idx="128">
                  <c:v>4.4992465224006972</c:v>
                </c:pt>
                <c:pt idx="129">
                  <c:v>4.5185455255481886</c:v>
                </c:pt>
                <c:pt idx="130">
                  <c:v>4.5488029830934034</c:v>
                </c:pt>
                <c:pt idx="131">
                  <c:v>4.5600127211222743</c:v>
                </c:pt>
                <c:pt idx="132">
                  <c:v>4.5591601515358473</c:v>
                </c:pt>
                <c:pt idx="133">
                  <c:v>4.5567017196920014</c:v>
                </c:pt>
                <c:pt idx="134">
                  <c:v>4.568778599508307</c:v>
                </c:pt>
                <c:pt idx="135">
                  <c:v>4.5777603434278804</c:v>
                </c:pt>
                <c:pt idx="136">
                  <c:v>4.6051701859880918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418-4B48-8615-9EB7DA690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7105544"/>
        <c:axId val="137105936"/>
      </c:lineChart>
      <c:catAx>
        <c:axId val="137105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37105936"/>
        <c:crosses val="autoZero"/>
        <c:auto val="1"/>
        <c:lblAlgn val="ctr"/>
        <c:lblOffset val="100"/>
        <c:tickLblSkip val="10"/>
        <c:tickMarkSkip val="5"/>
        <c:noMultiLvlLbl val="0"/>
      </c:catAx>
      <c:valAx>
        <c:axId val="137105936"/>
        <c:scaling>
          <c:orientation val="minMax"/>
          <c:min val="2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371055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600"/>
            </a:pPr>
            <a:r>
              <a:rPr lang="en-US" sz="3600" dirty="0"/>
              <a:t>Log GDP per Person in Japan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7.4526829979585901E-2"/>
          <c:y val="0.14862277631962667"/>
          <c:w val="0.89491761446485862"/>
          <c:h val="0.73272590926134262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'GDP and Wars'!$A$3:$A$139</c:f>
              <c:numCache>
                <c:formatCode>General</c:formatCode>
                <c:ptCount val="137"/>
                <c:pt idx="0">
                  <c:v>1870</c:v>
                </c:pt>
                <c:pt idx="1">
                  <c:v>1871</c:v>
                </c:pt>
                <c:pt idx="2">
                  <c:v>1872</c:v>
                </c:pt>
                <c:pt idx="3">
                  <c:v>1873</c:v>
                </c:pt>
                <c:pt idx="4">
                  <c:v>1874</c:v>
                </c:pt>
                <c:pt idx="5">
                  <c:v>1875</c:v>
                </c:pt>
                <c:pt idx="6">
                  <c:v>1876</c:v>
                </c:pt>
                <c:pt idx="7">
                  <c:v>1877</c:v>
                </c:pt>
                <c:pt idx="8">
                  <c:v>1878</c:v>
                </c:pt>
                <c:pt idx="9">
                  <c:v>1879</c:v>
                </c:pt>
                <c:pt idx="10">
                  <c:v>1880</c:v>
                </c:pt>
                <c:pt idx="11">
                  <c:v>1881</c:v>
                </c:pt>
                <c:pt idx="12">
                  <c:v>1882</c:v>
                </c:pt>
                <c:pt idx="13">
                  <c:v>1883</c:v>
                </c:pt>
                <c:pt idx="14">
                  <c:v>1884</c:v>
                </c:pt>
                <c:pt idx="15">
                  <c:v>1885</c:v>
                </c:pt>
                <c:pt idx="16">
                  <c:v>1886</c:v>
                </c:pt>
                <c:pt idx="17">
                  <c:v>1887</c:v>
                </c:pt>
                <c:pt idx="18">
                  <c:v>1888</c:v>
                </c:pt>
                <c:pt idx="19">
                  <c:v>1889</c:v>
                </c:pt>
                <c:pt idx="20">
                  <c:v>1890</c:v>
                </c:pt>
                <c:pt idx="21">
                  <c:v>1891</c:v>
                </c:pt>
                <c:pt idx="22">
                  <c:v>1892</c:v>
                </c:pt>
                <c:pt idx="23">
                  <c:v>1893</c:v>
                </c:pt>
                <c:pt idx="24">
                  <c:v>1894</c:v>
                </c:pt>
                <c:pt idx="25">
                  <c:v>1895</c:v>
                </c:pt>
                <c:pt idx="26">
                  <c:v>1896</c:v>
                </c:pt>
                <c:pt idx="27">
                  <c:v>1897</c:v>
                </c:pt>
                <c:pt idx="28">
                  <c:v>1898</c:v>
                </c:pt>
                <c:pt idx="29">
                  <c:v>1899</c:v>
                </c:pt>
                <c:pt idx="30">
                  <c:v>1900</c:v>
                </c:pt>
                <c:pt idx="31">
                  <c:v>1901</c:v>
                </c:pt>
                <c:pt idx="32">
                  <c:v>1902</c:v>
                </c:pt>
                <c:pt idx="33">
                  <c:v>1903</c:v>
                </c:pt>
                <c:pt idx="34">
                  <c:v>1904</c:v>
                </c:pt>
                <c:pt idx="35">
                  <c:v>1905</c:v>
                </c:pt>
                <c:pt idx="36">
                  <c:v>1906</c:v>
                </c:pt>
                <c:pt idx="37">
                  <c:v>1907</c:v>
                </c:pt>
                <c:pt idx="38">
                  <c:v>1908</c:v>
                </c:pt>
                <c:pt idx="39">
                  <c:v>1909</c:v>
                </c:pt>
                <c:pt idx="40">
                  <c:v>1910</c:v>
                </c:pt>
                <c:pt idx="41">
                  <c:v>1911</c:v>
                </c:pt>
                <c:pt idx="42">
                  <c:v>1912</c:v>
                </c:pt>
                <c:pt idx="43">
                  <c:v>1913</c:v>
                </c:pt>
                <c:pt idx="44">
                  <c:v>1914</c:v>
                </c:pt>
                <c:pt idx="45">
                  <c:v>1915</c:v>
                </c:pt>
                <c:pt idx="46">
                  <c:v>1916</c:v>
                </c:pt>
                <c:pt idx="47">
                  <c:v>1917</c:v>
                </c:pt>
                <c:pt idx="48">
                  <c:v>1918</c:v>
                </c:pt>
                <c:pt idx="49">
                  <c:v>1919</c:v>
                </c:pt>
                <c:pt idx="50">
                  <c:v>1920</c:v>
                </c:pt>
                <c:pt idx="51">
                  <c:v>1921</c:v>
                </c:pt>
                <c:pt idx="52">
                  <c:v>1922</c:v>
                </c:pt>
                <c:pt idx="53">
                  <c:v>1923</c:v>
                </c:pt>
                <c:pt idx="54">
                  <c:v>1924</c:v>
                </c:pt>
                <c:pt idx="55">
                  <c:v>1925</c:v>
                </c:pt>
                <c:pt idx="56">
                  <c:v>1926</c:v>
                </c:pt>
                <c:pt idx="57">
                  <c:v>1927</c:v>
                </c:pt>
                <c:pt idx="58">
                  <c:v>1928</c:v>
                </c:pt>
                <c:pt idx="59">
                  <c:v>1929</c:v>
                </c:pt>
                <c:pt idx="60">
                  <c:v>1930</c:v>
                </c:pt>
                <c:pt idx="61">
                  <c:v>1931</c:v>
                </c:pt>
                <c:pt idx="62">
                  <c:v>1932</c:v>
                </c:pt>
                <c:pt idx="63">
                  <c:v>1933</c:v>
                </c:pt>
                <c:pt idx="64">
                  <c:v>1934</c:v>
                </c:pt>
                <c:pt idx="65">
                  <c:v>1935</c:v>
                </c:pt>
                <c:pt idx="66">
                  <c:v>1936</c:v>
                </c:pt>
                <c:pt idx="67">
                  <c:v>1937</c:v>
                </c:pt>
                <c:pt idx="68">
                  <c:v>1938</c:v>
                </c:pt>
                <c:pt idx="69">
                  <c:v>1939</c:v>
                </c:pt>
                <c:pt idx="70">
                  <c:v>1940</c:v>
                </c:pt>
                <c:pt idx="71">
                  <c:v>1941</c:v>
                </c:pt>
                <c:pt idx="72">
                  <c:v>1942</c:v>
                </c:pt>
                <c:pt idx="73">
                  <c:v>1943</c:v>
                </c:pt>
                <c:pt idx="74">
                  <c:v>1944</c:v>
                </c:pt>
                <c:pt idx="75">
                  <c:v>1945</c:v>
                </c:pt>
                <c:pt idx="76">
                  <c:v>1946</c:v>
                </c:pt>
                <c:pt idx="77">
                  <c:v>1947</c:v>
                </c:pt>
                <c:pt idx="78">
                  <c:v>1948</c:v>
                </c:pt>
                <c:pt idx="79">
                  <c:v>1949</c:v>
                </c:pt>
                <c:pt idx="80">
                  <c:v>1950</c:v>
                </c:pt>
                <c:pt idx="81">
                  <c:v>1951</c:v>
                </c:pt>
                <c:pt idx="82">
                  <c:v>1952</c:v>
                </c:pt>
                <c:pt idx="83">
                  <c:v>1953</c:v>
                </c:pt>
                <c:pt idx="84">
                  <c:v>1954</c:v>
                </c:pt>
                <c:pt idx="85">
                  <c:v>1955</c:v>
                </c:pt>
                <c:pt idx="86">
                  <c:v>1956</c:v>
                </c:pt>
                <c:pt idx="87">
                  <c:v>1957</c:v>
                </c:pt>
                <c:pt idx="88">
                  <c:v>1958</c:v>
                </c:pt>
                <c:pt idx="89">
                  <c:v>1959</c:v>
                </c:pt>
                <c:pt idx="90">
                  <c:v>1960</c:v>
                </c:pt>
                <c:pt idx="91">
                  <c:v>1961</c:v>
                </c:pt>
                <c:pt idx="92">
                  <c:v>1962</c:v>
                </c:pt>
                <c:pt idx="93">
                  <c:v>1963</c:v>
                </c:pt>
                <c:pt idx="94">
                  <c:v>1964</c:v>
                </c:pt>
                <c:pt idx="95">
                  <c:v>1965</c:v>
                </c:pt>
                <c:pt idx="96">
                  <c:v>1966</c:v>
                </c:pt>
                <c:pt idx="97">
                  <c:v>1967</c:v>
                </c:pt>
                <c:pt idx="98">
                  <c:v>1968</c:v>
                </c:pt>
                <c:pt idx="99">
                  <c:v>1969</c:v>
                </c:pt>
                <c:pt idx="100">
                  <c:v>1970</c:v>
                </c:pt>
                <c:pt idx="101">
                  <c:v>1971</c:v>
                </c:pt>
                <c:pt idx="102">
                  <c:v>1972</c:v>
                </c:pt>
                <c:pt idx="103">
                  <c:v>1973</c:v>
                </c:pt>
                <c:pt idx="104">
                  <c:v>1974</c:v>
                </c:pt>
                <c:pt idx="105">
                  <c:v>1975</c:v>
                </c:pt>
                <c:pt idx="106">
                  <c:v>1976</c:v>
                </c:pt>
                <c:pt idx="107">
                  <c:v>1977</c:v>
                </c:pt>
                <c:pt idx="108">
                  <c:v>1978</c:v>
                </c:pt>
                <c:pt idx="109">
                  <c:v>1979</c:v>
                </c:pt>
                <c:pt idx="110">
                  <c:v>1980</c:v>
                </c:pt>
                <c:pt idx="111">
                  <c:v>1981</c:v>
                </c:pt>
                <c:pt idx="112">
                  <c:v>1982</c:v>
                </c:pt>
                <c:pt idx="113">
                  <c:v>1983</c:v>
                </c:pt>
                <c:pt idx="114">
                  <c:v>1984</c:v>
                </c:pt>
                <c:pt idx="115">
                  <c:v>1985</c:v>
                </c:pt>
                <c:pt idx="116">
                  <c:v>1986</c:v>
                </c:pt>
                <c:pt idx="117">
                  <c:v>1987</c:v>
                </c:pt>
                <c:pt idx="118">
                  <c:v>1988</c:v>
                </c:pt>
                <c:pt idx="119">
                  <c:v>1989</c:v>
                </c:pt>
                <c:pt idx="120">
                  <c:v>1990</c:v>
                </c:pt>
                <c:pt idx="121">
                  <c:v>1991</c:v>
                </c:pt>
                <c:pt idx="122">
                  <c:v>1992</c:v>
                </c:pt>
                <c:pt idx="123">
                  <c:v>1993</c:v>
                </c:pt>
                <c:pt idx="124">
                  <c:v>1994</c:v>
                </c:pt>
                <c:pt idx="125">
                  <c:v>1995</c:v>
                </c:pt>
                <c:pt idx="126">
                  <c:v>1996</c:v>
                </c:pt>
                <c:pt idx="127">
                  <c:v>1997</c:v>
                </c:pt>
                <c:pt idx="128">
                  <c:v>1998</c:v>
                </c:pt>
                <c:pt idx="129">
                  <c:v>1999</c:v>
                </c:pt>
                <c:pt idx="130">
                  <c:v>2000</c:v>
                </c:pt>
                <c:pt idx="131">
                  <c:v>2001</c:v>
                </c:pt>
                <c:pt idx="132">
                  <c:v>2002</c:v>
                </c:pt>
                <c:pt idx="133">
                  <c:v>2003</c:v>
                </c:pt>
                <c:pt idx="134">
                  <c:v>2004</c:v>
                </c:pt>
                <c:pt idx="135">
                  <c:v>2005</c:v>
                </c:pt>
                <c:pt idx="136">
                  <c:v>2006</c:v>
                </c:pt>
              </c:numCache>
            </c:numRef>
          </c:cat>
          <c:val>
            <c:numRef>
              <c:f>'GDP and Wars'!$H$3:$H$139</c:f>
              <c:numCache>
                <c:formatCode>General</c:formatCode>
                <c:ptCount val="137"/>
                <c:pt idx="0">
                  <c:v>1.1465773798031558</c:v>
                </c:pt>
                <c:pt idx="1">
                  <c:v>1.1528747533895538</c:v>
                </c:pt>
                <c:pt idx="2">
                  <c:v>1.1582837584866081</c:v>
                </c:pt>
                <c:pt idx="3">
                  <c:v>1.1650133375583411</c:v>
                </c:pt>
                <c:pt idx="4">
                  <c:v>1.1719028684255901</c:v>
                </c:pt>
                <c:pt idx="5">
                  <c:v>1.2408559794856349</c:v>
                </c:pt>
                <c:pt idx="6">
                  <c:v>1.2088728333171515</c:v>
                </c:pt>
                <c:pt idx="7">
                  <c:v>1.2318659954892495</c:v>
                </c:pt>
                <c:pt idx="8">
                  <c:v>1.220616925101158</c:v>
                </c:pt>
                <c:pt idx="9">
                  <c:v>1.2721016000584038</c:v>
                </c:pt>
                <c:pt idx="10">
                  <c:v>1.3052762930433819</c:v>
                </c:pt>
                <c:pt idx="11">
                  <c:v>1.2646451937625187</c:v>
                </c:pt>
                <c:pt idx="12">
                  <c:v>1.2825669843623768</c:v>
                </c:pt>
                <c:pt idx="13">
                  <c:v>1.2742003328658762</c:v>
                </c:pt>
                <c:pt idx="14">
                  <c:v>1.2723819495591939</c:v>
                </c:pt>
                <c:pt idx="15">
                  <c:v>1.3014021100477571</c:v>
                </c:pt>
                <c:pt idx="16">
                  <c:v>1.3785001923657849</c:v>
                </c:pt>
                <c:pt idx="17">
                  <c:v>1.4136437195382197</c:v>
                </c:pt>
                <c:pt idx="18">
                  <c:v>1.3586474384016856</c:v>
                </c:pt>
                <c:pt idx="19">
                  <c:v>1.3997482109899657</c:v>
                </c:pt>
                <c:pt idx="20">
                  <c:v>1.4775021709524818</c:v>
                </c:pt>
                <c:pt idx="21">
                  <c:v>1.4206680069906856</c:v>
                </c:pt>
                <c:pt idx="22">
                  <c:v>1.4787044899141253</c:v>
                </c:pt>
                <c:pt idx="23">
                  <c:v>1.4739156978176282</c:v>
                </c:pt>
                <c:pt idx="24">
                  <c:v>1.5782789809555393</c:v>
                </c:pt>
                <c:pt idx="25">
                  <c:v>1.5817797790699528</c:v>
                </c:pt>
                <c:pt idx="26">
                  <c:v>1.5151396267709818</c:v>
                </c:pt>
                <c:pt idx="27">
                  <c:v>1.5253324923107079</c:v>
                </c:pt>
                <c:pt idx="28">
                  <c:v>1.6897866329394018</c:v>
                </c:pt>
                <c:pt idx="29">
                  <c:v>1.6006837724156231</c:v>
                </c:pt>
                <c:pt idx="30">
                  <c:v>1.6314002300002979</c:v>
                </c:pt>
                <c:pt idx="31">
                  <c:v>1.6539061217653961</c:v>
                </c:pt>
                <c:pt idx="32">
                  <c:v>1.5872728535595599</c:v>
                </c:pt>
                <c:pt idx="33">
                  <c:v>1.6430781172715851</c:v>
                </c:pt>
                <c:pt idx="34">
                  <c:v>1.638666973922914</c:v>
                </c:pt>
                <c:pt idx="35">
                  <c:v>1.6124133250757935</c:v>
                </c:pt>
                <c:pt idx="36">
                  <c:v>1.7277355023500258</c:v>
                </c:pt>
                <c:pt idx="37">
                  <c:v>1.7495088672114638</c:v>
                </c:pt>
                <c:pt idx="38">
                  <c:v>1.7442306562978098</c:v>
                </c:pt>
                <c:pt idx="39">
                  <c:v>1.7296376589959062</c:v>
                </c:pt>
                <c:pt idx="40">
                  <c:v>1.7320908897711547</c:v>
                </c:pt>
                <c:pt idx="41">
                  <c:v>1.7716563630422109</c:v>
                </c:pt>
                <c:pt idx="42">
                  <c:v>1.7932592664099758</c:v>
                </c:pt>
                <c:pt idx="43">
                  <c:v>1.7950022329241617</c:v>
                </c:pt>
                <c:pt idx="44">
                  <c:v>1.7495777899597955</c:v>
                </c:pt>
                <c:pt idx="45">
                  <c:v>1.8258175792572637</c:v>
                </c:pt>
                <c:pt idx="46">
                  <c:v>1.9583392605985803</c:v>
                </c:pt>
                <c:pt idx="47">
                  <c:v>1.9804315197671345</c:v>
                </c:pt>
                <c:pt idx="48">
                  <c:v>1.9825531608645199</c:v>
                </c:pt>
                <c:pt idx="49">
                  <c:v>2.0733836169099882</c:v>
                </c:pt>
                <c:pt idx="50">
                  <c:v>1.9979463447157881</c:v>
                </c:pt>
                <c:pt idx="51">
                  <c:v>2.0917136302147177</c:v>
                </c:pt>
                <c:pt idx="52">
                  <c:v>2.0756685406602977</c:v>
                </c:pt>
                <c:pt idx="53">
                  <c:v>2.0641152410711259</c:v>
                </c:pt>
                <c:pt idx="54">
                  <c:v>2.0790097542951043</c:v>
                </c:pt>
                <c:pt idx="55">
                  <c:v>2.1053275858687082</c:v>
                </c:pt>
                <c:pt idx="56">
                  <c:v>2.0981910619216171</c:v>
                </c:pt>
                <c:pt idx="57">
                  <c:v>2.0971130392606474</c:v>
                </c:pt>
                <c:pt idx="58">
                  <c:v>2.161296526901912</c:v>
                </c:pt>
                <c:pt idx="59">
                  <c:v>2.1785299934889988</c:v>
                </c:pt>
                <c:pt idx="60">
                  <c:v>2.0864125570427556</c:v>
                </c:pt>
                <c:pt idx="61">
                  <c:v>2.0793786825524192</c:v>
                </c:pt>
                <c:pt idx="62">
                  <c:v>2.1457874075978682</c:v>
                </c:pt>
                <c:pt idx="63">
                  <c:v>2.2257182607954045</c:v>
                </c:pt>
                <c:pt idx="64">
                  <c:v>2.2139910746576077</c:v>
                </c:pt>
                <c:pt idx="65">
                  <c:v>2.224385997755121</c:v>
                </c:pt>
                <c:pt idx="66">
                  <c:v>2.2821828170385885</c:v>
                </c:pt>
                <c:pt idx="67">
                  <c:v>2.3136721458294667</c:v>
                </c:pt>
                <c:pt idx="68">
                  <c:v>2.3703487429277206</c:v>
                </c:pt>
                <c:pt idx="69">
                  <c:v>2.5108691725152177</c:v>
                </c:pt>
                <c:pt idx="70">
                  <c:v>2.5316250787225081</c:v>
                </c:pt>
                <c:pt idx="71">
                  <c:v>2.5309778851177609</c:v>
                </c:pt>
                <c:pt idx="72">
                  <c:v>2.5127561315210567</c:v>
                </c:pt>
                <c:pt idx="73">
                  <c:v>2.5124864826147189</c:v>
                </c:pt>
                <c:pt idx="74">
                  <c:v>2.4489742056013375</c:v>
                </c:pt>
                <c:pt idx="75">
                  <c:v>2.2039290030220631</c:v>
                </c:pt>
                <c:pt idx="76">
                  <c:v>1.8315038739544112</c:v>
                </c:pt>
                <c:pt idx="77">
                  <c:v>1.9163297754728272</c:v>
                </c:pt>
                <c:pt idx="78">
                  <c:v>2.0449887558893414</c:v>
                </c:pt>
                <c:pt idx="79">
                  <c:v>2.0615577887162799</c:v>
                </c:pt>
                <c:pt idx="80">
                  <c:v>2.1568886379661198</c:v>
                </c:pt>
                <c:pt idx="81">
                  <c:v>2.2689883655292142</c:v>
                </c:pt>
                <c:pt idx="82">
                  <c:v>2.3547138050543039</c:v>
                </c:pt>
                <c:pt idx="83">
                  <c:v>2.3966369694837386</c:v>
                </c:pt>
                <c:pt idx="84">
                  <c:v>2.4443876825006252</c:v>
                </c:pt>
                <c:pt idx="85">
                  <c:v>2.5207511654776082</c:v>
                </c:pt>
                <c:pt idx="86">
                  <c:v>2.5718375254849848</c:v>
                </c:pt>
                <c:pt idx="87">
                  <c:v>2.6358644506583184</c:v>
                </c:pt>
                <c:pt idx="88">
                  <c:v>2.688667779607004</c:v>
                </c:pt>
                <c:pt idx="89">
                  <c:v>2.7618411680525412</c:v>
                </c:pt>
                <c:pt idx="90">
                  <c:v>2.8625821208254028</c:v>
                </c:pt>
                <c:pt idx="91">
                  <c:v>2.9682331747567687</c:v>
                </c:pt>
                <c:pt idx="92">
                  <c:v>3.04494064630636</c:v>
                </c:pt>
                <c:pt idx="93">
                  <c:v>3.1168055491250795</c:v>
                </c:pt>
                <c:pt idx="94">
                  <c:v>3.2178209209445714</c:v>
                </c:pt>
                <c:pt idx="95">
                  <c:v>3.2641236614189362</c:v>
                </c:pt>
                <c:pt idx="96">
                  <c:v>3.3568973321843427</c:v>
                </c:pt>
                <c:pt idx="97">
                  <c:v>3.4535268123805012</c:v>
                </c:pt>
                <c:pt idx="98">
                  <c:v>3.5717439435715739</c:v>
                </c:pt>
                <c:pt idx="99">
                  <c:v>3.6705845821645466</c:v>
                </c:pt>
                <c:pt idx="100">
                  <c:v>3.7619947177929527</c:v>
                </c:pt>
                <c:pt idx="101">
                  <c:v>3.7954607899872621</c:v>
                </c:pt>
                <c:pt idx="102">
                  <c:v>3.8631469397941367</c:v>
                </c:pt>
                <c:pt idx="103">
                  <c:v>3.932685674024071</c:v>
                </c:pt>
                <c:pt idx="104">
                  <c:v>3.9006528150838515</c:v>
                </c:pt>
                <c:pt idx="105">
                  <c:v>3.9153202745629798</c:v>
                </c:pt>
                <c:pt idx="106">
                  <c:v>3.9471351753395192</c:v>
                </c:pt>
                <c:pt idx="107">
                  <c:v>3.9807828166276686</c:v>
                </c:pt>
                <c:pt idx="108">
                  <c:v>4.0234872913014446</c:v>
                </c:pt>
                <c:pt idx="109">
                  <c:v>4.0688246411909255</c:v>
                </c:pt>
                <c:pt idx="110">
                  <c:v>4.0889260872012052</c:v>
                </c:pt>
                <c:pt idx="111">
                  <c:v>4.1106083241453293</c:v>
                </c:pt>
                <c:pt idx="112">
                  <c:v>4.1312293413405508</c:v>
                </c:pt>
                <c:pt idx="113">
                  <c:v>4.1404660777474991</c:v>
                </c:pt>
                <c:pt idx="114">
                  <c:v>4.1649880868986839</c:v>
                </c:pt>
                <c:pt idx="115">
                  <c:v>4.2087098896650774</c:v>
                </c:pt>
                <c:pt idx="116">
                  <c:v>4.2319140233043884</c:v>
                </c:pt>
                <c:pt idx="117">
                  <c:v>4.2644001603434445</c:v>
                </c:pt>
                <c:pt idx="118">
                  <c:v>4.3258451726928975</c:v>
                </c:pt>
                <c:pt idx="119">
                  <c:v>4.373498490668192</c:v>
                </c:pt>
                <c:pt idx="120">
                  <c:v>4.4209499498777856</c:v>
                </c:pt>
                <c:pt idx="121">
                  <c:v>4.4508956648966009</c:v>
                </c:pt>
                <c:pt idx="122">
                  <c:v>4.4581038370169646</c:v>
                </c:pt>
                <c:pt idx="123">
                  <c:v>4.4581084409810394</c:v>
                </c:pt>
                <c:pt idx="124">
                  <c:v>4.4656536276343504</c:v>
                </c:pt>
                <c:pt idx="125">
                  <c:v>4.4807012249971914</c:v>
                </c:pt>
                <c:pt idx="126">
                  <c:v>4.5035818864953008</c:v>
                </c:pt>
                <c:pt idx="127">
                  <c:v>4.5147799717571342</c:v>
                </c:pt>
                <c:pt idx="128">
                  <c:v>4.4944829367213845</c:v>
                </c:pt>
                <c:pt idx="129">
                  <c:v>4.4903737502529024</c:v>
                </c:pt>
                <c:pt idx="130">
                  <c:v>4.5176507492476015</c:v>
                </c:pt>
                <c:pt idx="131">
                  <c:v>4.5192980705975812</c:v>
                </c:pt>
                <c:pt idx="132">
                  <c:v>4.5182991157223382</c:v>
                </c:pt>
                <c:pt idx="133">
                  <c:v>4.5337935712799577</c:v>
                </c:pt>
                <c:pt idx="134">
                  <c:v>4.5562249213894788</c:v>
                </c:pt>
                <c:pt idx="135">
                  <c:v>4.5818086376019309</c:v>
                </c:pt>
                <c:pt idx="136">
                  <c:v>4.6051701859880918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155-4AFD-895D-83FEA4A0C7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2291912"/>
        <c:axId val="202292304"/>
      </c:lineChart>
      <c:catAx>
        <c:axId val="202291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02292304"/>
        <c:crosses val="autoZero"/>
        <c:auto val="1"/>
        <c:lblAlgn val="ctr"/>
        <c:lblOffset val="100"/>
        <c:tickLblSkip val="10"/>
        <c:tickMarkSkip val="5"/>
        <c:noMultiLvlLbl val="0"/>
      </c:catAx>
      <c:valAx>
        <c:axId val="202292304"/>
        <c:scaling>
          <c:orientation val="minMax"/>
          <c:max val="5"/>
          <c:min val="1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022919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600"/>
            </a:pPr>
            <a:r>
              <a:rPr lang="en-US" sz="3600" dirty="0"/>
              <a:t>Log GDP per Person in the U.S.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8.5946631671041121E-2"/>
          <c:y val="0.11084875126805468"/>
          <c:w val="0.85332370953630798"/>
          <c:h val="0.77713845144357441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'GDP and Wars'!$A$3:$A$139</c:f>
              <c:numCache>
                <c:formatCode>General</c:formatCode>
                <c:ptCount val="137"/>
                <c:pt idx="0">
                  <c:v>1870</c:v>
                </c:pt>
                <c:pt idx="1">
                  <c:v>1871</c:v>
                </c:pt>
                <c:pt idx="2">
                  <c:v>1872</c:v>
                </c:pt>
                <c:pt idx="3">
                  <c:v>1873</c:v>
                </c:pt>
                <c:pt idx="4">
                  <c:v>1874</c:v>
                </c:pt>
                <c:pt idx="5">
                  <c:v>1875</c:v>
                </c:pt>
                <c:pt idx="6">
                  <c:v>1876</c:v>
                </c:pt>
                <c:pt idx="7">
                  <c:v>1877</c:v>
                </c:pt>
                <c:pt idx="8">
                  <c:v>1878</c:v>
                </c:pt>
                <c:pt idx="9">
                  <c:v>1879</c:v>
                </c:pt>
                <c:pt idx="10">
                  <c:v>1880</c:v>
                </c:pt>
                <c:pt idx="11">
                  <c:v>1881</c:v>
                </c:pt>
                <c:pt idx="12">
                  <c:v>1882</c:v>
                </c:pt>
                <c:pt idx="13">
                  <c:v>1883</c:v>
                </c:pt>
                <c:pt idx="14">
                  <c:v>1884</c:v>
                </c:pt>
                <c:pt idx="15">
                  <c:v>1885</c:v>
                </c:pt>
                <c:pt idx="16">
                  <c:v>1886</c:v>
                </c:pt>
                <c:pt idx="17">
                  <c:v>1887</c:v>
                </c:pt>
                <c:pt idx="18">
                  <c:v>1888</c:v>
                </c:pt>
                <c:pt idx="19">
                  <c:v>1889</c:v>
                </c:pt>
                <c:pt idx="20">
                  <c:v>1890</c:v>
                </c:pt>
                <c:pt idx="21">
                  <c:v>1891</c:v>
                </c:pt>
                <c:pt idx="22">
                  <c:v>1892</c:v>
                </c:pt>
                <c:pt idx="23">
                  <c:v>1893</c:v>
                </c:pt>
                <c:pt idx="24">
                  <c:v>1894</c:v>
                </c:pt>
                <c:pt idx="25">
                  <c:v>1895</c:v>
                </c:pt>
                <c:pt idx="26">
                  <c:v>1896</c:v>
                </c:pt>
                <c:pt idx="27">
                  <c:v>1897</c:v>
                </c:pt>
                <c:pt idx="28">
                  <c:v>1898</c:v>
                </c:pt>
                <c:pt idx="29">
                  <c:v>1899</c:v>
                </c:pt>
                <c:pt idx="30">
                  <c:v>1900</c:v>
                </c:pt>
                <c:pt idx="31">
                  <c:v>1901</c:v>
                </c:pt>
                <c:pt idx="32">
                  <c:v>1902</c:v>
                </c:pt>
                <c:pt idx="33">
                  <c:v>1903</c:v>
                </c:pt>
                <c:pt idx="34">
                  <c:v>1904</c:v>
                </c:pt>
                <c:pt idx="35">
                  <c:v>1905</c:v>
                </c:pt>
                <c:pt idx="36">
                  <c:v>1906</c:v>
                </c:pt>
                <c:pt idx="37">
                  <c:v>1907</c:v>
                </c:pt>
                <c:pt idx="38">
                  <c:v>1908</c:v>
                </c:pt>
                <c:pt idx="39">
                  <c:v>1909</c:v>
                </c:pt>
                <c:pt idx="40">
                  <c:v>1910</c:v>
                </c:pt>
                <c:pt idx="41">
                  <c:v>1911</c:v>
                </c:pt>
                <c:pt idx="42">
                  <c:v>1912</c:v>
                </c:pt>
                <c:pt idx="43">
                  <c:v>1913</c:v>
                </c:pt>
                <c:pt idx="44">
                  <c:v>1914</c:v>
                </c:pt>
                <c:pt idx="45">
                  <c:v>1915</c:v>
                </c:pt>
                <c:pt idx="46">
                  <c:v>1916</c:v>
                </c:pt>
                <c:pt idx="47">
                  <c:v>1917</c:v>
                </c:pt>
                <c:pt idx="48">
                  <c:v>1918</c:v>
                </c:pt>
                <c:pt idx="49">
                  <c:v>1919</c:v>
                </c:pt>
                <c:pt idx="50">
                  <c:v>1920</c:v>
                </c:pt>
                <c:pt idx="51">
                  <c:v>1921</c:v>
                </c:pt>
                <c:pt idx="52">
                  <c:v>1922</c:v>
                </c:pt>
                <c:pt idx="53">
                  <c:v>1923</c:v>
                </c:pt>
                <c:pt idx="54">
                  <c:v>1924</c:v>
                </c:pt>
                <c:pt idx="55">
                  <c:v>1925</c:v>
                </c:pt>
                <c:pt idx="56">
                  <c:v>1926</c:v>
                </c:pt>
                <c:pt idx="57">
                  <c:v>1927</c:v>
                </c:pt>
                <c:pt idx="58">
                  <c:v>1928</c:v>
                </c:pt>
                <c:pt idx="59">
                  <c:v>1929</c:v>
                </c:pt>
                <c:pt idx="60">
                  <c:v>1930</c:v>
                </c:pt>
                <c:pt idx="61">
                  <c:v>1931</c:v>
                </c:pt>
                <c:pt idx="62">
                  <c:v>1932</c:v>
                </c:pt>
                <c:pt idx="63">
                  <c:v>1933</c:v>
                </c:pt>
                <c:pt idx="64">
                  <c:v>1934</c:v>
                </c:pt>
                <c:pt idx="65">
                  <c:v>1935</c:v>
                </c:pt>
                <c:pt idx="66">
                  <c:v>1936</c:v>
                </c:pt>
                <c:pt idx="67">
                  <c:v>1937</c:v>
                </c:pt>
                <c:pt idx="68">
                  <c:v>1938</c:v>
                </c:pt>
                <c:pt idx="69">
                  <c:v>1939</c:v>
                </c:pt>
                <c:pt idx="70">
                  <c:v>1940</c:v>
                </c:pt>
                <c:pt idx="71">
                  <c:v>1941</c:v>
                </c:pt>
                <c:pt idx="72">
                  <c:v>1942</c:v>
                </c:pt>
                <c:pt idx="73">
                  <c:v>1943</c:v>
                </c:pt>
                <c:pt idx="74">
                  <c:v>1944</c:v>
                </c:pt>
                <c:pt idx="75">
                  <c:v>1945</c:v>
                </c:pt>
                <c:pt idx="76">
                  <c:v>1946</c:v>
                </c:pt>
                <c:pt idx="77">
                  <c:v>1947</c:v>
                </c:pt>
                <c:pt idx="78">
                  <c:v>1948</c:v>
                </c:pt>
                <c:pt idx="79">
                  <c:v>1949</c:v>
                </c:pt>
                <c:pt idx="80">
                  <c:v>1950</c:v>
                </c:pt>
                <c:pt idx="81">
                  <c:v>1951</c:v>
                </c:pt>
                <c:pt idx="82">
                  <c:v>1952</c:v>
                </c:pt>
                <c:pt idx="83">
                  <c:v>1953</c:v>
                </c:pt>
                <c:pt idx="84">
                  <c:v>1954</c:v>
                </c:pt>
                <c:pt idx="85">
                  <c:v>1955</c:v>
                </c:pt>
                <c:pt idx="86">
                  <c:v>1956</c:v>
                </c:pt>
                <c:pt idx="87">
                  <c:v>1957</c:v>
                </c:pt>
                <c:pt idx="88">
                  <c:v>1958</c:v>
                </c:pt>
                <c:pt idx="89">
                  <c:v>1959</c:v>
                </c:pt>
                <c:pt idx="90">
                  <c:v>1960</c:v>
                </c:pt>
                <c:pt idx="91">
                  <c:v>1961</c:v>
                </c:pt>
                <c:pt idx="92">
                  <c:v>1962</c:v>
                </c:pt>
                <c:pt idx="93">
                  <c:v>1963</c:v>
                </c:pt>
                <c:pt idx="94">
                  <c:v>1964</c:v>
                </c:pt>
                <c:pt idx="95">
                  <c:v>1965</c:v>
                </c:pt>
                <c:pt idx="96">
                  <c:v>1966</c:v>
                </c:pt>
                <c:pt idx="97">
                  <c:v>1967</c:v>
                </c:pt>
                <c:pt idx="98">
                  <c:v>1968</c:v>
                </c:pt>
                <c:pt idx="99">
                  <c:v>1969</c:v>
                </c:pt>
                <c:pt idx="100">
                  <c:v>1970</c:v>
                </c:pt>
                <c:pt idx="101">
                  <c:v>1971</c:v>
                </c:pt>
                <c:pt idx="102">
                  <c:v>1972</c:v>
                </c:pt>
                <c:pt idx="103">
                  <c:v>1973</c:v>
                </c:pt>
                <c:pt idx="104">
                  <c:v>1974</c:v>
                </c:pt>
                <c:pt idx="105">
                  <c:v>1975</c:v>
                </c:pt>
                <c:pt idx="106">
                  <c:v>1976</c:v>
                </c:pt>
                <c:pt idx="107">
                  <c:v>1977</c:v>
                </c:pt>
                <c:pt idx="108">
                  <c:v>1978</c:v>
                </c:pt>
                <c:pt idx="109">
                  <c:v>1979</c:v>
                </c:pt>
                <c:pt idx="110">
                  <c:v>1980</c:v>
                </c:pt>
                <c:pt idx="111">
                  <c:v>1981</c:v>
                </c:pt>
                <c:pt idx="112">
                  <c:v>1982</c:v>
                </c:pt>
                <c:pt idx="113">
                  <c:v>1983</c:v>
                </c:pt>
                <c:pt idx="114">
                  <c:v>1984</c:v>
                </c:pt>
                <c:pt idx="115">
                  <c:v>1985</c:v>
                </c:pt>
                <c:pt idx="116">
                  <c:v>1986</c:v>
                </c:pt>
                <c:pt idx="117">
                  <c:v>1987</c:v>
                </c:pt>
                <c:pt idx="118">
                  <c:v>1988</c:v>
                </c:pt>
                <c:pt idx="119">
                  <c:v>1989</c:v>
                </c:pt>
                <c:pt idx="120">
                  <c:v>1990</c:v>
                </c:pt>
                <c:pt idx="121">
                  <c:v>1991</c:v>
                </c:pt>
                <c:pt idx="122">
                  <c:v>1992</c:v>
                </c:pt>
                <c:pt idx="123">
                  <c:v>1993</c:v>
                </c:pt>
                <c:pt idx="124">
                  <c:v>1994</c:v>
                </c:pt>
                <c:pt idx="125">
                  <c:v>1995</c:v>
                </c:pt>
                <c:pt idx="126">
                  <c:v>1996</c:v>
                </c:pt>
                <c:pt idx="127">
                  <c:v>1997</c:v>
                </c:pt>
                <c:pt idx="128">
                  <c:v>1998</c:v>
                </c:pt>
                <c:pt idx="129">
                  <c:v>1999</c:v>
                </c:pt>
                <c:pt idx="130">
                  <c:v>2000</c:v>
                </c:pt>
                <c:pt idx="131">
                  <c:v>2001</c:v>
                </c:pt>
                <c:pt idx="132">
                  <c:v>2002</c:v>
                </c:pt>
                <c:pt idx="133">
                  <c:v>2003</c:v>
                </c:pt>
                <c:pt idx="134">
                  <c:v>2004</c:v>
                </c:pt>
                <c:pt idx="135">
                  <c:v>2005</c:v>
                </c:pt>
                <c:pt idx="136">
                  <c:v>2006</c:v>
                </c:pt>
              </c:numCache>
            </c:numRef>
          </c:cat>
          <c:val>
            <c:numRef>
              <c:f>'GDP and Wars'!$I$3:$I$139</c:f>
              <c:numCache>
                <c:formatCode>General</c:formatCode>
                <c:ptCount val="137"/>
                <c:pt idx="0">
                  <c:v>1.8810955996509409</c:v>
                </c:pt>
                <c:pt idx="1">
                  <c:v>1.8995517563701718</c:v>
                </c:pt>
                <c:pt idx="2">
                  <c:v>1.9145515340689558</c:v>
                </c:pt>
                <c:pt idx="3">
                  <c:v>1.9369113152301292</c:v>
                </c:pt>
                <c:pt idx="4">
                  <c:v>1.9022321020052861</c:v>
                </c:pt>
                <c:pt idx="5">
                  <c:v>1.9301592726463561</c:v>
                </c:pt>
                <c:pt idx="6">
                  <c:v>1.9207754815277731</c:v>
                </c:pt>
                <c:pt idx="7">
                  <c:v>1.9328327723687304</c:v>
                </c:pt>
                <c:pt idx="8">
                  <c:v>1.955021677104547</c:v>
                </c:pt>
                <c:pt idx="9">
                  <c:v>2.053615241176951</c:v>
                </c:pt>
                <c:pt idx="10">
                  <c:v>2.1466794584972511</c:v>
                </c:pt>
                <c:pt idx="11">
                  <c:v>2.1582680373660539</c:v>
                </c:pt>
                <c:pt idx="12">
                  <c:v>2.1937631711072632</c:v>
                </c:pt>
                <c:pt idx="13">
                  <c:v>2.1890050053482177</c:v>
                </c:pt>
                <c:pt idx="14">
                  <c:v>2.1814527666134151</c:v>
                </c:pt>
                <c:pt idx="15">
                  <c:v>2.1655953665883811</c:v>
                </c:pt>
                <c:pt idx="16">
                  <c:v>2.1758938387193352</c:v>
                </c:pt>
                <c:pt idx="17">
                  <c:v>2.201785822142559</c:v>
                </c:pt>
                <c:pt idx="18">
                  <c:v>2.1756043907723419</c:v>
                </c:pt>
                <c:pt idx="19">
                  <c:v>2.2157828286492278</c:v>
                </c:pt>
                <c:pt idx="20">
                  <c:v>2.2113232778307212</c:v>
                </c:pt>
                <c:pt idx="21">
                  <c:v>2.2220698804714192</c:v>
                </c:pt>
                <c:pt idx="22">
                  <c:v>2.2455643680450317</c:v>
                </c:pt>
                <c:pt idx="23">
                  <c:v>2.2212549052296038</c:v>
                </c:pt>
                <c:pt idx="24">
                  <c:v>2.1694008722924147</c:v>
                </c:pt>
                <c:pt idx="25">
                  <c:v>2.2649278728790319</c:v>
                </c:pt>
                <c:pt idx="26">
                  <c:v>2.2255565915344482</c:v>
                </c:pt>
                <c:pt idx="27">
                  <c:v>2.2876578955916886</c:v>
                </c:pt>
                <c:pt idx="28">
                  <c:v>2.2953341351658731</c:v>
                </c:pt>
                <c:pt idx="29">
                  <c:v>2.3906443361567735</c:v>
                </c:pt>
                <c:pt idx="30">
                  <c:v>2.3928400254577906</c:v>
                </c:pt>
                <c:pt idx="31">
                  <c:v>2.4907609984292023</c:v>
                </c:pt>
                <c:pt idx="32">
                  <c:v>2.4875234676891256</c:v>
                </c:pt>
                <c:pt idx="33">
                  <c:v>2.4976284621729401</c:v>
                </c:pt>
                <c:pt idx="34">
                  <c:v>2.5162855403107467</c:v>
                </c:pt>
                <c:pt idx="35">
                  <c:v>2.585488812504666</c:v>
                </c:pt>
                <c:pt idx="36">
                  <c:v>2.6068892986998038</c:v>
                </c:pt>
                <c:pt idx="37">
                  <c:v>2.5725725030912328</c:v>
                </c:pt>
                <c:pt idx="38">
                  <c:v>2.4954132859043709</c:v>
                </c:pt>
                <c:pt idx="39">
                  <c:v>2.5875667602255406</c:v>
                </c:pt>
                <c:pt idx="40">
                  <c:v>2.5706895741728948</c:v>
                </c:pt>
                <c:pt idx="41">
                  <c:v>2.5865934417345402</c:v>
                </c:pt>
                <c:pt idx="42">
                  <c:v>2.6278753484484212</c:v>
                </c:pt>
                <c:pt idx="43">
                  <c:v>2.6472504798610235</c:v>
                </c:pt>
                <c:pt idx="44">
                  <c:v>2.5472194287517542</c:v>
                </c:pt>
                <c:pt idx="45">
                  <c:v>2.5695180729325511</c:v>
                </c:pt>
                <c:pt idx="46">
                  <c:v>2.7076789470474476</c:v>
                </c:pt>
                <c:pt idx="47">
                  <c:v>2.6931166979614978</c:v>
                </c:pt>
                <c:pt idx="48">
                  <c:v>2.7569719581375893</c:v>
                </c:pt>
                <c:pt idx="49">
                  <c:v>2.7225638637679221</c:v>
                </c:pt>
                <c:pt idx="50">
                  <c:v>2.6873470926985012</c:v>
                </c:pt>
                <c:pt idx="51">
                  <c:v>2.6310196507238817</c:v>
                </c:pt>
                <c:pt idx="52">
                  <c:v>2.6873289899445445</c:v>
                </c:pt>
                <c:pt idx="53">
                  <c:v>2.8030295088466493</c:v>
                </c:pt>
                <c:pt idx="54">
                  <c:v>2.8101868498796518</c:v>
                </c:pt>
                <c:pt idx="55">
                  <c:v>2.8177327939004684</c:v>
                </c:pt>
                <c:pt idx="56">
                  <c:v>2.8632325376992207</c:v>
                </c:pt>
                <c:pt idx="57">
                  <c:v>2.8547741638458937</c:v>
                </c:pt>
                <c:pt idx="58">
                  <c:v>2.8608572822485501</c:v>
                </c:pt>
                <c:pt idx="59">
                  <c:v>2.9133621842436233</c:v>
                </c:pt>
                <c:pt idx="60">
                  <c:v>2.8114612057130985</c:v>
                </c:pt>
                <c:pt idx="61">
                  <c:v>2.7367203359895629</c:v>
                </c:pt>
                <c:pt idx="62">
                  <c:v>2.5899882056104842</c:v>
                </c:pt>
                <c:pt idx="63">
                  <c:v>2.5710802580195202</c:v>
                </c:pt>
                <c:pt idx="64">
                  <c:v>2.6680352975582831</c:v>
                </c:pt>
                <c:pt idx="65">
                  <c:v>2.746987188647755</c:v>
                </c:pt>
                <c:pt idx="66">
                  <c:v>2.8636548567627611</c:v>
                </c:pt>
                <c:pt idx="67">
                  <c:v>2.9079446687470538</c:v>
                </c:pt>
                <c:pt idx="68">
                  <c:v>2.8647850360873646</c:v>
                </c:pt>
                <c:pt idx="69">
                  <c:v>2.9348302135934077</c:v>
                </c:pt>
                <c:pt idx="70">
                  <c:v>3.0068509990360934</c:v>
                </c:pt>
                <c:pt idx="71">
                  <c:v>3.1564390182741353</c:v>
                </c:pt>
                <c:pt idx="72">
                  <c:v>3.3170761396411801</c:v>
                </c:pt>
                <c:pt idx="73">
                  <c:v>3.4569359622895979</c:v>
                </c:pt>
                <c:pt idx="74">
                  <c:v>3.5236564464598037</c:v>
                </c:pt>
                <c:pt idx="75">
                  <c:v>3.5010358647954112</c:v>
                </c:pt>
                <c:pt idx="76">
                  <c:v>3.3724126490571185</c:v>
                </c:pt>
                <c:pt idx="77">
                  <c:v>3.3432039793270487</c:v>
                </c:pt>
                <c:pt idx="78">
                  <c:v>3.3691005471731281</c:v>
                </c:pt>
                <c:pt idx="79">
                  <c:v>3.3462603650553078</c:v>
                </c:pt>
                <c:pt idx="80">
                  <c:v>3.4144261020587399</c:v>
                </c:pt>
                <c:pt idx="81">
                  <c:v>3.4730495648626478</c:v>
                </c:pt>
                <c:pt idx="82">
                  <c:v>3.4938539321907367</c:v>
                </c:pt>
                <c:pt idx="83">
                  <c:v>3.522604971828978</c:v>
                </c:pt>
                <c:pt idx="84">
                  <c:v>3.497758846873444</c:v>
                </c:pt>
                <c:pt idx="85">
                  <c:v>3.5499451255811367</c:v>
                </c:pt>
                <c:pt idx="86">
                  <c:v>3.5514641704272787</c:v>
                </c:pt>
                <c:pt idx="87">
                  <c:v>3.5532830717210202</c:v>
                </c:pt>
                <c:pt idx="88">
                  <c:v>3.5265652518018795</c:v>
                </c:pt>
                <c:pt idx="89">
                  <c:v>3.5793992331186035</c:v>
                </c:pt>
                <c:pt idx="90">
                  <c:v>3.5881556413317202</c:v>
                </c:pt>
                <c:pt idx="91">
                  <c:v>3.5946882932199991</c:v>
                </c:pt>
                <c:pt idx="92">
                  <c:v>3.6388288893442713</c:v>
                </c:pt>
                <c:pt idx="93">
                  <c:v>3.6676621256933677</c:v>
                </c:pt>
                <c:pt idx="94">
                  <c:v>3.7108218244540572</c:v>
                </c:pt>
                <c:pt idx="95">
                  <c:v>3.7611538189497402</c:v>
                </c:pt>
                <c:pt idx="96">
                  <c:v>3.8133401970745178</c:v>
                </c:pt>
                <c:pt idx="97">
                  <c:v>3.8274471481986114</c:v>
                </c:pt>
                <c:pt idx="98">
                  <c:v>3.8649318973567444</c:v>
                </c:pt>
                <c:pt idx="99">
                  <c:v>3.8857469978652528</c:v>
                </c:pt>
                <c:pt idx="100">
                  <c:v>3.8756992570910391</c:v>
                </c:pt>
                <c:pt idx="101">
                  <c:v>3.8963612596640131</c:v>
                </c:pt>
                <c:pt idx="102">
                  <c:v>3.9376634949597928</c:v>
                </c:pt>
                <c:pt idx="103">
                  <c:v>3.9845665857531714</c:v>
                </c:pt>
                <c:pt idx="104">
                  <c:v>3.9702435196534833</c:v>
                </c:pt>
                <c:pt idx="105">
                  <c:v>3.9583324602629482</c:v>
                </c:pt>
                <c:pt idx="106">
                  <c:v>4.0011390935947944</c:v>
                </c:pt>
                <c:pt idx="107">
                  <c:v>4.0365522841617913</c:v>
                </c:pt>
                <c:pt idx="108">
                  <c:v>4.0805877768854666</c:v>
                </c:pt>
                <c:pt idx="109">
                  <c:v>4.1008780471776358</c:v>
                </c:pt>
                <c:pt idx="110">
                  <c:v>4.0888872737849375</c:v>
                </c:pt>
                <c:pt idx="111">
                  <c:v>4.1041085441004066</c:v>
                </c:pt>
                <c:pt idx="112">
                  <c:v>4.0747348029138015</c:v>
                </c:pt>
                <c:pt idx="113">
                  <c:v>4.1101107662937677</c:v>
                </c:pt>
                <c:pt idx="114">
                  <c:v>4.1713740926215834</c:v>
                </c:pt>
                <c:pt idx="115">
                  <c:v>4.2032631348079459</c:v>
                </c:pt>
                <c:pt idx="116">
                  <c:v>4.2283324254139414</c:v>
                </c:pt>
                <c:pt idx="117">
                  <c:v>4.2528116309101485</c:v>
                </c:pt>
                <c:pt idx="118">
                  <c:v>4.2845118205108355</c:v>
                </c:pt>
                <c:pt idx="119">
                  <c:v>4.3101013442054255</c:v>
                </c:pt>
                <c:pt idx="120">
                  <c:v>4.3174856085495676</c:v>
                </c:pt>
                <c:pt idx="121">
                  <c:v>4.3022337045822834</c:v>
                </c:pt>
                <c:pt idx="122">
                  <c:v>4.3213354630369851</c:v>
                </c:pt>
                <c:pt idx="123">
                  <c:v>4.3346931598587144</c:v>
                </c:pt>
                <c:pt idx="124">
                  <c:v>4.3621788764673433</c:v>
                </c:pt>
                <c:pt idx="125">
                  <c:v>4.3751479365288946</c:v>
                </c:pt>
                <c:pt idx="126">
                  <c:v>4.4001416987006534</c:v>
                </c:pt>
                <c:pt idx="127">
                  <c:v>4.4325144728812456</c:v>
                </c:pt>
                <c:pt idx="128">
                  <c:v>4.4620560125721784</c:v>
                </c:pt>
                <c:pt idx="129">
                  <c:v>4.4944754546615098</c:v>
                </c:pt>
                <c:pt idx="130">
                  <c:v>4.5197012609370315</c:v>
                </c:pt>
                <c:pt idx="131">
                  <c:v>4.5162423627716608</c:v>
                </c:pt>
                <c:pt idx="132">
                  <c:v>4.5215249692858501</c:v>
                </c:pt>
                <c:pt idx="133">
                  <c:v>4.5380205216679466</c:v>
                </c:pt>
                <c:pt idx="134">
                  <c:v>4.5642649929744863</c:v>
                </c:pt>
                <c:pt idx="135">
                  <c:v>4.5853541185049327</c:v>
                </c:pt>
                <c:pt idx="136">
                  <c:v>4.6051701859880918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D83-497D-81EB-FA13C4F967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2288776"/>
        <c:axId val="202295832"/>
      </c:lineChart>
      <c:catAx>
        <c:axId val="202288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02295832"/>
        <c:crosses val="autoZero"/>
        <c:auto val="1"/>
        <c:lblAlgn val="ctr"/>
        <c:lblOffset val="100"/>
        <c:tickLblSkip val="10"/>
        <c:tickMarkSkip val="5"/>
        <c:noMultiLvlLbl val="0"/>
      </c:catAx>
      <c:valAx>
        <c:axId val="202295832"/>
        <c:scaling>
          <c:orientation val="minMax"/>
          <c:min val="1.5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022887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0.07292</cdr:x>
      <cdr:y>0.2938</cdr:y>
    </cdr:from>
    <cdr:to>
      <cdr:x>0.96458</cdr:x>
      <cdr:y>0.78706</cdr:y>
    </cdr:to>
    <cdr:sp macro="" textlink="">
      <cdr:nvSpPr>
        <cdr:cNvPr id="3" name="Straight Connector 2"/>
        <cdr:cNvSpPr/>
      </cdr:nvSpPr>
      <cdr:spPr>
        <a:xfrm xmlns:a="http://schemas.openxmlformats.org/drawingml/2006/main" flipV="1">
          <a:off x="333375" y="1038225"/>
          <a:ext cx="4076700" cy="1743075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accent6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0.07407</cdr:x>
      <cdr:y>0.40476</cdr:y>
    </cdr:from>
    <cdr:to>
      <cdr:x>0.96296</cdr:x>
      <cdr:y>0.86015</cdr:y>
    </cdr:to>
    <cdr:sp macro="" textlink="">
      <cdr:nvSpPr>
        <cdr:cNvPr id="3" name="Straight Connector 2"/>
        <cdr:cNvSpPr/>
      </cdr:nvSpPr>
      <cdr:spPr>
        <a:xfrm xmlns:a="http://schemas.openxmlformats.org/drawingml/2006/main" flipV="1">
          <a:off x="609600" y="2590800"/>
          <a:ext cx="7315200" cy="2914827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accent6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0.09346</cdr:x>
      <cdr:y>0.2</cdr:y>
    </cdr:from>
    <cdr:to>
      <cdr:x>0.93458</cdr:x>
      <cdr:y>0.8125</cdr:y>
    </cdr:to>
    <cdr:sp macro="" textlink="">
      <cdr:nvSpPr>
        <cdr:cNvPr id="3" name="Straight Connector 2"/>
        <cdr:cNvSpPr/>
      </cdr:nvSpPr>
      <cdr:spPr>
        <a:xfrm xmlns:a="http://schemas.openxmlformats.org/drawingml/2006/main" flipV="1">
          <a:off x="762000" y="1219198"/>
          <a:ext cx="6858000" cy="3733801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accent6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8B782B7-6732-4DFF-AAA2-26EC0D8CD3C3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0A5EE82-8283-4CE9-9E81-DDD387861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569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913C914-9AF3-4C13-A120-C4FF9C48B20A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E16ED4E-510E-4B2B-8661-A982BF0D2F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450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1ED9-3D08-4E8F-A333-AC80F87524E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1258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45C44-1EA3-47F7-BB6B-4405643062C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82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45C44-1EA3-47F7-BB6B-4405643062C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144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6625F8-F20E-4C87-B2E0-70CC258CDECF}" type="slidenum">
              <a:rPr lang="en-US"/>
              <a:pPr/>
              <a:t>17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198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946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DEAED7-0256-4809-A40F-055575606F57}" type="slidenum">
              <a:rPr lang="en-US"/>
              <a:pPr/>
              <a:t>18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208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2916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1D294C-7BA3-4099-8232-ED9A769A406D}" type="slidenum">
              <a:rPr lang="en-US"/>
              <a:pPr/>
              <a:t>19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218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9398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45C44-1EA3-47F7-BB6B-4405643062C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672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45C44-1EA3-47F7-BB6B-4405643062C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130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45C44-1EA3-47F7-BB6B-4405643062C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4302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2DE77-4D42-470D-860E-7FE10803523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665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2DE77-4D42-470D-860E-7FE10803523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4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45C44-1EA3-47F7-BB6B-4405643062C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609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2DE77-4D42-470D-860E-7FE10803523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9224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2DE77-4D42-470D-860E-7FE10803523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537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2DE77-4D42-470D-860E-7FE10803523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6345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2DE77-4D42-470D-860E-7FE10803523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9415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6625F8-F20E-4C87-B2E0-70CC258CDECF}" type="slidenum">
              <a:rPr lang="en-US"/>
              <a:pPr/>
              <a:t>30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198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6308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2DE77-4D42-470D-860E-7FE10803523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7621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2DE77-4D42-470D-860E-7FE10803523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766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45C44-1EA3-47F7-BB6B-4405643062CD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607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45C44-1EA3-47F7-BB6B-4405643062CD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4986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2DE77-4D42-470D-860E-7FE108035234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86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45C44-1EA3-47F7-BB6B-4405643062C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282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2DE77-4D42-470D-860E-7FE108035234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6775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2DE77-4D42-470D-860E-7FE108035234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570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2DE77-4D42-470D-860E-7FE108035234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296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2DE77-4D42-470D-860E-7FE108035234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383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2DE77-4D42-470D-860E-7FE108035234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3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2DE77-4D42-470D-860E-7FE108035234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735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2DE77-4D42-470D-860E-7FE108035234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82322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2DE77-4D42-470D-860E-7FE108035234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24216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2DE77-4D42-470D-860E-7FE108035234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6537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2DE77-4D42-470D-860E-7FE108035234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262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45C44-1EA3-47F7-BB6B-4405643062C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65164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2DE77-4D42-470D-860E-7FE108035234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720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45C44-1EA3-47F7-BB6B-4405643062CD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1099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39D959-4E93-4462-ADF3-1CAE2974385B}" type="slidenum">
              <a:rPr lang="en-US"/>
              <a:pPr/>
              <a:t>54</a:t>
            </a:fld>
            <a:endParaRPr lang="en-US"/>
          </a:p>
        </p:txBody>
      </p:sp>
      <p:sp>
        <p:nvSpPr>
          <p:cNvPr id="94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19138"/>
            <a:ext cx="6403975" cy="3603625"/>
          </a:xfrm>
          <a:ln/>
        </p:spPr>
      </p:sp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17" y="4561270"/>
            <a:ext cx="5365367" cy="432111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24098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45C44-1EA3-47F7-BB6B-4405643062CD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6455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45C44-1EA3-47F7-BB6B-4405643062CD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6620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45C44-1EA3-47F7-BB6B-4405643062CD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3741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45C44-1EA3-47F7-BB6B-4405643062CD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57505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45C44-1EA3-47F7-BB6B-4405643062CD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5389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2DE77-4D42-470D-860E-7FE108035234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5493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2DE77-4D42-470D-860E-7FE108035234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14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45C44-1EA3-47F7-BB6B-4405643062C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5276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2DE77-4D42-470D-860E-7FE108035234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73593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2DE77-4D42-470D-860E-7FE108035234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0446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2DE77-4D42-470D-860E-7FE108035234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39785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2DE77-4D42-470D-860E-7FE108035234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6109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2DE77-4D42-470D-860E-7FE108035234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69148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2DE77-4D42-470D-860E-7FE108035234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6216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2DE77-4D42-470D-860E-7FE108035234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19722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2DE77-4D42-470D-860E-7FE108035234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4678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2DE77-4D42-470D-860E-7FE108035234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66609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2DE77-4D42-470D-860E-7FE108035234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06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45C44-1EA3-47F7-BB6B-4405643062C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2492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2DE77-4D42-470D-860E-7FE108035234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762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ED4E-510E-4B2B-8661-A982BF0D2FEF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2657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ED4E-510E-4B2B-8661-A982BF0D2FEF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569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45C44-1EA3-47F7-BB6B-4405643062C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40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45C44-1EA3-47F7-BB6B-4405643062C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6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45C44-1EA3-47F7-BB6B-4405643062C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112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0378E-E2FD-4F0E-9969-6014F084CA5C}" type="datetime1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092F7-E592-49A6-818E-C0478D32F0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4CF2-4A8D-412B-BAEA-6FE7ABA0AAE3}" type="datetime1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092F7-E592-49A6-818E-C0478D32F0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D1B56-1856-49DD-B8A4-59CF47C4AEF6}" type="datetime1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092F7-E592-49A6-818E-C0478D32F0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F6C7-5455-45BE-B5D1-AE29FBB37733}" type="datetime1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092F7-E592-49A6-818E-C0478D32F0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5A73-6856-4FAA-864F-9CD268E9E6D4}" type="datetime1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092F7-E592-49A6-818E-C0478D32F0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203DB-A916-4483-ADC8-D668E1569EDF}" type="datetime1">
              <a:rPr lang="en-US" smtClean="0"/>
              <a:pPr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092F7-E592-49A6-818E-C0478D32F0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32A2C-818B-4B33-B0CF-9BD5DDE0EA41}" type="datetime1">
              <a:rPr lang="en-US" smtClean="0"/>
              <a:pPr/>
              <a:t>10/7/2025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092F7-E592-49A6-818E-C0478D32F0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10B19-9AC1-4243-8326-E42F84023011}" type="datetime1">
              <a:rPr lang="en-US" smtClean="0"/>
              <a:pPr/>
              <a:t>10/7/2025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092F7-E592-49A6-818E-C0478D32F0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76C2C-B6AD-4C6D-ABCE-A4239AA92EA1}" type="datetime1">
              <a:rPr lang="en-US" smtClean="0"/>
              <a:pPr/>
              <a:t>10/7/2025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092F7-E592-49A6-818E-C0478D32F0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5007E-22D6-4C97-AF77-962C39057E3F}" type="datetime1">
              <a:rPr lang="en-US" smtClean="0"/>
              <a:pPr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092F7-E592-49A6-818E-C0478D32F0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9C97-8C5B-4A6C-91FB-0B4DCB2CC69E}" type="datetime1">
              <a:rPr lang="en-US" smtClean="0"/>
              <a:pPr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092F7-E592-49A6-818E-C0478D32F0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74EBD-312F-473C-9694-C6A5E054E885}" type="datetime1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092F7-E592-49A6-818E-C0478D32F0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10" Type="http://schemas.openxmlformats.org/officeDocument/2006/relationships/image" Target="../media/image23.png"/><Relationship Id="rId4" Type="http://schemas.openxmlformats.org/officeDocument/2006/relationships/image" Target="../media/image14.png"/><Relationship Id="rId9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60020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Lecture 7</a:t>
            </a:r>
            <a:br>
              <a:rPr lang="en-US" dirty="0"/>
            </a:br>
            <a:r>
              <a:rPr lang="en-US" dirty="0"/>
              <a:t>Capital Accumulation and Growth</a:t>
            </a:r>
            <a:br>
              <a:rPr lang="en-US" dirty="0"/>
            </a:br>
            <a:r>
              <a:rPr lang="en-US" sz="2700" dirty="0"/>
              <a:t>Macroeconomics (Quantitative)</a:t>
            </a:r>
            <a:br>
              <a:rPr lang="en-US" dirty="0"/>
            </a:br>
            <a:r>
              <a:rPr lang="en-US" sz="2800" dirty="0"/>
              <a:t>Econ 101B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</a:t>
            </a:r>
            <a:r>
              <a:rPr lang="is-IS" dirty="0"/>
              <a:t>ón Steinsson</a:t>
            </a:r>
          </a:p>
          <a:p>
            <a:r>
              <a:rPr lang="is-IS" dirty="0"/>
              <a:t>University of California, Berkeley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31AE-7228-459E-930D-280FCF4EE67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Solow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Firm’s production function: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</m:acc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1/3</m:t>
                        </m:r>
                      </m:sup>
                    </m:sSubSup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2/3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en-US" dirty="0"/>
                  <a:t>Labor supply exogenously given: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en-US" dirty="0"/>
                  <a:t>Investment equal to savings: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</m:oMath>
                </a14:m>
                <a:r>
                  <a:rPr lang="en-US" dirty="0">
                    <a:sym typeface="Symbo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  <a:sym typeface="Symbol"/>
                          </a:rPr>
                          <m:t>𝑠</m:t>
                        </m:r>
                      </m:e>
                    </m:acc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sym typeface="Symbol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Symbol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en-US" dirty="0"/>
                  <a:t>Consumption: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en-US" dirty="0"/>
                  <a:t>Capital accumulation: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092F7-E592-49A6-818E-C0478D32F0E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2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What about Labor and Capital Demand?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didn’t talk about:</a:t>
            </a:r>
          </a:p>
          <a:p>
            <a:pPr lvl="1"/>
            <a:r>
              <a:rPr lang="en-US" dirty="0"/>
              <a:t>Wage</a:t>
            </a:r>
          </a:p>
          <a:p>
            <a:pPr lvl="1"/>
            <a:r>
              <a:rPr lang="en-US" dirty="0"/>
              <a:t>Rental rate on capital</a:t>
            </a:r>
          </a:p>
          <a:p>
            <a:r>
              <a:rPr lang="en-US" dirty="0"/>
              <a:t>Think of them as being in the background</a:t>
            </a:r>
          </a:p>
          <a:p>
            <a:r>
              <a:rPr lang="en-US" dirty="0"/>
              <a:t>Not needed to solve rest of model</a:t>
            </a:r>
          </a:p>
          <a:p>
            <a:r>
              <a:rPr lang="en-US" dirty="0"/>
              <a:t>Two more equations and two more endogenous variables </a:t>
            </a:r>
            <a:br>
              <a:rPr lang="en-US" dirty="0"/>
            </a:br>
            <a:r>
              <a:rPr lang="en-US" dirty="0"/>
              <a:t>(labor demand and capital demand)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2113-9C4C-48C6-9D50-481C56C7F40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9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the Solow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Combine:</a:t>
                </a:r>
              </a:p>
              <a:p>
                <a:pPr marL="0" indent="0">
                  <a:buNone/>
                </a:pPr>
                <a:r>
                  <a:rPr lang="en-US" dirty="0"/>
                  <a:t>	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</m:oMath>
                </a14:m>
                <a:r>
                  <a:rPr lang="en-US" dirty="0">
                    <a:sym typeface="Symbo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  <a:sym typeface="Symbol"/>
                          </a:rPr>
                          <m:t>𝑠</m:t>
                        </m:r>
                      </m:e>
                    </m:acc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sym typeface="Symbol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Symbol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  and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pPr marL="514350" indent="-514350">
                  <a:spcBef>
                    <a:spcPts val="1200"/>
                  </a:spcBef>
                  <a:buNone/>
                </a:pPr>
                <a:r>
                  <a:rPr lang="en-US" dirty="0"/>
                  <a:t>	to get:</a:t>
                </a:r>
              </a:p>
              <a:p>
                <a:pPr marL="514350" indent="-514350" algn="ctr"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  <a:sym typeface="Symbol"/>
                            </a:rPr>
                            <m:t>𝑠</m:t>
                          </m:r>
                        </m:e>
                      </m:acc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sym typeface="Symbol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sym typeface="Symbol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514350" indent="-514350">
                  <a:spcBef>
                    <a:spcPts val="1200"/>
                  </a:spcBef>
                </a:pPr>
                <a:r>
                  <a:rPr lang="en-US" dirty="0"/>
                  <a:t>Interpretation:</a:t>
                </a:r>
              </a:p>
              <a:p>
                <a:pPr marL="914400" lvl="1" indent="-514350">
                  <a:spcBef>
                    <a:spcPts val="1200"/>
                  </a:spcBef>
                </a:pPr>
                <a:r>
                  <a:rPr lang="en-US" dirty="0"/>
                  <a:t>LHS: Change in capital stock</a:t>
                </a:r>
              </a:p>
              <a:p>
                <a:pPr marL="914400" lvl="1" indent="-514350">
                  <a:spcBef>
                    <a:spcPts val="1200"/>
                  </a:spcBef>
                </a:pPr>
                <a:r>
                  <a:rPr lang="en-US" dirty="0"/>
                  <a:t>RHS: “Net” investment (investment minus depreciations)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44" t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2113-9C4C-48C6-9D50-481C56C7F40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148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the Solow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 startAt="2"/>
                </a:pPr>
                <a:r>
                  <a:rPr lang="en-US" dirty="0"/>
                  <a:t>Combine: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514350" indent="-514350">
                  <a:spcBef>
                    <a:spcPts val="3000"/>
                  </a:spcBef>
                  <a:buNone/>
                </a:pPr>
                <a:r>
                  <a:rPr lang="en-US" dirty="0"/>
                  <a:t>	and</a:t>
                </a:r>
              </a:p>
              <a:p>
                <a:pPr marL="514350" indent="-514350" algn="ctr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1/3</m:t>
                        </m:r>
                      </m:sup>
                    </m:sSubSup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2/3</m:t>
                        </m:r>
                      </m:sup>
                    </m:sSubSup>
                  </m:oMath>
                </a14:m>
                <a:r>
                  <a:rPr lang="en-US" dirty="0"/>
                  <a:t>   as well as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</m:oMath>
                </a14:m>
                <a:endParaRPr lang="en-US" dirty="0"/>
              </a:p>
              <a:p>
                <a:pPr marL="514350" indent="-514350">
                  <a:spcBef>
                    <a:spcPts val="600"/>
                  </a:spcBef>
                  <a:buNone/>
                </a:pPr>
                <a:r>
                  <a:rPr lang="en-US" dirty="0"/>
                  <a:t>	to get:</a:t>
                </a:r>
              </a:p>
              <a:p>
                <a:pPr marL="514350" indent="-514350" algn="ctr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2/3</m:t>
                          </m:r>
                        </m:sup>
                      </m:sSup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1/3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44" t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2113-9C4C-48C6-9D50-481C56C7F40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99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Evolution of Capital in Solow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2/3</m:t>
                          </m:r>
                        </m:sup>
                      </m:sSup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1/3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This is the key equation in the Solow Model</a:t>
                </a:r>
              </a:p>
              <a:p>
                <a:r>
                  <a:rPr lang="en-US" dirty="0"/>
                  <a:t>Describes the evolution of the capital stock</a:t>
                </a:r>
              </a:p>
              <a:p>
                <a:r>
                  <a:rPr lang="en-US" dirty="0"/>
                  <a:t>We solve this equation graphically</a:t>
                </a:r>
              </a:p>
              <a:p>
                <a:pPr lvl="1"/>
                <a:r>
                  <a:rPr lang="en-US" dirty="0"/>
                  <a:t>Very similar to Malthus model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2113-9C4C-48C6-9D50-481C56C7F40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0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Drawing the Solow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Investment: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2/3</m:t>
                          </m:r>
                        </m:sup>
                      </m:sSup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1/3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Depreciation: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78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2113-9C4C-48C6-9D50-481C56C7F40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195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Fig0501 Jone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04800"/>
            <a:ext cx="8153400" cy="611505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2113-9C4C-48C6-9D50-481C56C7F40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33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71" name="Rectangle 35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ym typeface="Verdana" pitchFamily="34" charset="0"/>
              </a:rPr>
              <a:t>Economy starts at K</a:t>
            </a:r>
            <a:r>
              <a:rPr lang="en-US" baseline="-25000" dirty="0">
                <a:sym typeface="Verdana" pitchFamily="34" charset="0"/>
              </a:rPr>
              <a:t>0</a:t>
            </a:r>
            <a:r>
              <a:rPr lang="en-US" dirty="0">
                <a:sym typeface="Verdana" pitchFamily="34" charset="0"/>
              </a:rPr>
              <a:t>: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057550" y="1446610"/>
            <a:ext cx="7965281" cy="4830961"/>
            <a:chOff x="0" y="0"/>
            <a:chExt cx="7136" cy="4328"/>
          </a:xfrm>
        </p:grpSpPr>
        <p:sp>
          <p:nvSpPr>
            <p:cNvPr id="39940" name="Line 4"/>
            <p:cNvSpPr>
              <a:spLocks noChangeShapeType="1"/>
            </p:cNvSpPr>
            <p:nvPr/>
          </p:nvSpPr>
          <p:spPr bwMode="auto">
            <a:xfrm>
              <a:off x="564" y="695"/>
              <a:ext cx="1" cy="3479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1" name="Line 5"/>
            <p:cNvSpPr>
              <a:spLocks noChangeShapeType="1"/>
            </p:cNvSpPr>
            <p:nvPr/>
          </p:nvSpPr>
          <p:spPr bwMode="auto">
            <a:xfrm flipH="1">
              <a:off x="533" y="4143"/>
              <a:ext cx="5100" cy="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2" name="Rectangle 6"/>
            <p:cNvSpPr>
              <a:spLocks/>
            </p:cNvSpPr>
            <p:nvPr/>
          </p:nvSpPr>
          <p:spPr bwMode="auto">
            <a:xfrm>
              <a:off x="0" y="0"/>
              <a:ext cx="1617" cy="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2000" dirty="0">
                  <a:latin typeface="Times New Roman" pitchFamily="18" charset="0"/>
                  <a:sym typeface="Verdana" pitchFamily="34" charset="0"/>
                </a:rPr>
                <a:t>Investment, Depreciation</a:t>
              </a:r>
            </a:p>
          </p:txBody>
        </p:sp>
        <p:sp>
          <p:nvSpPr>
            <p:cNvPr id="39943" name="Rectangle 7"/>
            <p:cNvSpPr>
              <a:spLocks/>
            </p:cNvSpPr>
            <p:nvPr/>
          </p:nvSpPr>
          <p:spPr bwMode="auto">
            <a:xfrm>
              <a:off x="5783" y="3959"/>
              <a:ext cx="1353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2000" dirty="0">
                  <a:latin typeface="Times New Roman" pitchFamily="18" charset="0"/>
                  <a:sym typeface="Verdana" pitchFamily="34" charset="0"/>
                </a:rPr>
                <a:t>Capital, </a:t>
              </a:r>
              <a:r>
                <a:rPr lang="en-US" sz="2000" i="1" dirty="0">
                  <a:latin typeface="Times New Roman" pitchFamily="18" charset="0"/>
                  <a:sym typeface="Verdana" pitchFamily="34" charset="0"/>
                </a:rPr>
                <a:t>K</a:t>
              </a:r>
              <a:r>
                <a:rPr lang="en-US" sz="2000" i="1" baseline="-6000" dirty="0">
                  <a:latin typeface="Times New Roman" pitchFamily="18" charset="0"/>
                  <a:sym typeface="Verdana" pitchFamily="34" charset="0"/>
                </a:rPr>
                <a:t>t</a:t>
              </a:r>
            </a:p>
          </p:txBody>
        </p:sp>
      </p:grpSp>
      <p:sp>
        <p:nvSpPr>
          <p:cNvPr id="39945" name="Line 9"/>
          <p:cNvSpPr>
            <a:spLocks noChangeShapeType="1"/>
          </p:cNvSpPr>
          <p:nvPr/>
        </p:nvSpPr>
        <p:spPr bwMode="auto">
          <a:xfrm rot="10800000" flipH="1">
            <a:off x="2687093" y="2119686"/>
            <a:ext cx="5221635" cy="3952503"/>
          </a:xfrm>
          <a:prstGeom prst="line">
            <a:avLst/>
          </a:prstGeom>
          <a:noFill/>
          <a:ln w="101600">
            <a:solidFill>
              <a:srgbClr val="027D3E"/>
            </a:solidFill>
            <a:round/>
            <a:headEnd/>
            <a:tailEnd/>
          </a:ln>
        </p:spPr>
        <p:txBody>
          <a:bodyPr lIns="64291" tIns="32146" rIns="64291" bIns="32146"/>
          <a:lstStyle/>
          <a:p>
            <a:endParaRPr lang="en-US"/>
          </a:p>
        </p:txBody>
      </p:sp>
      <p:pic>
        <p:nvPicPr>
          <p:cNvPr id="39946" name="Picture 10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2548" y="1811612"/>
            <a:ext cx="754559" cy="36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687092" y="3125392"/>
            <a:ext cx="5279678" cy="2957959"/>
            <a:chOff x="0" y="0"/>
            <a:chExt cx="4729" cy="2650"/>
          </a:xfrm>
        </p:grpSpPr>
        <p:pic>
          <p:nvPicPr>
            <p:cNvPr id="39948" name="Picture 12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77" y="184"/>
              <a:ext cx="55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49" name="AutoShape 13"/>
            <p:cNvSpPr>
              <a:spLocks/>
            </p:cNvSpPr>
            <p:nvPr/>
          </p:nvSpPr>
          <p:spPr bwMode="auto">
            <a:xfrm>
              <a:off x="0" y="0"/>
              <a:ext cx="4637" cy="26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cubicBezTo>
                    <a:pt x="0" y="21600"/>
                    <a:pt x="2479" y="0"/>
                    <a:pt x="21600" y="0"/>
                  </a:cubicBezTo>
                </a:path>
              </a:pathLst>
            </a:custGeom>
            <a:noFill/>
            <a:ln w="88900">
              <a:solidFill>
                <a:srgbClr val="FF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4373687" y="2162102"/>
            <a:ext cx="372814" cy="4356571"/>
            <a:chOff x="0" y="0"/>
            <a:chExt cx="334" cy="3902"/>
          </a:xfrm>
        </p:grpSpPr>
        <p:sp>
          <p:nvSpPr>
            <p:cNvPr id="39951" name="Line 15"/>
            <p:cNvSpPr>
              <a:spLocks noChangeShapeType="1"/>
            </p:cNvSpPr>
            <p:nvPr/>
          </p:nvSpPr>
          <p:spPr bwMode="auto">
            <a:xfrm>
              <a:off x="158" y="0"/>
              <a:ext cx="2" cy="3513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2" name="Rectangle 16"/>
            <p:cNvSpPr>
              <a:spLocks/>
            </p:cNvSpPr>
            <p:nvPr/>
          </p:nvSpPr>
          <p:spPr bwMode="auto">
            <a:xfrm>
              <a:off x="0" y="3534"/>
              <a:ext cx="33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2800" i="1" dirty="0">
                  <a:latin typeface="Times New Roman" pitchFamily="18" charset="0"/>
                </a:rPr>
                <a:t>K</a:t>
              </a:r>
              <a:r>
                <a:rPr lang="en-US" sz="2800" baseline="-6000" dirty="0">
                  <a:latin typeface="Times New Roman" pitchFamily="18" charset="0"/>
                </a:rPr>
                <a:t>0</a:t>
              </a:r>
            </a:p>
          </p:txBody>
        </p:sp>
      </p:grpSp>
      <p:sp>
        <p:nvSpPr>
          <p:cNvPr id="39953" name="Rectangle 17"/>
          <p:cNvSpPr>
            <a:spLocks/>
          </p:cNvSpPr>
          <p:nvPr/>
        </p:nvSpPr>
        <p:spPr bwMode="auto">
          <a:xfrm>
            <a:off x="8098483" y="1483446"/>
            <a:ext cx="2491383" cy="2375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ts val="1055"/>
              </a:spcBef>
              <a:buClr>
                <a:srgbClr val="000000"/>
              </a:buClr>
              <a:buSzPct val="125000"/>
              <a:buFont typeface="Gill Sans" pitchFamily="-32" charset="0"/>
              <a:buChar char="•"/>
              <a:tabLst>
                <a:tab pos="123895" algn="l"/>
              </a:tabLst>
            </a:pPr>
            <a:r>
              <a:rPr lang="en-US" sz="1400" dirty="0">
                <a:latin typeface="Times New Roman" pitchFamily="18" charset="0"/>
                <a:sym typeface="Verdana" pitchFamily="34" charset="0"/>
              </a:rPr>
              <a:t>We see that the orange line is above the green at </a:t>
            </a:r>
            <a:r>
              <a:rPr lang="en-US" sz="1400" i="1" dirty="0">
                <a:latin typeface="Times New Roman" pitchFamily="18" charset="0"/>
                <a:sym typeface="Verdana" pitchFamily="34" charset="0"/>
              </a:rPr>
              <a:t>K</a:t>
            </a:r>
            <a:r>
              <a:rPr lang="en-US" sz="1400" baseline="-6000" dirty="0">
                <a:latin typeface="Times New Roman" pitchFamily="18" charset="0"/>
                <a:sym typeface="Verdana" pitchFamily="34" charset="0"/>
              </a:rPr>
              <a:t>0</a:t>
            </a:r>
            <a:r>
              <a:rPr lang="en-US" sz="1400" dirty="0">
                <a:latin typeface="Times New Roman" pitchFamily="18" charset="0"/>
                <a:sym typeface="Verdana" pitchFamily="34" charset="0"/>
              </a:rPr>
              <a:t>:</a:t>
            </a:r>
          </a:p>
          <a:p>
            <a:pPr>
              <a:lnSpc>
                <a:spcPct val="80000"/>
              </a:lnSpc>
              <a:spcBef>
                <a:spcPts val="1055"/>
              </a:spcBef>
              <a:buClr>
                <a:schemeClr val="tx1"/>
              </a:buClr>
              <a:buSzPct val="125000"/>
              <a:buFont typeface="Gill Sans" pitchFamily="-32" charset="0"/>
              <a:buChar char="•"/>
              <a:tabLst>
                <a:tab pos="123895" algn="l"/>
              </a:tabLst>
            </a:pPr>
            <a:r>
              <a:rPr lang="en-US" sz="1400" dirty="0">
                <a:solidFill>
                  <a:srgbClr val="FF9900"/>
                </a:solidFill>
                <a:latin typeface="Times New Roman" pitchFamily="18" charset="0"/>
                <a:sym typeface="Verdana" pitchFamily="34" charset="0"/>
              </a:rPr>
              <a:t>Investment</a:t>
            </a:r>
            <a:r>
              <a:rPr lang="en-US" sz="1400" dirty="0">
                <a:latin typeface="Times New Roman" pitchFamily="18" charset="0"/>
                <a:sym typeface="Verdana" pitchFamily="34" charset="0"/>
              </a:rPr>
              <a:t> is greater than </a:t>
            </a:r>
            <a:r>
              <a:rPr lang="en-US" sz="1400" dirty="0">
                <a:solidFill>
                  <a:srgbClr val="027D3E"/>
                </a:solidFill>
                <a:latin typeface="Times New Roman" pitchFamily="18" charset="0"/>
                <a:sym typeface="Verdana" pitchFamily="34" charset="0"/>
              </a:rPr>
              <a:t>depreciation</a:t>
            </a:r>
          </a:p>
          <a:p>
            <a:pPr>
              <a:lnSpc>
                <a:spcPct val="80000"/>
              </a:lnSpc>
              <a:spcBef>
                <a:spcPts val="1055"/>
              </a:spcBef>
              <a:buClr>
                <a:srgbClr val="000000"/>
              </a:buClr>
              <a:buSzPct val="125000"/>
              <a:buFont typeface="Gill Sans" pitchFamily="-32" charset="0"/>
              <a:buChar char="•"/>
              <a:tabLst>
                <a:tab pos="123895" algn="l"/>
              </a:tabLst>
            </a:pPr>
            <a:r>
              <a:rPr lang="en-US" sz="1400" dirty="0">
                <a:latin typeface="Times New Roman" pitchFamily="18" charset="0"/>
                <a:sym typeface="Verdana" pitchFamily="34" charset="0"/>
              </a:rPr>
              <a:t>So ∆</a:t>
            </a:r>
            <a:r>
              <a:rPr lang="en-US" sz="1400" i="1" dirty="0">
                <a:latin typeface="Times New Roman" pitchFamily="18" charset="0"/>
                <a:sym typeface="Verdana" pitchFamily="34" charset="0"/>
              </a:rPr>
              <a:t>K</a:t>
            </a:r>
            <a:r>
              <a:rPr lang="en-US" sz="1400" i="1" baseline="-6000" dirty="0">
                <a:latin typeface="Times New Roman" pitchFamily="18" charset="0"/>
                <a:sym typeface="Verdana" pitchFamily="34" charset="0"/>
              </a:rPr>
              <a:t>t</a:t>
            </a:r>
            <a:r>
              <a:rPr lang="en-US" sz="1400" dirty="0">
                <a:latin typeface="Times New Roman" pitchFamily="18" charset="0"/>
                <a:sym typeface="Verdana" pitchFamily="34" charset="0"/>
              </a:rPr>
              <a:t> &gt; 0 because</a:t>
            </a:r>
          </a:p>
          <a:p>
            <a:pPr>
              <a:lnSpc>
                <a:spcPct val="80000"/>
              </a:lnSpc>
              <a:spcBef>
                <a:spcPts val="5414"/>
              </a:spcBef>
              <a:buClr>
                <a:srgbClr val="000000"/>
              </a:buClr>
              <a:buSzPct val="125000"/>
              <a:buFont typeface="Gill Sans" pitchFamily="-32" charset="0"/>
              <a:buChar char="•"/>
              <a:tabLst>
                <a:tab pos="123895" algn="l"/>
              </a:tabLst>
            </a:pPr>
            <a:r>
              <a:rPr lang="en-US" sz="1400" dirty="0">
                <a:latin typeface="Times New Roman" pitchFamily="18" charset="0"/>
                <a:sym typeface="Verdana" pitchFamily="34" charset="0"/>
              </a:rPr>
              <a:t>Then since ∆</a:t>
            </a:r>
            <a:r>
              <a:rPr lang="en-US" sz="1400" i="1" dirty="0">
                <a:latin typeface="Times New Roman" pitchFamily="18" charset="0"/>
                <a:sym typeface="Verdana" pitchFamily="34" charset="0"/>
              </a:rPr>
              <a:t>K</a:t>
            </a:r>
            <a:r>
              <a:rPr lang="en-US" sz="1400" baseline="-6000" dirty="0">
                <a:latin typeface="Times New Roman" pitchFamily="18" charset="0"/>
                <a:sym typeface="Verdana" pitchFamily="34" charset="0"/>
              </a:rPr>
              <a:t>t </a:t>
            </a:r>
            <a:r>
              <a:rPr lang="en-US" sz="1400" dirty="0">
                <a:latin typeface="Times New Roman" pitchFamily="18" charset="0"/>
                <a:sym typeface="Verdana" pitchFamily="34" charset="0"/>
              </a:rPr>
              <a:t>&gt;</a:t>
            </a:r>
            <a:r>
              <a:rPr lang="en-US" sz="1400" baseline="-6000" dirty="0">
                <a:latin typeface="Times New Roman" pitchFamily="18" charset="0"/>
                <a:sym typeface="Verdana" pitchFamily="34" charset="0"/>
              </a:rPr>
              <a:t> </a:t>
            </a:r>
            <a:r>
              <a:rPr lang="en-US" sz="1400" dirty="0">
                <a:latin typeface="Times New Roman" pitchFamily="18" charset="0"/>
                <a:sym typeface="Verdana" pitchFamily="34" charset="0"/>
              </a:rPr>
              <a:t>0,         </a:t>
            </a:r>
            <a:br>
              <a:rPr lang="en-US" sz="1400" dirty="0">
                <a:latin typeface="Times New Roman" pitchFamily="18" charset="0"/>
                <a:sym typeface="Verdana" pitchFamily="34" charset="0"/>
              </a:rPr>
            </a:br>
            <a:r>
              <a:rPr lang="en-US" sz="1400" dirty="0">
                <a:latin typeface="Times New Roman" pitchFamily="18" charset="0"/>
                <a:sym typeface="Verdana" pitchFamily="34" charset="0"/>
              </a:rPr>
              <a:t>	</a:t>
            </a:r>
            <a:r>
              <a:rPr lang="en-US" sz="1400" i="1" dirty="0">
                <a:latin typeface="Times New Roman" pitchFamily="18" charset="0"/>
                <a:sym typeface="Verdana" pitchFamily="34" charset="0"/>
              </a:rPr>
              <a:t>K</a:t>
            </a:r>
            <a:r>
              <a:rPr lang="en-US" sz="1400" baseline="-6000" dirty="0">
                <a:latin typeface="Times New Roman" pitchFamily="18" charset="0"/>
                <a:sym typeface="Verdana" pitchFamily="34" charset="0"/>
              </a:rPr>
              <a:t>t</a:t>
            </a:r>
            <a:r>
              <a:rPr lang="en-US" sz="1400" dirty="0">
                <a:latin typeface="Times New Roman" pitchFamily="18" charset="0"/>
                <a:sym typeface="Verdana" pitchFamily="34" charset="0"/>
              </a:rPr>
              <a:t> increases from </a:t>
            </a:r>
            <a:r>
              <a:rPr lang="en-US" sz="1400" i="1" dirty="0">
                <a:latin typeface="Times New Roman" pitchFamily="18" charset="0"/>
                <a:sym typeface="Verdana" pitchFamily="34" charset="0"/>
              </a:rPr>
              <a:t>K</a:t>
            </a:r>
            <a:r>
              <a:rPr lang="en-US" sz="1400" baseline="-6000" dirty="0">
                <a:latin typeface="Times New Roman" pitchFamily="18" charset="0"/>
                <a:sym typeface="Verdana" pitchFamily="34" charset="0"/>
              </a:rPr>
              <a:t>0</a:t>
            </a:r>
            <a:r>
              <a:rPr lang="en-US" sz="1400" dirty="0">
                <a:latin typeface="Times New Roman" pitchFamily="18" charset="0"/>
                <a:sym typeface="Verdana" pitchFamily="34" charset="0"/>
              </a:rPr>
              <a:t> to </a:t>
            </a:r>
            <a:r>
              <a:rPr lang="en-US" sz="1400" i="1" dirty="0">
                <a:latin typeface="Times New Roman" pitchFamily="18" charset="0"/>
                <a:sym typeface="Verdana" pitchFamily="34" charset="0"/>
              </a:rPr>
              <a:t>K</a:t>
            </a:r>
            <a:r>
              <a:rPr lang="en-US" sz="1400" baseline="-6000" dirty="0">
                <a:latin typeface="Times New Roman" pitchFamily="18" charset="0"/>
                <a:sym typeface="Verdana" pitchFamily="34" charset="0"/>
              </a:rPr>
              <a:t>1</a:t>
            </a:r>
            <a:r>
              <a:rPr lang="en-US" sz="1400" dirty="0">
                <a:latin typeface="Times New Roman" pitchFamily="18" charset="0"/>
                <a:sym typeface="Verdana" pitchFamily="34" charset="0"/>
              </a:rPr>
              <a:t> &gt; </a:t>
            </a:r>
            <a:r>
              <a:rPr lang="en-US" sz="1400" i="1" dirty="0">
                <a:latin typeface="Times New Roman" pitchFamily="18" charset="0"/>
                <a:sym typeface="Verdana" pitchFamily="34" charset="0"/>
              </a:rPr>
              <a:t>K</a:t>
            </a:r>
            <a:r>
              <a:rPr lang="en-US" sz="1400" baseline="-6000" dirty="0">
                <a:latin typeface="Times New Roman" pitchFamily="18" charset="0"/>
                <a:sym typeface="Verdana" pitchFamily="34" charset="0"/>
              </a:rPr>
              <a:t>0</a:t>
            </a:r>
          </a:p>
        </p:txBody>
      </p:sp>
      <p:pic>
        <p:nvPicPr>
          <p:cNvPr id="39954" name="Picture 18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94018" y="2848570"/>
            <a:ext cx="25003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5139408" y="2162102"/>
            <a:ext cx="372814" cy="4356571"/>
            <a:chOff x="0" y="0"/>
            <a:chExt cx="334" cy="3902"/>
          </a:xfrm>
        </p:grpSpPr>
        <p:sp>
          <p:nvSpPr>
            <p:cNvPr id="39956" name="Line 20"/>
            <p:cNvSpPr>
              <a:spLocks noChangeShapeType="1"/>
            </p:cNvSpPr>
            <p:nvPr/>
          </p:nvSpPr>
          <p:spPr bwMode="auto">
            <a:xfrm>
              <a:off x="158" y="0"/>
              <a:ext cx="2" cy="3513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7" name="Rectangle 21"/>
            <p:cNvSpPr>
              <a:spLocks/>
            </p:cNvSpPr>
            <p:nvPr/>
          </p:nvSpPr>
          <p:spPr bwMode="auto">
            <a:xfrm>
              <a:off x="0" y="3534"/>
              <a:ext cx="33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2800" i="1" dirty="0">
                  <a:latin typeface="Times New Roman" pitchFamily="18" charset="0"/>
                </a:rPr>
                <a:t>K</a:t>
              </a:r>
              <a:r>
                <a:rPr lang="en-US" sz="2800" baseline="-6000" dirty="0">
                  <a:latin typeface="Times New Roman" pitchFamily="18" charset="0"/>
                </a:rPr>
                <a:t>1</a:t>
              </a:r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4676181" y="2848570"/>
            <a:ext cx="535781" cy="2549426"/>
            <a:chOff x="0" y="0"/>
            <a:chExt cx="479" cy="2284"/>
          </a:xfrm>
        </p:grpSpPr>
        <p:sp>
          <p:nvSpPr>
            <p:cNvPr id="39959" name="Line 23"/>
            <p:cNvSpPr>
              <a:spLocks noChangeShapeType="1"/>
            </p:cNvSpPr>
            <p:nvPr/>
          </p:nvSpPr>
          <p:spPr bwMode="auto">
            <a:xfrm flipH="1">
              <a:off x="0" y="2283"/>
              <a:ext cx="480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0" name="Line 24"/>
            <p:cNvSpPr>
              <a:spLocks noChangeShapeType="1"/>
            </p:cNvSpPr>
            <p:nvPr/>
          </p:nvSpPr>
          <p:spPr bwMode="auto">
            <a:xfrm flipH="1">
              <a:off x="0" y="1761"/>
              <a:ext cx="480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1" name="Line 25"/>
            <p:cNvSpPr>
              <a:spLocks noChangeShapeType="1"/>
            </p:cNvSpPr>
            <p:nvPr/>
          </p:nvSpPr>
          <p:spPr bwMode="auto">
            <a:xfrm flipH="1">
              <a:off x="0" y="1023"/>
              <a:ext cx="480" cy="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2" name="Line 26"/>
            <p:cNvSpPr>
              <a:spLocks noChangeShapeType="1"/>
            </p:cNvSpPr>
            <p:nvPr/>
          </p:nvSpPr>
          <p:spPr bwMode="auto">
            <a:xfrm flipH="1">
              <a:off x="0" y="0"/>
              <a:ext cx="480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2113-9C4C-48C6-9D50-481C56C7F40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7970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2" name="Rectangle 3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027D3E"/>
                </a:solidFill>
                <a:sym typeface="Verdana" pitchFamily="34" charset="0"/>
              </a:rPr>
              <a:t>Now imagine if we start at a </a:t>
            </a:r>
            <a:r>
              <a:rPr lang="en-US" i="1">
                <a:solidFill>
                  <a:srgbClr val="027D3E"/>
                </a:solidFill>
                <a:sym typeface="Verdana" pitchFamily="34" charset="0"/>
              </a:rPr>
              <a:t>K</a:t>
            </a:r>
            <a:r>
              <a:rPr lang="en-US" baseline="-25000">
                <a:solidFill>
                  <a:srgbClr val="027D3E"/>
                </a:solidFill>
                <a:sym typeface="Verdana" pitchFamily="34" charset="0"/>
              </a:rPr>
              <a:t>0</a:t>
            </a:r>
            <a:r>
              <a:rPr lang="en-US">
                <a:solidFill>
                  <a:srgbClr val="027D3E"/>
                </a:solidFill>
                <a:sym typeface="Verdana" pitchFamily="34" charset="0"/>
              </a:rPr>
              <a:t> here: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057550" y="1455540"/>
            <a:ext cx="7965281" cy="4830961"/>
            <a:chOff x="0" y="0"/>
            <a:chExt cx="7136" cy="4328"/>
          </a:xfrm>
        </p:grpSpPr>
        <p:sp>
          <p:nvSpPr>
            <p:cNvPr id="40964" name="Line 4"/>
            <p:cNvSpPr>
              <a:spLocks noChangeShapeType="1"/>
            </p:cNvSpPr>
            <p:nvPr/>
          </p:nvSpPr>
          <p:spPr bwMode="auto">
            <a:xfrm>
              <a:off x="564" y="695"/>
              <a:ext cx="1" cy="3479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5" name="Line 5"/>
            <p:cNvSpPr>
              <a:spLocks noChangeShapeType="1"/>
            </p:cNvSpPr>
            <p:nvPr/>
          </p:nvSpPr>
          <p:spPr bwMode="auto">
            <a:xfrm flipH="1">
              <a:off x="533" y="4143"/>
              <a:ext cx="5100" cy="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6" name="Rectangle 6"/>
            <p:cNvSpPr>
              <a:spLocks/>
            </p:cNvSpPr>
            <p:nvPr/>
          </p:nvSpPr>
          <p:spPr bwMode="auto">
            <a:xfrm>
              <a:off x="0" y="0"/>
              <a:ext cx="1617" cy="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2000" dirty="0">
                  <a:latin typeface="Times New Roman" pitchFamily="18" charset="0"/>
                  <a:sym typeface="Verdana" pitchFamily="34" charset="0"/>
                </a:rPr>
                <a:t>Investment, Depreciation</a:t>
              </a:r>
            </a:p>
          </p:txBody>
        </p:sp>
        <p:sp>
          <p:nvSpPr>
            <p:cNvPr id="40967" name="Rectangle 7"/>
            <p:cNvSpPr>
              <a:spLocks/>
            </p:cNvSpPr>
            <p:nvPr/>
          </p:nvSpPr>
          <p:spPr bwMode="auto">
            <a:xfrm>
              <a:off x="5783" y="3959"/>
              <a:ext cx="1353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2000" dirty="0">
                  <a:latin typeface="Times New Roman" pitchFamily="18" charset="0"/>
                  <a:sym typeface="Verdana" pitchFamily="34" charset="0"/>
                </a:rPr>
                <a:t>Capital, </a:t>
              </a:r>
              <a:r>
                <a:rPr lang="en-US" sz="2000" i="1" dirty="0">
                  <a:latin typeface="Times New Roman" pitchFamily="18" charset="0"/>
                  <a:sym typeface="Verdana" pitchFamily="34" charset="0"/>
                </a:rPr>
                <a:t>K</a:t>
              </a:r>
              <a:r>
                <a:rPr lang="en-US" sz="2000" i="1" baseline="-6000" dirty="0">
                  <a:latin typeface="Times New Roman" pitchFamily="18" charset="0"/>
                  <a:sym typeface="Verdana" pitchFamily="34" charset="0"/>
                </a:rPr>
                <a:t>t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687093" y="1820541"/>
            <a:ext cx="5222751" cy="4259461"/>
            <a:chOff x="0" y="0"/>
            <a:chExt cx="4678" cy="3816"/>
          </a:xfrm>
        </p:grpSpPr>
        <p:sp>
          <p:nvSpPr>
            <p:cNvPr id="40969" name="Line 9"/>
            <p:cNvSpPr>
              <a:spLocks noChangeShapeType="1"/>
            </p:cNvSpPr>
            <p:nvPr/>
          </p:nvSpPr>
          <p:spPr bwMode="auto">
            <a:xfrm rot="10800000" flipH="1">
              <a:off x="0" y="276"/>
              <a:ext cx="4677" cy="3541"/>
            </a:xfrm>
            <a:prstGeom prst="line">
              <a:avLst/>
            </a:prstGeom>
            <a:noFill/>
            <a:ln w="101600">
              <a:solidFill>
                <a:srgbClr val="027D3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0970" name="Picture 10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01" y="0"/>
              <a:ext cx="676" cy="327"/>
            </a:xfrm>
            <a:prstGeom prst="rect">
              <a:avLst/>
            </a:prstGeom>
            <a:noFill/>
            <a:ln w="9525">
              <a:solidFill>
                <a:srgbClr val="027D3E"/>
              </a:solidFill>
              <a:miter lim="800000"/>
              <a:headEnd/>
              <a:tailEnd/>
            </a:ln>
          </p:spPr>
        </p:pic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687092" y="3134322"/>
            <a:ext cx="5279678" cy="2957959"/>
            <a:chOff x="0" y="0"/>
            <a:chExt cx="4729" cy="2650"/>
          </a:xfrm>
        </p:grpSpPr>
        <p:pic>
          <p:nvPicPr>
            <p:cNvPr id="40972" name="Picture 12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77" y="184"/>
              <a:ext cx="552" cy="327"/>
            </a:xfrm>
            <a:prstGeom prst="rect">
              <a:avLst/>
            </a:prstGeom>
            <a:noFill/>
            <a:ln w="9525">
              <a:solidFill>
                <a:srgbClr val="FF9900"/>
              </a:solidFill>
              <a:miter lim="800000"/>
              <a:headEnd/>
              <a:tailEnd/>
            </a:ln>
          </p:spPr>
        </p:pic>
        <p:sp>
          <p:nvSpPr>
            <p:cNvPr id="40973" name="AutoShape 13"/>
            <p:cNvSpPr>
              <a:spLocks/>
            </p:cNvSpPr>
            <p:nvPr/>
          </p:nvSpPr>
          <p:spPr bwMode="auto">
            <a:xfrm>
              <a:off x="0" y="0"/>
              <a:ext cx="4637" cy="26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cubicBezTo>
                    <a:pt x="0" y="21600"/>
                    <a:pt x="2479" y="0"/>
                    <a:pt x="21600" y="0"/>
                  </a:cubicBezTo>
                </a:path>
              </a:pathLst>
            </a:custGeom>
            <a:noFill/>
            <a:ln w="88900">
              <a:solidFill>
                <a:srgbClr val="FF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6980040" y="2171032"/>
            <a:ext cx="372814" cy="4356571"/>
            <a:chOff x="0" y="0"/>
            <a:chExt cx="334" cy="3902"/>
          </a:xfrm>
        </p:grpSpPr>
        <p:sp>
          <p:nvSpPr>
            <p:cNvPr id="40975" name="Line 15"/>
            <p:cNvSpPr>
              <a:spLocks noChangeShapeType="1"/>
            </p:cNvSpPr>
            <p:nvPr/>
          </p:nvSpPr>
          <p:spPr bwMode="auto">
            <a:xfrm>
              <a:off x="158" y="0"/>
              <a:ext cx="2" cy="3513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6" name="Rectangle 16"/>
            <p:cNvSpPr>
              <a:spLocks/>
            </p:cNvSpPr>
            <p:nvPr/>
          </p:nvSpPr>
          <p:spPr bwMode="auto">
            <a:xfrm>
              <a:off x="0" y="3534"/>
              <a:ext cx="33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2100" i="1" dirty="0">
                  <a:latin typeface="Times New Roman" pitchFamily="18" charset="0"/>
                  <a:sym typeface="Verdana" pitchFamily="34" charset="0"/>
                </a:rPr>
                <a:t>K</a:t>
              </a:r>
              <a:r>
                <a:rPr lang="en-US" sz="2100" baseline="-6000" dirty="0">
                  <a:latin typeface="Times New Roman" pitchFamily="18" charset="0"/>
                  <a:sym typeface="Verdana" pitchFamily="34" charset="0"/>
                </a:rPr>
                <a:t>0</a:t>
              </a:r>
            </a:p>
          </p:txBody>
        </p:sp>
      </p:grpSp>
      <p:sp>
        <p:nvSpPr>
          <p:cNvPr id="40977" name="Rectangle 17"/>
          <p:cNvSpPr>
            <a:spLocks/>
          </p:cNvSpPr>
          <p:nvPr/>
        </p:nvSpPr>
        <p:spPr bwMode="auto">
          <a:xfrm>
            <a:off x="8098483" y="1812728"/>
            <a:ext cx="2491383" cy="2375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ts val="1055"/>
              </a:spcBef>
              <a:buClr>
                <a:srgbClr val="000000"/>
              </a:buClr>
              <a:buSzPct val="125000"/>
              <a:buFont typeface="Gill Sans" pitchFamily="-32" charset="0"/>
              <a:buChar char="•"/>
            </a:pPr>
            <a:r>
              <a:rPr lang="en-US" sz="1400" dirty="0">
                <a:latin typeface="Times New Roman" pitchFamily="18" charset="0"/>
                <a:sym typeface="Verdana" pitchFamily="34" charset="0"/>
              </a:rPr>
              <a:t>At K</a:t>
            </a:r>
            <a:r>
              <a:rPr lang="en-US" sz="1400" baseline="-6000" dirty="0">
                <a:latin typeface="Times New Roman" pitchFamily="18" charset="0"/>
                <a:sym typeface="Verdana" pitchFamily="34" charset="0"/>
              </a:rPr>
              <a:t>0</a:t>
            </a:r>
            <a:r>
              <a:rPr lang="en-US" sz="1400" dirty="0">
                <a:latin typeface="Times New Roman" pitchFamily="18" charset="0"/>
                <a:sym typeface="Verdana" pitchFamily="34" charset="0"/>
              </a:rPr>
              <a:t>, the green line is above the orange line</a:t>
            </a:r>
          </a:p>
          <a:p>
            <a:pPr>
              <a:lnSpc>
                <a:spcPct val="80000"/>
              </a:lnSpc>
              <a:spcBef>
                <a:spcPts val="1055"/>
              </a:spcBef>
              <a:buClr>
                <a:schemeClr val="tx1"/>
              </a:buClr>
              <a:buSzPct val="125000"/>
              <a:buFont typeface="Gill Sans" pitchFamily="-32" charset="0"/>
              <a:buChar char="•"/>
            </a:pPr>
            <a:r>
              <a:rPr lang="en-US" sz="1400" dirty="0">
                <a:solidFill>
                  <a:srgbClr val="FF9900"/>
                </a:solidFill>
                <a:latin typeface="Times New Roman" pitchFamily="18" charset="0"/>
                <a:sym typeface="Verdana" pitchFamily="34" charset="0"/>
              </a:rPr>
              <a:t>Saving = investment</a:t>
            </a:r>
            <a:r>
              <a:rPr lang="en-US" sz="1400" dirty="0">
                <a:latin typeface="Times New Roman" pitchFamily="18" charset="0"/>
                <a:sym typeface="Verdana" pitchFamily="34" charset="0"/>
              </a:rPr>
              <a:t> is now </a:t>
            </a:r>
            <a:r>
              <a:rPr lang="en-US" sz="1400" u="sng" dirty="0">
                <a:latin typeface="Times New Roman" pitchFamily="18" charset="0"/>
                <a:sym typeface="Verdana" pitchFamily="34" charset="0"/>
              </a:rPr>
              <a:t>less than</a:t>
            </a:r>
            <a:r>
              <a:rPr lang="en-US" sz="1400" dirty="0">
                <a:latin typeface="Times New Roman" pitchFamily="18" charset="0"/>
                <a:sym typeface="Verdana" pitchFamily="34" charset="0"/>
              </a:rPr>
              <a:t> </a:t>
            </a:r>
            <a:r>
              <a:rPr lang="en-US" sz="1400" dirty="0">
                <a:solidFill>
                  <a:srgbClr val="027D3E"/>
                </a:solidFill>
                <a:latin typeface="Times New Roman" pitchFamily="18" charset="0"/>
                <a:sym typeface="Verdana" pitchFamily="34" charset="0"/>
              </a:rPr>
              <a:t>depreciation</a:t>
            </a:r>
          </a:p>
          <a:p>
            <a:pPr>
              <a:lnSpc>
                <a:spcPct val="80000"/>
              </a:lnSpc>
              <a:spcBef>
                <a:spcPts val="1055"/>
              </a:spcBef>
              <a:buClr>
                <a:srgbClr val="000000"/>
              </a:buClr>
              <a:buSzPct val="125000"/>
              <a:buFont typeface="Gill Sans" pitchFamily="-32" charset="0"/>
              <a:buChar char="•"/>
            </a:pPr>
            <a:r>
              <a:rPr lang="en-US" sz="1400" dirty="0">
                <a:latin typeface="Times New Roman" pitchFamily="18" charset="0"/>
                <a:sym typeface="Verdana" pitchFamily="34" charset="0"/>
              </a:rPr>
              <a:t>So ∆</a:t>
            </a:r>
            <a:r>
              <a:rPr lang="en-US" sz="1400" i="1" dirty="0">
                <a:latin typeface="Times New Roman" pitchFamily="18" charset="0"/>
                <a:sym typeface="Verdana" pitchFamily="34" charset="0"/>
              </a:rPr>
              <a:t>K</a:t>
            </a:r>
            <a:r>
              <a:rPr lang="en-US" sz="1400" i="1" baseline="-6000" dirty="0">
                <a:latin typeface="Times New Roman" pitchFamily="18" charset="0"/>
                <a:sym typeface="Verdana" pitchFamily="34" charset="0"/>
              </a:rPr>
              <a:t>t</a:t>
            </a:r>
            <a:r>
              <a:rPr lang="en-US" sz="1400" dirty="0">
                <a:latin typeface="Times New Roman" pitchFamily="18" charset="0"/>
                <a:sym typeface="Verdana" pitchFamily="34" charset="0"/>
              </a:rPr>
              <a:t> &lt; 0 because</a:t>
            </a:r>
          </a:p>
          <a:p>
            <a:pPr>
              <a:lnSpc>
                <a:spcPct val="80000"/>
              </a:lnSpc>
              <a:spcBef>
                <a:spcPts val="5414"/>
              </a:spcBef>
              <a:buClr>
                <a:srgbClr val="000000"/>
              </a:buClr>
              <a:buSzPct val="125000"/>
              <a:buFont typeface="Gill Sans" pitchFamily="-32" charset="0"/>
              <a:buChar char="•"/>
            </a:pPr>
            <a:r>
              <a:rPr lang="en-US" sz="1400" dirty="0">
                <a:latin typeface="Times New Roman" pitchFamily="18" charset="0"/>
                <a:sym typeface="Verdana" pitchFamily="34" charset="0"/>
              </a:rPr>
              <a:t>Then since ∆</a:t>
            </a:r>
            <a:r>
              <a:rPr lang="en-US" sz="1400" i="1" dirty="0">
                <a:latin typeface="Times New Roman" pitchFamily="18" charset="0"/>
                <a:sym typeface="Verdana" pitchFamily="34" charset="0"/>
              </a:rPr>
              <a:t>K</a:t>
            </a:r>
            <a:r>
              <a:rPr lang="en-US" sz="1400" i="1" baseline="-6000" dirty="0">
                <a:latin typeface="Times New Roman" pitchFamily="18" charset="0"/>
                <a:sym typeface="Verdana" pitchFamily="34" charset="0"/>
              </a:rPr>
              <a:t>t</a:t>
            </a:r>
            <a:r>
              <a:rPr lang="en-US" sz="1400" baseline="-6000" dirty="0">
                <a:latin typeface="Times New Roman" pitchFamily="18" charset="0"/>
                <a:sym typeface="Verdana" pitchFamily="34" charset="0"/>
              </a:rPr>
              <a:t> </a:t>
            </a:r>
            <a:r>
              <a:rPr lang="en-US" sz="1400" dirty="0">
                <a:latin typeface="Times New Roman" pitchFamily="18" charset="0"/>
                <a:sym typeface="Verdana" pitchFamily="34" charset="0"/>
              </a:rPr>
              <a:t>&lt;</a:t>
            </a:r>
            <a:r>
              <a:rPr lang="en-US" sz="1400" baseline="-6000" dirty="0">
                <a:latin typeface="Times New Roman" pitchFamily="18" charset="0"/>
                <a:sym typeface="Verdana" pitchFamily="34" charset="0"/>
              </a:rPr>
              <a:t> </a:t>
            </a:r>
            <a:r>
              <a:rPr lang="en-US" sz="1400" dirty="0">
                <a:latin typeface="Times New Roman" pitchFamily="18" charset="0"/>
                <a:sym typeface="Verdana" pitchFamily="34" charset="0"/>
              </a:rPr>
              <a:t>0,</a:t>
            </a:r>
            <a:br>
              <a:rPr lang="en-US" sz="1400" dirty="0">
                <a:latin typeface="Times New Roman" pitchFamily="18" charset="0"/>
                <a:sym typeface="Verdana" pitchFamily="34" charset="0"/>
              </a:rPr>
            </a:br>
            <a:r>
              <a:rPr lang="en-US" sz="1400" dirty="0">
                <a:latin typeface="Times New Roman" pitchFamily="18" charset="0"/>
                <a:sym typeface="Verdana" pitchFamily="34" charset="0"/>
              </a:rPr>
              <a:t>  </a:t>
            </a:r>
            <a:r>
              <a:rPr lang="en-US" sz="1400" i="1" dirty="0">
                <a:latin typeface="Times New Roman" pitchFamily="18" charset="0"/>
                <a:sym typeface="Verdana" pitchFamily="34" charset="0"/>
              </a:rPr>
              <a:t>K</a:t>
            </a:r>
            <a:r>
              <a:rPr lang="en-US" sz="1400" i="1" baseline="-6000" dirty="0">
                <a:latin typeface="Times New Roman" pitchFamily="18" charset="0"/>
                <a:sym typeface="Verdana" pitchFamily="34" charset="0"/>
              </a:rPr>
              <a:t>t</a:t>
            </a:r>
            <a:r>
              <a:rPr lang="en-US" sz="1400" dirty="0">
                <a:latin typeface="Times New Roman" pitchFamily="18" charset="0"/>
                <a:sym typeface="Verdana" pitchFamily="34" charset="0"/>
              </a:rPr>
              <a:t> </a:t>
            </a:r>
            <a:r>
              <a:rPr lang="en-US" sz="1400" b="1" dirty="0">
                <a:latin typeface="Times New Roman" pitchFamily="18" charset="0"/>
                <a:sym typeface="Verdana" pitchFamily="34" charset="0"/>
              </a:rPr>
              <a:t>de</a:t>
            </a:r>
            <a:r>
              <a:rPr lang="en-US" sz="1400" dirty="0">
                <a:latin typeface="Times New Roman" pitchFamily="18" charset="0"/>
                <a:sym typeface="Verdana" pitchFamily="34" charset="0"/>
              </a:rPr>
              <a:t>creases from </a:t>
            </a:r>
            <a:r>
              <a:rPr lang="en-US" sz="1400" i="1" dirty="0">
                <a:latin typeface="Times New Roman" pitchFamily="18" charset="0"/>
                <a:sym typeface="Verdana" pitchFamily="34" charset="0"/>
              </a:rPr>
              <a:t>K</a:t>
            </a:r>
            <a:r>
              <a:rPr lang="en-US" sz="1400" baseline="-6000" dirty="0">
                <a:latin typeface="Times New Roman" pitchFamily="18" charset="0"/>
                <a:sym typeface="Verdana" pitchFamily="34" charset="0"/>
              </a:rPr>
              <a:t>0</a:t>
            </a:r>
            <a:r>
              <a:rPr lang="en-US" sz="1400" dirty="0">
                <a:latin typeface="Times New Roman" pitchFamily="18" charset="0"/>
                <a:sym typeface="Verdana" pitchFamily="34" charset="0"/>
              </a:rPr>
              <a:t> to </a:t>
            </a:r>
            <a:r>
              <a:rPr lang="en-US" sz="1400" i="1" dirty="0">
                <a:latin typeface="Times New Roman" pitchFamily="18" charset="0"/>
                <a:sym typeface="Verdana" pitchFamily="34" charset="0"/>
              </a:rPr>
              <a:t>K</a:t>
            </a:r>
            <a:r>
              <a:rPr lang="en-US" sz="1400" baseline="-6000" dirty="0">
                <a:latin typeface="Times New Roman" pitchFamily="18" charset="0"/>
                <a:sym typeface="Verdana" pitchFamily="34" charset="0"/>
              </a:rPr>
              <a:t>1</a:t>
            </a:r>
            <a:r>
              <a:rPr lang="en-US" sz="1400" dirty="0">
                <a:latin typeface="Times New Roman" pitchFamily="18" charset="0"/>
                <a:sym typeface="Verdana" pitchFamily="34" charset="0"/>
              </a:rPr>
              <a:t> &lt; </a:t>
            </a:r>
            <a:r>
              <a:rPr lang="en-US" sz="1400" i="1" dirty="0">
                <a:latin typeface="Times New Roman" pitchFamily="18" charset="0"/>
                <a:sym typeface="Verdana" pitchFamily="34" charset="0"/>
              </a:rPr>
              <a:t>K</a:t>
            </a:r>
            <a:r>
              <a:rPr lang="en-US" sz="1400" baseline="-6000" dirty="0">
                <a:latin typeface="Times New Roman" pitchFamily="18" charset="0"/>
                <a:sym typeface="Verdana" pitchFamily="34" charset="0"/>
              </a:rPr>
              <a:t>0</a:t>
            </a:r>
          </a:p>
        </p:txBody>
      </p:sp>
      <p:pic>
        <p:nvPicPr>
          <p:cNvPr id="40978" name="Picture 18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94018" y="3178969"/>
            <a:ext cx="25003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6476629" y="2171032"/>
            <a:ext cx="372814" cy="4356571"/>
            <a:chOff x="0" y="0"/>
            <a:chExt cx="334" cy="3902"/>
          </a:xfrm>
        </p:grpSpPr>
        <p:sp>
          <p:nvSpPr>
            <p:cNvPr id="40980" name="Line 20"/>
            <p:cNvSpPr>
              <a:spLocks noChangeShapeType="1"/>
            </p:cNvSpPr>
            <p:nvPr/>
          </p:nvSpPr>
          <p:spPr bwMode="auto">
            <a:xfrm>
              <a:off x="158" y="0"/>
              <a:ext cx="2" cy="3513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1" name="Rectangle 21"/>
            <p:cNvSpPr>
              <a:spLocks/>
            </p:cNvSpPr>
            <p:nvPr/>
          </p:nvSpPr>
          <p:spPr bwMode="auto">
            <a:xfrm>
              <a:off x="0" y="3534"/>
              <a:ext cx="33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2100" i="1" dirty="0">
                  <a:latin typeface="Times New Roman" pitchFamily="18" charset="0"/>
                  <a:sym typeface="Verdana" pitchFamily="34" charset="0"/>
                </a:rPr>
                <a:t>K</a:t>
              </a:r>
              <a:r>
                <a:rPr lang="en-US" sz="2100" baseline="-6000" dirty="0">
                  <a:latin typeface="Times New Roman" pitchFamily="18" charset="0"/>
                  <a:sym typeface="Verdana" pitchFamily="34" charset="0"/>
                </a:rPr>
                <a:t>1</a:t>
              </a:r>
            </a:p>
          </p:txBody>
        </p:sp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6732240" y="2902148"/>
            <a:ext cx="379512" cy="2549426"/>
            <a:chOff x="0" y="0"/>
            <a:chExt cx="339" cy="2284"/>
          </a:xfrm>
        </p:grpSpPr>
        <p:sp>
          <p:nvSpPr>
            <p:cNvPr id="40983" name="Line 23"/>
            <p:cNvSpPr>
              <a:spLocks noChangeShapeType="1"/>
            </p:cNvSpPr>
            <p:nvPr/>
          </p:nvSpPr>
          <p:spPr bwMode="auto">
            <a:xfrm>
              <a:off x="0" y="2283"/>
              <a:ext cx="33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4" name="Line 24"/>
            <p:cNvSpPr>
              <a:spLocks noChangeShapeType="1"/>
            </p:cNvSpPr>
            <p:nvPr/>
          </p:nvSpPr>
          <p:spPr bwMode="auto">
            <a:xfrm>
              <a:off x="0" y="1761"/>
              <a:ext cx="33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5" name="Line 25"/>
            <p:cNvSpPr>
              <a:spLocks noChangeShapeType="1"/>
            </p:cNvSpPr>
            <p:nvPr/>
          </p:nvSpPr>
          <p:spPr bwMode="auto">
            <a:xfrm>
              <a:off x="1" y="1024"/>
              <a:ext cx="338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6" name="Line 26"/>
            <p:cNvSpPr>
              <a:spLocks noChangeShapeType="1"/>
            </p:cNvSpPr>
            <p:nvPr/>
          </p:nvSpPr>
          <p:spPr bwMode="auto">
            <a:xfrm>
              <a:off x="1" y="0"/>
              <a:ext cx="338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2113-9C4C-48C6-9D50-481C56C7F40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6862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22" name="Rectangle 3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ym typeface="Verdana" pitchFamily="34" charset="0"/>
              </a:rPr>
              <a:t>Transition Dynamics and Steady State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057550" y="1625204"/>
            <a:ext cx="7965281" cy="4830961"/>
            <a:chOff x="0" y="0"/>
            <a:chExt cx="7136" cy="4328"/>
          </a:xfrm>
        </p:grpSpPr>
        <p:sp>
          <p:nvSpPr>
            <p:cNvPr id="41988" name="Line 4"/>
            <p:cNvSpPr>
              <a:spLocks noChangeShapeType="1"/>
            </p:cNvSpPr>
            <p:nvPr/>
          </p:nvSpPr>
          <p:spPr bwMode="auto">
            <a:xfrm>
              <a:off x="564" y="695"/>
              <a:ext cx="1" cy="3479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89" name="Line 5"/>
            <p:cNvSpPr>
              <a:spLocks noChangeShapeType="1"/>
            </p:cNvSpPr>
            <p:nvPr/>
          </p:nvSpPr>
          <p:spPr bwMode="auto">
            <a:xfrm flipH="1">
              <a:off x="533" y="4143"/>
              <a:ext cx="5100" cy="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0" name="Rectangle 6"/>
            <p:cNvSpPr>
              <a:spLocks/>
            </p:cNvSpPr>
            <p:nvPr/>
          </p:nvSpPr>
          <p:spPr bwMode="auto">
            <a:xfrm>
              <a:off x="0" y="0"/>
              <a:ext cx="1617" cy="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2000" dirty="0">
                  <a:latin typeface="Times New Roman" pitchFamily="18" charset="0"/>
                  <a:sym typeface="Verdana" pitchFamily="34" charset="0"/>
                </a:rPr>
                <a:t>Investment, Depreciation</a:t>
              </a:r>
            </a:p>
          </p:txBody>
        </p:sp>
        <p:sp>
          <p:nvSpPr>
            <p:cNvPr id="41991" name="Rectangle 7"/>
            <p:cNvSpPr>
              <a:spLocks/>
            </p:cNvSpPr>
            <p:nvPr/>
          </p:nvSpPr>
          <p:spPr bwMode="auto">
            <a:xfrm>
              <a:off x="5783" y="3959"/>
              <a:ext cx="1353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2000" dirty="0">
                  <a:latin typeface="Times New Roman" pitchFamily="18" charset="0"/>
                  <a:sym typeface="Verdana" pitchFamily="34" charset="0"/>
                </a:rPr>
                <a:t>Capital, </a:t>
              </a:r>
              <a:r>
                <a:rPr lang="en-US" sz="2000" i="1" dirty="0">
                  <a:latin typeface="Times New Roman" pitchFamily="18" charset="0"/>
                  <a:sym typeface="Verdana" pitchFamily="34" charset="0"/>
                </a:rPr>
                <a:t>K</a:t>
              </a:r>
              <a:r>
                <a:rPr lang="en-US" sz="2000" i="1" baseline="-6000" dirty="0">
                  <a:latin typeface="Times New Roman" pitchFamily="18" charset="0"/>
                  <a:sym typeface="Verdana" pitchFamily="34" charset="0"/>
                </a:rPr>
                <a:t>t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687093" y="1990205"/>
            <a:ext cx="5222751" cy="4259461"/>
            <a:chOff x="0" y="0"/>
            <a:chExt cx="4678" cy="3816"/>
          </a:xfrm>
        </p:grpSpPr>
        <p:sp>
          <p:nvSpPr>
            <p:cNvPr id="41993" name="Line 9"/>
            <p:cNvSpPr>
              <a:spLocks noChangeShapeType="1"/>
            </p:cNvSpPr>
            <p:nvPr/>
          </p:nvSpPr>
          <p:spPr bwMode="auto">
            <a:xfrm rot="10800000" flipH="1">
              <a:off x="0" y="276"/>
              <a:ext cx="4677" cy="3541"/>
            </a:xfrm>
            <a:prstGeom prst="line">
              <a:avLst/>
            </a:prstGeom>
            <a:noFill/>
            <a:ln w="101600">
              <a:solidFill>
                <a:srgbClr val="027D3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1994" name="Picture 10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01" y="0"/>
              <a:ext cx="676" cy="327"/>
            </a:xfrm>
            <a:prstGeom prst="rect">
              <a:avLst/>
            </a:prstGeom>
            <a:noFill/>
            <a:ln w="9525">
              <a:solidFill>
                <a:srgbClr val="027D3E"/>
              </a:solidFill>
              <a:miter lim="800000"/>
              <a:headEnd/>
              <a:tailEnd/>
            </a:ln>
          </p:spPr>
        </p:pic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687092" y="3303986"/>
            <a:ext cx="5279678" cy="2957959"/>
            <a:chOff x="0" y="0"/>
            <a:chExt cx="4729" cy="2650"/>
          </a:xfrm>
        </p:grpSpPr>
        <p:pic>
          <p:nvPicPr>
            <p:cNvPr id="41996" name="Picture 12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77" y="184"/>
              <a:ext cx="552" cy="327"/>
            </a:xfrm>
            <a:prstGeom prst="rect">
              <a:avLst/>
            </a:prstGeom>
            <a:noFill/>
            <a:ln w="9525">
              <a:solidFill>
                <a:srgbClr val="FF9900"/>
              </a:solidFill>
              <a:miter lim="800000"/>
              <a:headEnd/>
              <a:tailEnd/>
            </a:ln>
          </p:spPr>
        </p:pic>
        <p:sp>
          <p:nvSpPr>
            <p:cNvPr id="41997" name="AutoShape 13"/>
            <p:cNvSpPr>
              <a:spLocks/>
            </p:cNvSpPr>
            <p:nvPr/>
          </p:nvSpPr>
          <p:spPr bwMode="auto">
            <a:xfrm>
              <a:off x="0" y="0"/>
              <a:ext cx="4637" cy="26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cubicBezTo>
                    <a:pt x="0" y="21600"/>
                    <a:pt x="2479" y="0"/>
                    <a:pt x="21600" y="0"/>
                  </a:cubicBezTo>
                </a:path>
              </a:pathLst>
            </a:custGeom>
            <a:noFill/>
            <a:ln w="88900">
              <a:solidFill>
                <a:srgbClr val="FF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6301383" y="3259337"/>
            <a:ext cx="3230314" cy="1857375"/>
            <a:chOff x="0" y="0"/>
            <a:chExt cx="2894" cy="1664"/>
          </a:xfrm>
        </p:grpSpPr>
        <p:sp>
          <p:nvSpPr>
            <p:cNvPr id="41999" name="Oval 15"/>
            <p:cNvSpPr>
              <a:spLocks/>
            </p:cNvSpPr>
            <p:nvPr/>
          </p:nvSpPr>
          <p:spPr bwMode="auto">
            <a:xfrm>
              <a:off x="0" y="0"/>
              <a:ext cx="266" cy="26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0" name="Line 16"/>
            <p:cNvSpPr>
              <a:spLocks noChangeShapeType="1"/>
            </p:cNvSpPr>
            <p:nvPr/>
          </p:nvSpPr>
          <p:spPr bwMode="auto">
            <a:xfrm>
              <a:off x="266" y="256"/>
              <a:ext cx="839" cy="6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1" name="Rectangle 17"/>
            <p:cNvSpPr>
              <a:spLocks/>
            </p:cNvSpPr>
            <p:nvPr/>
          </p:nvSpPr>
          <p:spPr bwMode="auto">
            <a:xfrm>
              <a:off x="344" y="916"/>
              <a:ext cx="2550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2300" dirty="0">
                  <a:latin typeface="Times New Roman" pitchFamily="18" charset="0"/>
                  <a:sym typeface="Verdana" pitchFamily="34" charset="0"/>
                </a:rPr>
                <a:t>At this value of K, </a:t>
              </a:r>
              <a:br>
                <a:rPr lang="en-US" sz="2300" dirty="0">
                  <a:latin typeface="Times New Roman" pitchFamily="18" charset="0"/>
                  <a:sym typeface="Verdana" pitchFamily="34" charset="0"/>
                </a:rPr>
              </a:br>
              <a:r>
                <a:rPr lang="en-US" sz="2300" i="1" dirty="0" err="1">
                  <a:latin typeface="Times New Roman" pitchFamily="18" charset="0"/>
                  <a:sym typeface="Verdana" pitchFamily="34" charset="0"/>
                </a:rPr>
                <a:t>dK</a:t>
              </a:r>
              <a:r>
                <a:rPr lang="en-US" sz="2300" i="1" baseline="-6000" dirty="0" err="1">
                  <a:latin typeface="Times New Roman" pitchFamily="18" charset="0"/>
                  <a:sym typeface="Verdana" pitchFamily="34" charset="0"/>
                </a:rPr>
                <a:t>t</a:t>
              </a:r>
              <a:r>
                <a:rPr lang="en-US" sz="2300" dirty="0">
                  <a:latin typeface="Times New Roman" pitchFamily="18" charset="0"/>
                  <a:sym typeface="Verdana" pitchFamily="34" charset="0"/>
                </a:rPr>
                <a:t> = </a:t>
              </a:r>
              <a:r>
                <a:rPr lang="en-US" sz="2300" i="1" dirty="0" err="1">
                  <a:latin typeface="Times New Roman" pitchFamily="18" charset="0"/>
                  <a:sym typeface="Verdana" pitchFamily="34" charset="0"/>
                </a:rPr>
                <a:t>sY</a:t>
              </a:r>
              <a:r>
                <a:rPr lang="en-US" sz="2300" i="1" baseline="-6000" dirty="0" err="1">
                  <a:latin typeface="Times New Roman" pitchFamily="18" charset="0"/>
                  <a:sym typeface="Verdana" pitchFamily="34" charset="0"/>
                </a:rPr>
                <a:t>t</a:t>
              </a:r>
              <a:r>
                <a:rPr lang="en-US" sz="2300" dirty="0">
                  <a:latin typeface="Times New Roman" pitchFamily="18" charset="0"/>
                  <a:sym typeface="Verdana" pitchFamily="34" charset="0"/>
                </a:rPr>
                <a:t>, so</a:t>
              </a: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6244457" y="2329534"/>
            <a:ext cx="404068" cy="4356571"/>
            <a:chOff x="0" y="0"/>
            <a:chExt cx="361" cy="3902"/>
          </a:xfrm>
        </p:grpSpPr>
        <p:sp>
          <p:nvSpPr>
            <p:cNvPr id="42004" name="Line 20"/>
            <p:cNvSpPr>
              <a:spLocks noChangeShapeType="1"/>
            </p:cNvSpPr>
            <p:nvPr/>
          </p:nvSpPr>
          <p:spPr bwMode="auto">
            <a:xfrm>
              <a:off x="173" y="0"/>
              <a:ext cx="1" cy="3513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5" name="Rectangle 21"/>
            <p:cNvSpPr>
              <a:spLocks/>
            </p:cNvSpPr>
            <p:nvPr/>
          </p:nvSpPr>
          <p:spPr bwMode="auto">
            <a:xfrm>
              <a:off x="0" y="3534"/>
              <a:ext cx="361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2100" i="1" dirty="0">
                  <a:latin typeface="Times New Roman" pitchFamily="18" charset="0"/>
                  <a:sym typeface="Verdana" pitchFamily="34" charset="0"/>
                </a:rPr>
                <a:t>K</a:t>
              </a:r>
              <a:r>
                <a:rPr lang="en-US" sz="2100" dirty="0">
                  <a:latin typeface="Times New Roman" pitchFamily="18" charset="0"/>
                  <a:sym typeface="Verdana" pitchFamily="34" charset="0"/>
                </a:rPr>
                <a:t>*</a:t>
              </a:r>
            </a:p>
          </p:txBody>
        </p:sp>
      </p:grpSp>
      <p:sp>
        <p:nvSpPr>
          <p:cNvPr id="42006" name="Line 22"/>
          <p:cNvSpPr>
            <a:spLocks noChangeShapeType="1"/>
          </p:cNvSpPr>
          <p:nvPr/>
        </p:nvSpPr>
        <p:spPr bwMode="auto">
          <a:xfrm flipH="1">
            <a:off x="5934151" y="6250782"/>
            <a:ext cx="175245" cy="1117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 type="stealth" w="med" len="med"/>
            <a:tailEnd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42007" name="Line 23"/>
          <p:cNvSpPr>
            <a:spLocks noChangeShapeType="1"/>
          </p:cNvSpPr>
          <p:nvPr/>
        </p:nvSpPr>
        <p:spPr bwMode="auto">
          <a:xfrm flipH="1">
            <a:off x="5579196" y="6250782"/>
            <a:ext cx="176361" cy="1117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 type="stealth" w="med" len="med"/>
            <a:tailEnd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42008" name="Line 24"/>
          <p:cNvSpPr>
            <a:spLocks noChangeShapeType="1"/>
          </p:cNvSpPr>
          <p:nvPr/>
        </p:nvSpPr>
        <p:spPr bwMode="auto">
          <a:xfrm flipH="1">
            <a:off x="5225357" y="6250782"/>
            <a:ext cx="175245" cy="1117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 type="stealth" w="med" len="med"/>
            <a:tailEnd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42009" name="Line 25"/>
          <p:cNvSpPr>
            <a:spLocks noChangeShapeType="1"/>
          </p:cNvSpPr>
          <p:nvPr/>
        </p:nvSpPr>
        <p:spPr bwMode="auto">
          <a:xfrm flipH="1">
            <a:off x="4928445" y="6250782"/>
            <a:ext cx="175245" cy="1117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 type="stealth" w="med" len="med"/>
            <a:tailEnd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42010" name="Line 26"/>
          <p:cNvSpPr>
            <a:spLocks noChangeShapeType="1"/>
          </p:cNvSpPr>
          <p:nvPr/>
        </p:nvSpPr>
        <p:spPr bwMode="auto">
          <a:xfrm>
            <a:off x="6715498" y="6250782"/>
            <a:ext cx="123899" cy="1117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 type="stealth" w="med" len="med"/>
            <a:tailEnd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42011" name="Line 27"/>
          <p:cNvSpPr>
            <a:spLocks noChangeShapeType="1"/>
          </p:cNvSpPr>
          <p:nvPr/>
        </p:nvSpPr>
        <p:spPr bwMode="auto">
          <a:xfrm>
            <a:off x="7001248" y="6250782"/>
            <a:ext cx="123899" cy="1117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 type="stealth" w="med" len="med"/>
            <a:tailEnd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42012" name="Line 28"/>
          <p:cNvSpPr>
            <a:spLocks noChangeShapeType="1"/>
          </p:cNvSpPr>
          <p:nvPr/>
        </p:nvSpPr>
        <p:spPr bwMode="auto">
          <a:xfrm>
            <a:off x="7286998" y="6250782"/>
            <a:ext cx="123899" cy="1117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 type="stealth" w="med" len="med"/>
            <a:tailEnd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42013" name="Line 29"/>
          <p:cNvSpPr>
            <a:spLocks noChangeShapeType="1"/>
          </p:cNvSpPr>
          <p:nvPr/>
        </p:nvSpPr>
        <p:spPr bwMode="auto">
          <a:xfrm>
            <a:off x="7583909" y="6250782"/>
            <a:ext cx="125016" cy="1117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 type="stealth" w="med" len="med"/>
            <a:tailEnd/>
          </a:ln>
        </p:spPr>
        <p:txBody>
          <a:bodyPr lIns="64291" tIns="32146" rIns="64291" bIns="32146"/>
          <a:lstStyle/>
          <a:p>
            <a:endParaRPr lang="en-US"/>
          </a:p>
        </p:txBody>
      </p: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8069461" y="2571750"/>
            <a:ext cx="2464594" cy="1151930"/>
            <a:chOff x="0" y="0"/>
            <a:chExt cx="2208" cy="1032"/>
          </a:xfrm>
        </p:grpSpPr>
        <p:sp>
          <p:nvSpPr>
            <p:cNvPr id="42015" name="Rectangle 31"/>
            <p:cNvSpPr>
              <a:spLocks/>
            </p:cNvSpPr>
            <p:nvPr/>
          </p:nvSpPr>
          <p:spPr bwMode="auto">
            <a:xfrm>
              <a:off x="7" y="20"/>
              <a:ext cx="2178" cy="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2400" dirty="0">
                  <a:latin typeface="Times New Roman" pitchFamily="18" charset="0"/>
                </a:rPr>
                <a:t>No matter where we start, we’ll transition to </a:t>
              </a:r>
              <a:r>
                <a:rPr lang="en-US" sz="2400" i="1" dirty="0">
                  <a:latin typeface="Times New Roman" pitchFamily="18" charset="0"/>
                </a:rPr>
                <a:t>K*</a:t>
              </a:r>
              <a:r>
                <a:rPr lang="en-US" sz="2400" dirty="0">
                  <a:latin typeface="Times New Roman" pitchFamily="18" charset="0"/>
                </a:rPr>
                <a:t>!</a:t>
              </a:r>
            </a:p>
          </p:txBody>
        </p:sp>
        <p:sp>
          <p:nvSpPr>
            <p:cNvPr id="42016" name="Rectangle 32"/>
            <p:cNvSpPr>
              <a:spLocks/>
            </p:cNvSpPr>
            <p:nvPr/>
          </p:nvSpPr>
          <p:spPr bwMode="auto">
            <a:xfrm>
              <a:off x="0" y="0"/>
              <a:ext cx="2208" cy="103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2113-9C4C-48C6-9D50-481C56C7F40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0493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29C93-274D-4492-805A-728E58EAC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Rise of Capital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6AEC7-BE75-45DF-B191-97A3F74CE2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600201"/>
            <a:ext cx="5765800" cy="5121275"/>
          </a:xfrm>
        </p:spPr>
        <p:txBody>
          <a:bodyPr>
            <a:normAutofit/>
          </a:bodyPr>
          <a:lstStyle/>
          <a:p>
            <a:r>
              <a:rPr lang="en-US" dirty="0"/>
              <a:t>Pre-Industrial times:</a:t>
            </a:r>
          </a:p>
          <a:p>
            <a:pPr lvl="1"/>
            <a:r>
              <a:rPr lang="en-US" dirty="0"/>
              <a:t>Land important factor of production</a:t>
            </a:r>
          </a:p>
          <a:p>
            <a:pPr lvl="1"/>
            <a:r>
              <a:rPr lang="en-US" dirty="0"/>
              <a:t>Quantity of land fixed</a:t>
            </a:r>
          </a:p>
          <a:p>
            <a:pPr lvl="1"/>
            <a:r>
              <a:rPr lang="en-US" dirty="0"/>
              <a:t>Major impediment to growth</a:t>
            </a:r>
          </a:p>
          <a:p>
            <a:r>
              <a:rPr lang="en-US" dirty="0"/>
              <a:t>Industrial Revolution: Land intensity falls …</a:t>
            </a:r>
          </a:p>
          <a:p>
            <a:pPr lvl="1"/>
            <a:r>
              <a:rPr lang="en-US" dirty="0"/>
              <a:t>Fossil fuels replace firewood / </a:t>
            </a:r>
            <a:br>
              <a:rPr lang="en-US" dirty="0"/>
            </a:br>
            <a:r>
              <a:rPr lang="en-US" dirty="0"/>
              <a:t>animal power</a:t>
            </a:r>
          </a:p>
          <a:p>
            <a:pPr lvl="1"/>
            <a:r>
              <a:rPr lang="en-US" dirty="0"/>
              <a:t>Food share of consumption falls</a:t>
            </a:r>
          </a:p>
          <a:p>
            <a:r>
              <a:rPr lang="en-US" dirty="0"/>
              <a:t>… importance of capital rises</a:t>
            </a:r>
          </a:p>
          <a:p>
            <a:pPr lvl="1"/>
            <a:r>
              <a:rPr lang="en-US" dirty="0"/>
              <a:t>Wave of machines are invented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5B943E-9F19-7430-0F98-A7ED0B7A0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765800" cy="5121275"/>
          </a:xfrm>
        </p:spPr>
        <p:txBody>
          <a:bodyPr>
            <a:normAutofit/>
          </a:bodyPr>
          <a:lstStyle/>
          <a:p>
            <a:r>
              <a:rPr lang="en-US" dirty="0"/>
              <a:t>Capital is fundamentally different from land</a:t>
            </a:r>
          </a:p>
          <a:p>
            <a:pPr lvl="1"/>
            <a:r>
              <a:rPr lang="en-US" dirty="0"/>
              <a:t>It can be accumulated through investment!</a:t>
            </a:r>
          </a:p>
          <a:p>
            <a:r>
              <a:rPr lang="en-US" dirty="0"/>
              <a:t>1800 - 1950: </a:t>
            </a:r>
          </a:p>
          <a:p>
            <a:pPr lvl="1"/>
            <a:r>
              <a:rPr lang="en-US" dirty="0"/>
              <a:t>Industrial nations (UK, US, France, Germany, etc.) accumulated a great deal of capital and grew rapidly</a:t>
            </a:r>
          </a:p>
          <a:p>
            <a:pPr lvl="1"/>
            <a:r>
              <a:rPr lang="en-US" dirty="0"/>
              <a:t>Stalinist Soviet Union: Five year plans emphasize capital accumulation and growth takes off</a:t>
            </a:r>
          </a:p>
          <a:p>
            <a:pPr lvl="1"/>
            <a:r>
              <a:rPr lang="en-US" dirty="0"/>
              <a:t>Many other regions lag behind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A1CCB6-807D-41B4-B4A9-27F216157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092F7-E592-49A6-818E-C0478D32F0E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9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Capital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investment is greater than depreciation, capital stock rises.</a:t>
            </a:r>
          </a:p>
          <a:p>
            <a:r>
              <a:rPr lang="en-US" dirty="0"/>
              <a:t>Capital continues to rise until investment and depreciation </a:t>
            </a:r>
            <a:br>
              <a:rPr lang="en-US" dirty="0"/>
            </a:br>
            <a:r>
              <a:rPr lang="en-US" dirty="0"/>
              <a:t>are equal. At this point capital stock stops growing</a:t>
            </a:r>
          </a:p>
          <a:p>
            <a:r>
              <a:rPr lang="en-US" dirty="0"/>
              <a:t>Growth process is referred to as </a:t>
            </a:r>
            <a:r>
              <a:rPr lang="en-US" dirty="0">
                <a:solidFill>
                  <a:schemeClr val="accent2"/>
                </a:solidFill>
              </a:rPr>
              <a:t>transition dynamics</a:t>
            </a:r>
          </a:p>
          <a:p>
            <a:r>
              <a:rPr lang="en-US" dirty="0"/>
              <a:t>Point at which capital stops growing is called the </a:t>
            </a:r>
            <a:r>
              <a:rPr lang="en-US" dirty="0">
                <a:solidFill>
                  <a:schemeClr val="accent2"/>
                </a:solidFill>
              </a:rPr>
              <a:t>steady state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2113-9C4C-48C6-9D50-481C56C7F40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9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for Steady State Capital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0972800" cy="4724400"/>
              </a:xfrm>
            </p:spPr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2/3</m:t>
                          </m:r>
                        </m:sup>
                      </m:sSup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1/3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Definition of steady state: Point were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e>
                      </m:ac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Key idea: Replace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</m:acc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</m:acc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2/3</m:t>
                          </m:r>
                        </m:sup>
                      </m:sSup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1/3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e>
                      </m:acc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̅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</m:acc>
                                  <m:acc>
                                    <m:accPr>
                                      <m:chr m:val="̅"/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</m:acc>
                                </m:num>
                                <m:den>
                                  <m:acc>
                                    <m:accPr>
                                      <m:chr m:val="̅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𝑑</m:t>
                                      </m:r>
                                    </m:e>
                                  </m:acc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3/2</m:t>
                          </m:r>
                        </m:sup>
                      </m:sSup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𝐿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0972800" cy="4724400"/>
              </a:xfrm>
              <a:blipFill>
                <a:blip r:embed="rId2"/>
                <a:stretch>
                  <a:fillRect l="-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2113-9C4C-48C6-9D50-481C56C7F40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83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in the Solow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09601" y="1600201"/>
                <a:ext cx="4001708" cy="4525963"/>
              </a:xfrm>
            </p:spPr>
            <p:txBody>
              <a:bodyPr/>
              <a:lstStyle/>
              <a:p>
                <a:r>
                  <a:rPr lang="en-US" dirty="0"/>
                  <a:t>Output is given by: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1/3</m:t>
                          </m:r>
                        </m:sup>
                      </m:sSubSup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2/3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When capital grows, so does output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09601" y="1600201"/>
                <a:ext cx="4001708" cy="4525963"/>
              </a:xfrm>
              <a:blipFill>
                <a:blip r:embed="rId3"/>
                <a:stretch>
                  <a:fillRect l="-2744" t="-1348" r="-1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2113-9C4C-48C6-9D50-481C56C7F40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Line 3">
            <a:extLst>
              <a:ext uri="{FF2B5EF4-FFF2-40B4-BE49-F238E27FC236}">
                <a16:creationId xmlns:a16="http://schemas.microsoft.com/office/drawing/2014/main" id="{B8710A81-C833-C0E4-3657-BE5654C30F4E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3219" y="2103789"/>
            <a:ext cx="1116" cy="3888879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7" name="Line 4">
            <a:extLst>
              <a:ext uri="{FF2B5EF4-FFF2-40B4-BE49-F238E27FC236}">
                <a16:creationId xmlns:a16="http://schemas.microsoft.com/office/drawing/2014/main" id="{ED9A66DB-1168-F876-749D-F4557CDE26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98616" y="5958065"/>
            <a:ext cx="5693792" cy="1116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2CC3F29-A47C-9A50-AE09-D4603E17913B}"/>
              </a:ext>
            </a:extLst>
          </p:cNvPr>
          <p:cNvSpPr>
            <a:spLocks/>
          </p:cNvSpPr>
          <p:nvPr/>
        </p:nvSpPr>
        <p:spPr bwMode="auto">
          <a:xfrm>
            <a:off x="11303571" y="5923463"/>
            <a:ext cx="1228948" cy="343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500" dirty="0">
                <a:latin typeface="Times New Roman" pitchFamily="18" charset="0"/>
                <a:sym typeface="Verdana" pitchFamily="34" charset="0"/>
              </a:rPr>
              <a:t>Capital, </a:t>
            </a:r>
            <a:r>
              <a:rPr lang="en-US" sz="1500" i="1" dirty="0">
                <a:latin typeface="Times New Roman" pitchFamily="18" charset="0"/>
                <a:sym typeface="Verdana" pitchFamily="34" charset="0"/>
              </a:rPr>
              <a:t>K</a:t>
            </a:r>
            <a:r>
              <a:rPr lang="en-US" sz="1500" i="1" baseline="-6000" dirty="0">
                <a:latin typeface="Times New Roman" pitchFamily="18" charset="0"/>
                <a:sym typeface="Verdana" pitchFamily="34" charset="0"/>
              </a:rPr>
              <a:t>t</a:t>
            </a:r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id="{C56A9009-7518-B32A-2B1F-788C0FC8B546}"/>
              </a:ext>
            </a:extLst>
          </p:cNvPr>
          <p:cNvGrpSpPr>
            <a:grpSpLocks/>
          </p:cNvGrpSpPr>
          <p:nvPr/>
        </p:nvGrpSpPr>
        <p:grpSpPr bwMode="auto">
          <a:xfrm>
            <a:off x="5638801" y="3213302"/>
            <a:ext cx="5393531" cy="2743646"/>
            <a:chOff x="0" y="0"/>
            <a:chExt cx="4832" cy="2458"/>
          </a:xfrm>
        </p:grpSpPr>
        <p:sp>
          <p:nvSpPr>
            <p:cNvPr id="10" name="Line 8">
              <a:extLst>
                <a:ext uri="{FF2B5EF4-FFF2-40B4-BE49-F238E27FC236}">
                  <a16:creationId xmlns:a16="http://schemas.microsoft.com/office/drawing/2014/main" id="{F702ECC7-CC7D-6C5D-F831-37066089289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338"/>
              <a:ext cx="4627" cy="2120"/>
            </a:xfrm>
            <a:prstGeom prst="line">
              <a:avLst/>
            </a:prstGeom>
            <a:noFill/>
            <a:ln w="101600">
              <a:solidFill>
                <a:srgbClr val="027D3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1" name="Picture 9">
              <a:extLst>
                <a:ext uri="{FF2B5EF4-FFF2-40B4-BE49-F238E27FC236}">
                  <a16:creationId xmlns:a16="http://schemas.microsoft.com/office/drawing/2014/main" id="{E11DEDF8-6375-6E60-CA81-872D2605B38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56" y="0"/>
              <a:ext cx="676" cy="327"/>
            </a:xfrm>
            <a:prstGeom prst="rect">
              <a:avLst/>
            </a:prstGeom>
            <a:noFill/>
            <a:ln w="9525">
              <a:solidFill>
                <a:srgbClr val="027D3E"/>
              </a:solidFill>
              <a:miter lim="800000"/>
              <a:headEnd/>
              <a:tailEnd/>
            </a:ln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B814FE47-1749-129D-3894-B35B08BE7476}"/>
              </a:ext>
            </a:extLst>
          </p:cNvPr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43629" y="4282633"/>
            <a:ext cx="617264" cy="366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utoShape 12">
            <a:extLst>
              <a:ext uri="{FF2B5EF4-FFF2-40B4-BE49-F238E27FC236}">
                <a16:creationId xmlns:a16="http://schemas.microsoft.com/office/drawing/2014/main" id="{64DFAC66-5DFD-2126-FB12-84D2DB89D410}"/>
              </a:ext>
            </a:extLst>
          </p:cNvPr>
          <p:cNvSpPr>
            <a:spLocks/>
          </p:cNvSpPr>
          <p:nvPr/>
        </p:nvSpPr>
        <p:spPr bwMode="auto">
          <a:xfrm>
            <a:off x="5638800" y="4168779"/>
            <a:ext cx="5184800" cy="179486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21600"/>
                </a:moveTo>
                <a:cubicBezTo>
                  <a:pt x="0" y="21600"/>
                  <a:pt x="2479" y="0"/>
                  <a:pt x="21600" y="0"/>
                </a:cubicBezTo>
              </a:path>
            </a:pathLst>
          </a:custGeom>
          <a:noFill/>
          <a:ln w="88900">
            <a:solidFill>
              <a:srgbClr val="FF9900"/>
            </a:solidFill>
            <a:miter lim="800000"/>
            <a:headEnd/>
            <a:tailEnd/>
          </a:ln>
        </p:spPr>
        <p:txBody>
          <a:bodyPr lIns="64291" tIns="32146" rIns="64291" bIns="32146"/>
          <a:lstStyle/>
          <a:p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C88F37C-85BD-1740-A37E-80635CA8F7FE}"/>
              </a:ext>
            </a:extLst>
          </p:cNvPr>
          <p:cNvGrpSpPr>
            <a:grpSpLocks/>
          </p:cNvGrpSpPr>
          <p:nvPr/>
        </p:nvGrpSpPr>
        <p:grpSpPr bwMode="auto">
          <a:xfrm>
            <a:off x="9189467" y="2033468"/>
            <a:ext cx="404068" cy="4356571"/>
            <a:chOff x="0" y="0"/>
            <a:chExt cx="361" cy="3902"/>
          </a:xfrm>
        </p:grpSpPr>
        <p:sp>
          <p:nvSpPr>
            <p:cNvPr id="15" name="Line 14">
              <a:extLst>
                <a:ext uri="{FF2B5EF4-FFF2-40B4-BE49-F238E27FC236}">
                  <a16:creationId xmlns:a16="http://schemas.microsoft.com/office/drawing/2014/main" id="{C7E1D047-6B0A-7AAC-BCCF-69F74EE77A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" y="0"/>
              <a:ext cx="1" cy="3513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67107F4-FA44-2BB4-4CBB-6A211E3A1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534"/>
              <a:ext cx="361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2500" i="1" dirty="0">
                  <a:latin typeface="Times New Roman" pitchFamily="18" charset="0"/>
                </a:rPr>
                <a:t>K*</a:t>
              </a:r>
            </a:p>
          </p:txBody>
        </p:sp>
      </p:grpSp>
      <p:sp>
        <p:nvSpPr>
          <p:cNvPr id="17" name="Line 16">
            <a:extLst>
              <a:ext uri="{FF2B5EF4-FFF2-40B4-BE49-F238E27FC236}">
                <a16:creationId xmlns:a16="http://schemas.microsoft.com/office/drawing/2014/main" id="{58538EF1-CAF6-D171-6981-06A1A2916FA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834513" y="6106521"/>
            <a:ext cx="175245" cy="1117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 type="stealth" w="med" len="med"/>
            <a:tailEnd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8" name="Line 17">
            <a:extLst>
              <a:ext uri="{FF2B5EF4-FFF2-40B4-BE49-F238E27FC236}">
                <a16:creationId xmlns:a16="http://schemas.microsoft.com/office/drawing/2014/main" id="{5990ACE1-DF7F-3EEE-E74F-8BA290F0FD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79558" y="6106521"/>
            <a:ext cx="176361" cy="1117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 type="stealth" w="med" len="med"/>
            <a:tailEnd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9" name="Line 18">
            <a:extLst>
              <a:ext uri="{FF2B5EF4-FFF2-40B4-BE49-F238E27FC236}">
                <a16:creationId xmlns:a16="http://schemas.microsoft.com/office/drawing/2014/main" id="{E717ED1A-81E9-1B64-4EF4-4A9C36EDD2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25719" y="6106521"/>
            <a:ext cx="175245" cy="1117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 type="stealth" w="med" len="med"/>
            <a:tailEnd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0" name="Line 19">
            <a:extLst>
              <a:ext uri="{FF2B5EF4-FFF2-40B4-BE49-F238E27FC236}">
                <a16:creationId xmlns:a16="http://schemas.microsoft.com/office/drawing/2014/main" id="{A685B615-F49D-FABB-84AD-0812882468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28807" y="6106521"/>
            <a:ext cx="175245" cy="1117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 type="stealth" w="med" len="med"/>
            <a:tailEnd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1" name="Line 20">
            <a:extLst>
              <a:ext uri="{FF2B5EF4-FFF2-40B4-BE49-F238E27FC236}">
                <a16:creationId xmlns:a16="http://schemas.microsoft.com/office/drawing/2014/main" id="{C7676E11-16B9-19B5-FCC5-5DB073F7B0AE}"/>
              </a:ext>
            </a:extLst>
          </p:cNvPr>
          <p:cNvSpPr>
            <a:spLocks noChangeShapeType="1"/>
          </p:cNvSpPr>
          <p:nvPr/>
        </p:nvSpPr>
        <p:spPr bwMode="auto">
          <a:xfrm>
            <a:off x="9615860" y="6106521"/>
            <a:ext cx="123899" cy="1117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 type="stealth" w="med" len="med"/>
            <a:tailEnd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2" name="Line 21">
            <a:extLst>
              <a:ext uri="{FF2B5EF4-FFF2-40B4-BE49-F238E27FC236}">
                <a16:creationId xmlns:a16="http://schemas.microsoft.com/office/drawing/2014/main" id="{454DA544-1539-FC96-FA29-C9228725D48F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1610" y="6106521"/>
            <a:ext cx="123899" cy="1117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 type="stealth" w="med" len="med"/>
            <a:tailEnd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3" name="Line 22">
            <a:extLst>
              <a:ext uri="{FF2B5EF4-FFF2-40B4-BE49-F238E27FC236}">
                <a16:creationId xmlns:a16="http://schemas.microsoft.com/office/drawing/2014/main" id="{BF7D58FF-FB5E-97AB-E85E-F12CAA04F2B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87360" y="6106521"/>
            <a:ext cx="123899" cy="1117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 type="stealth" w="med" len="med"/>
            <a:tailEnd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4" name="Line 23">
            <a:extLst>
              <a:ext uri="{FF2B5EF4-FFF2-40B4-BE49-F238E27FC236}">
                <a16:creationId xmlns:a16="http://schemas.microsoft.com/office/drawing/2014/main" id="{C2268FCD-F7FE-0737-B00E-84F89E4CD49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84271" y="6106521"/>
            <a:ext cx="125016" cy="1117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 type="stealth" w="med" len="med"/>
            <a:tailEnd/>
          </a:ln>
        </p:spPr>
        <p:txBody>
          <a:bodyPr lIns="64291" tIns="32146" rIns="64291" bIns="32146"/>
          <a:lstStyle/>
          <a:p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FCF8785-F25E-C6BE-AE3F-266605233B04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1829201"/>
            <a:ext cx="5232797" cy="4152305"/>
            <a:chOff x="0" y="0"/>
            <a:chExt cx="4688" cy="3720"/>
          </a:xfrm>
        </p:grpSpPr>
        <p:sp>
          <p:nvSpPr>
            <p:cNvPr id="26" name="AutoShape 25">
              <a:extLst>
                <a:ext uri="{FF2B5EF4-FFF2-40B4-BE49-F238E27FC236}">
                  <a16:creationId xmlns:a16="http://schemas.microsoft.com/office/drawing/2014/main" id="{C1F1FCE0-5DD1-7CC3-E161-121722979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09"/>
              <a:ext cx="4606" cy="3311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cubicBezTo>
                    <a:pt x="0" y="21600"/>
                    <a:pt x="2479" y="0"/>
                    <a:pt x="21600" y="0"/>
                  </a:cubicBezTo>
                </a:path>
              </a:pathLst>
            </a:custGeom>
            <a:noFill/>
            <a:ln w="88900">
              <a:solidFill>
                <a:srgbClr val="006CA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AAC8EAA-9EC9-3887-52F7-F4EF2E8AE602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99" y="0"/>
              <a:ext cx="389" cy="327"/>
            </a:xfrm>
            <a:prstGeom prst="rect">
              <a:avLst/>
            </a:prstGeom>
            <a:noFill/>
            <a:ln w="9525">
              <a:solidFill>
                <a:srgbClr val="006CA2"/>
              </a:solidFill>
              <a:miter lim="800000"/>
              <a:headEnd/>
              <a:tailEnd/>
            </a:ln>
          </p:spPr>
        </p:pic>
      </p:grpSp>
      <p:grpSp>
        <p:nvGrpSpPr>
          <p:cNvPr id="28" name="Group 28">
            <a:extLst>
              <a:ext uri="{FF2B5EF4-FFF2-40B4-BE49-F238E27FC236}">
                <a16:creationId xmlns:a16="http://schemas.microsoft.com/office/drawing/2014/main" id="{2BEEB419-774F-E02B-6336-7DE5F6C6256E}"/>
              </a:ext>
            </a:extLst>
          </p:cNvPr>
          <p:cNvGrpSpPr>
            <a:grpSpLocks/>
          </p:cNvGrpSpPr>
          <p:nvPr/>
        </p:nvGrpSpPr>
        <p:grpSpPr bwMode="auto">
          <a:xfrm>
            <a:off x="5061720" y="2204247"/>
            <a:ext cx="4344293" cy="410766"/>
            <a:chOff x="0" y="0"/>
            <a:chExt cx="3892" cy="368"/>
          </a:xfrm>
        </p:grpSpPr>
        <p:sp>
          <p:nvSpPr>
            <p:cNvPr id="29" name="Line 29">
              <a:extLst>
                <a:ext uri="{FF2B5EF4-FFF2-40B4-BE49-F238E27FC236}">
                  <a16:creationId xmlns:a16="http://schemas.microsoft.com/office/drawing/2014/main" id="{AA838B15-716E-1BC7-8A35-45A2929968F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540" y="172"/>
              <a:ext cx="3352" cy="1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Rectangle 30">
              <a:extLst>
                <a:ext uri="{FF2B5EF4-FFF2-40B4-BE49-F238E27FC236}">
                  <a16:creationId xmlns:a16="http://schemas.microsoft.com/office/drawing/2014/main" id="{06F36F55-5057-A078-6011-4F9C1D34E13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34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2200" i="1" dirty="0">
                  <a:latin typeface="Times New Roman" pitchFamily="18" charset="0"/>
                </a:rPr>
                <a:t>Y</a:t>
              </a:r>
              <a:r>
                <a:rPr lang="en-US" sz="2200" dirty="0">
                  <a:latin typeface="Times New Roman" pitchFamily="18" charset="0"/>
                </a:rPr>
                <a:t>*</a:t>
              </a:r>
            </a:p>
          </p:txBody>
        </p:sp>
      </p:grpSp>
      <p:sp>
        <p:nvSpPr>
          <p:cNvPr id="31" name="Line 31">
            <a:extLst>
              <a:ext uri="{FF2B5EF4-FFF2-40B4-BE49-F238E27FC236}">
                <a16:creationId xmlns:a16="http://schemas.microsoft.com/office/drawing/2014/main" id="{E82D512D-0AE5-DAC6-36EE-53533841729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871348" y="2489997"/>
            <a:ext cx="185291" cy="44648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 type="stealth" w="med" len="med"/>
            <a:tailEnd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32" name="Line 32">
            <a:extLst>
              <a:ext uri="{FF2B5EF4-FFF2-40B4-BE49-F238E27FC236}">
                <a16:creationId xmlns:a16="http://schemas.microsoft.com/office/drawing/2014/main" id="{A7FA89B8-2CEC-BEDB-FCBA-C7050A5FAF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96301" y="2570366"/>
            <a:ext cx="207615" cy="79251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 type="stealth" w="med" len="med"/>
            <a:tailEnd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33" name="Line 33">
            <a:extLst>
              <a:ext uri="{FF2B5EF4-FFF2-40B4-BE49-F238E27FC236}">
                <a16:creationId xmlns:a16="http://schemas.microsoft.com/office/drawing/2014/main" id="{B77DA1AD-B393-CAA0-0BA0-05290778207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56973" y="2713240"/>
            <a:ext cx="185291" cy="102691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 type="stealth" w="med" len="med"/>
            <a:tailEnd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34" name="Line 34">
            <a:extLst>
              <a:ext uri="{FF2B5EF4-FFF2-40B4-BE49-F238E27FC236}">
                <a16:creationId xmlns:a16="http://schemas.microsoft.com/office/drawing/2014/main" id="{66DBDB32-0A50-AAE6-B1DB-D857CCE954E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71222" y="2873975"/>
            <a:ext cx="174129" cy="90413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 type="stealth" w="med" len="med"/>
            <a:tailEnd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35" name="Line 35">
            <a:extLst>
              <a:ext uri="{FF2B5EF4-FFF2-40B4-BE49-F238E27FC236}">
                <a16:creationId xmlns:a16="http://schemas.microsoft.com/office/drawing/2014/main" id="{8F6EBDD6-8701-764A-3353-115697CB7630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9638185" y="2347122"/>
            <a:ext cx="122783" cy="11162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 type="stealth" w="med" len="med"/>
            <a:tailEnd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36" name="Line 36">
            <a:extLst>
              <a:ext uri="{FF2B5EF4-FFF2-40B4-BE49-F238E27FC236}">
                <a16:creationId xmlns:a16="http://schemas.microsoft.com/office/drawing/2014/main" id="{39C25530-D057-38D3-6FF9-A4D31185F6F4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9923935" y="2302473"/>
            <a:ext cx="145107" cy="22324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 type="stealth" w="med" len="med"/>
            <a:tailEnd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37" name="Line 37">
            <a:extLst>
              <a:ext uri="{FF2B5EF4-FFF2-40B4-BE49-F238E27FC236}">
                <a16:creationId xmlns:a16="http://schemas.microsoft.com/office/drawing/2014/main" id="{5C903FA4-02A0-B4B7-C9B4-1EFA9B352CD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09685" y="2302474"/>
            <a:ext cx="123899" cy="1117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 type="stealth" w="med" len="med"/>
            <a:tailEnd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38" name="Line 38">
            <a:extLst>
              <a:ext uri="{FF2B5EF4-FFF2-40B4-BE49-F238E27FC236}">
                <a16:creationId xmlns:a16="http://schemas.microsoft.com/office/drawing/2014/main" id="{46771F0E-0C5A-D97D-A148-94CE09EAE4B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06597" y="2302474"/>
            <a:ext cx="123899" cy="1117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 type="stealth" w="med" len="med"/>
            <a:tailEnd/>
          </a:ln>
        </p:spPr>
        <p:txBody>
          <a:bodyPr lIns="64291" tIns="32146" rIns="64291" bIns="3214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2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Consumption in the Solow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52400" y="1600200"/>
                <a:ext cx="5384800" cy="4525963"/>
              </a:xfrm>
            </p:spPr>
            <p:txBody>
              <a:bodyPr/>
              <a:lstStyle/>
              <a:p>
                <a:r>
                  <a:rPr lang="en-US" dirty="0"/>
                  <a:t>Consumption is given by: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      </a:t>
                </a:r>
                <a:br>
                  <a:rPr lang="en-US" b="0" i="1" dirty="0">
                    <a:latin typeface="Cambria Math" panose="02040503050406030204" pitchFamily="18" charset="0"/>
                  </a:rPr>
                </a:br>
                <a:r>
                  <a:rPr lang="en-US" b="0" i="1" dirty="0">
                    <a:latin typeface="Cambria Math" panose="02040503050406030204" pitchFamily="18" charset="0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2/3</m:t>
                        </m:r>
                      </m:sup>
                    </m:sSup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1/3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Also grows with capital stock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52400" y="1600200"/>
                <a:ext cx="5384800" cy="4525963"/>
              </a:xfrm>
              <a:blipFill>
                <a:blip r:embed="rId3"/>
                <a:stretch>
                  <a:fillRect l="-2039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2113-9C4C-48C6-9D50-481C56C7F401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15EE2D0-6EB2-DFFF-F2BA-1E1F6E5C32EA}"/>
              </a:ext>
            </a:extLst>
          </p:cNvPr>
          <p:cNvGrpSpPr>
            <a:grpSpLocks/>
          </p:cNvGrpSpPr>
          <p:nvPr/>
        </p:nvGrpSpPr>
        <p:grpSpPr bwMode="auto">
          <a:xfrm>
            <a:off x="5244108" y="1235139"/>
            <a:ext cx="6795492" cy="5124525"/>
            <a:chOff x="0" y="0"/>
            <a:chExt cx="6088" cy="4591"/>
          </a:xfrm>
        </p:grpSpPr>
        <p:sp>
          <p:nvSpPr>
            <p:cNvPr id="7" name="Line 2">
              <a:extLst>
                <a:ext uri="{FF2B5EF4-FFF2-40B4-BE49-F238E27FC236}">
                  <a16:creationId xmlns:a16="http://schemas.microsoft.com/office/drawing/2014/main" id="{8DEF3BDF-F7B6-63F9-5FEF-487D9B1527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1" y="452"/>
              <a:ext cx="0" cy="37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3">
              <a:extLst>
                <a:ext uri="{FF2B5EF4-FFF2-40B4-BE49-F238E27FC236}">
                  <a16:creationId xmlns:a16="http://schemas.microsoft.com/office/drawing/2014/main" id="{4B1A188B-9AB0-F20D-1CA8-E10CEADF50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8" y="4238"/>
              <a:ext cx="47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59653063-9F5F-09CB-5D9E-0D0F2F4F3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858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300" b="1" dirty="0">
                  <a:latin typeface="Times New Roman" pitchFamily="18" charset="0"/>
                </a:rPr>
                <a:t>Investment, depreciation, </a:t>
              </a:r>
            </a:p>
            <a:p>
              <a:r>
                <a:rPr lang="en-US" sz="1300" b="1" dirty="0">
                  <a:latin typeface="Times New Roman" pitchFamily="18" charset="0"/>
                </a:rPr>
                <a:t>and output</a:t>
              </a:r>
            </a:p>
          </p:txBody>
        </p:sp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C1217843-7024-D5DF-F7FF-EA2D772F5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8" y="4276"/>
              <a:ext cx="1090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300" b="1" dirty="0">
                  <a:latin typeface="Times New Roman" pitchFamily="18" charset="0"/>
                </a:rPr>
                <a:t>Capital, </a:t>
              </a:r>
              <a:r>
                <a:rPr lang="en-US" sz="1300" b="1" i="1" dirty="0">
                  <a:latin typeface="Times New Roman" pitchFamily="18" charset="0"/>
                </a:rPr>
                <a:t>K</a:t>
              </a:r>
            </a:p>
          </p:txBody>
        </p:sp>
      </p:grpSp>
      <p:pic>
        <p:nvPicPr>
          <p:cNvPr id="11" name="Picture 6">
            <a:extLst>
              <a:ext uri="{FF2B5EF4-FFF2-40B4-BE49-F238E27FC236}">
                <a16:creationId xmlns:a16="http://schemas.microsoft.com/office/drawing/2014/main" id="{0F893666-64C0-B7EB-98DE-44227A665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8944" y="3907347"/>
            <a:ext cx="5191497" cy="2070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>
            <a:extLst>
              <a:ext uri="{FF2B5EF4-FFF2-40B4-BE49-F238E27FC236}">
                <a16:creationId xmlns:a16="http://schemas.microsoft.com/office/drawing/2014/main" id="{0BD31DF8-83AA-611B-6626-EE2B9B753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47780" y="4569260"/>
            <a:ext cx="5250656" cy="1429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10CCC888-EE81-6302-78F0-195C67B34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50013" y="2628169"/>
            <a:ext cx="5104433" cy="3354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FE341100-3EFD-1AC1-9FCD-9B07BE58A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76531" y="5883041"/>
            <a:ext cx="3330773" cy="162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0">
            <a:extLst>
              <a:ext uri="{FF2B5EF4-FFF2-40B4-BE49-F238E27FC236}">
                <a16:creationId xmlns:a16="http://schemas.microsoft.com/office/drawing/2014/main" id="{87399024-5520-9970-6DBF-2CF6018981A4}"/>
              </a:ext>
            </a:extLst>
          </p:cNvPr>
          <p:cNvGrpSpPr>
            <a:grpSpLocks/>
          </p:cNvGrpSpPr>
          <p:nvPr/>
        </p:nvGrpSpPr>
        <p:grpSpPr bwMode="auto">
          <a:xfrm>
            <a:off x="5731893" y="3777867"/>
            <a:ext cx="1541489" cy="2569518"/>
            <a:chOff x="41" y="26"/>
            <a:chExt cx="1380" cy="2302"/>
          </a:xfrm>
        </p:grpSpPr>
        <p:pic>
          <p:nvPicPr>
            <p:cNvPr id="16" name="Picture 11">
              <a:extLst>
                <a:ext uri="{FF2B5EF4-FFF2-40B4-BE49-F238E27FC236}">
                  <a16:creationId xmlns:a16="http://schemas.microsoft.com/office/drawing/2014/main" id="{9EC64C36-A15A-3BFB-7C86-65BA12CAD6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49" y="194"/>
              <a:ext cx="967" cy="1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15A5A95E-8DC6-88A0-3048-99687B2D8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" y="26"/>
              <a:ext cx="207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900" b="1" i="1" dirty="0">
                  <a:latin typeface="Times New Roman" pitchFamily="18" charset="0"/>
                </a:rPr>
                <a:t>Y</a:t>
              </a:r>
              <a:r>
                <a:rPr lang="en-US" sz="1900" b="1" i="1" baseline="-6000" dirty="0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8" name="Rectangle 13">
              <a:extLst>
                <a:ext uri="{FF2B5EF4-FFF2-40B4-BE49-F238E27FC236}">
                  <a16:creationId xmlns:a16="http://schemas.microsoft.com/office/drawing/2014/main" id="{4B115FD2-EEAB-A5D3-5B93-419297B80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" y="2066"/>
              <a:ext cx="218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900" b="1" i="1" dirty="0">
                  <a:latin typeface="Times New Roman" pitchFamily="18" charset="0"/>
                </a:rPr>
                <a:t>K</a:t>
              </a:r>
              <a:r>
                <a:rPr lang="en-US" sz="1900" b="1" i="1" baseline="-6000" dirty="0">
                  <a:latin typeface="Times New Roman" pitchFamily="18" charset="0"/>
                </a:rPr>
                <a:t>0</a:t>
              </a:r>
            </a:p>
          </p:txBody>
        </p:sp>
      </p:grpSp>
      <p:grpSp>
        <p:nvGrpSpPr>
          <p:cNvPr id="19" name="Group 14">
            <a:extLst>
              <a:ext uri="{FF2B5EF4-FFF2-40B4-BE49-F238E27FC236}">
                <a16:creationId xmlns:a16="http://schemas.microsoft.com/office/drawing/2014/main" id="{5DCF5435-845C-80DF-21C9-0D806E0C2920}"/>
              </a:ext>
            </a:extLst>
          </p:cNvPr>
          <p:cNvGrpSpPr>
            <a:grpSpLocks/>
          </p:cNvGrpSpPr>
          <p:nvPr/>
        </p:nvGrpSpPr>
        <p:grpSpPr bwMode="auto">
          <a:xfrm>
            <a:off x="5712917" y="2974195"/>
            <a:ext cx="3564062" cy="3373190"/>
            <a:chOff x="42" y="26"/>
            <a:chExt cx="3192" cy="3022"/>
          </a:xfrm>
        </p:grpSpPr>
        <p:pic>
          <p:nvPicPr>
            <p:cNvPr id="20" name="Picture 15">
              <a:extLst>
                <a:ext uri="{FF2B5EF4-FFF2-40B4-BE49-F238E27FC236}">
                  <a16:creationId xmlns:a16="http://schemas.microsoft.com/office/drawing/2014/main" id="{5D7E1AB0-5A9F-F309-3748-591244CB64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62" y="160"/>
              <a:ext cx="2770" cy="2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16">
              <a:extLst>
                <a:ext uri="{FF2B5EF4-FFF2-40B4-BE49-F238E27FC236}">
                  <a16:creationId xmlns:a16="http://schemas.microsoft.com/office/drawing/2014/main" id="{D0DADBD4-6502-683D-AC59-88AF928F9E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" y="26"/>
              <a:ext cx="243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900" b="1" i="1" dirty="0">
                  <a:latin typeface="Times New Roman" pitchFamily="18" charset="0"/>
                </a:rPr>
                <a:t>Y*</a:t>
              </a:r>
            </a:p>
          </p:txBody>
        </p:sp>
        <p:sp>
          <p:nvSpPr>
            <p:cNvPr id="22" name="Rectangle 17">
              <a:extLst>
                <a:ext uri="{FF2B5EF4-FFF2-40B4-BE49-F238E27FC236}">
                  <a16:creationId xmlns:a16="http://schemas.microsoft.com/office/drawing/2014/main" id="{05B5AFAA-A9D1-4021-E3A5-B5BE0CC24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0" y="2786"/>
              <a:ext cx="254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900" b="1" i="1" dirty="0">
                  <a:latin typeface="Times New Roman" pitchFamily="18" charset="0"/>
                </a:rPr>
                <a:t>K*</a:t>
              </a:r>
            </a:p>
          </p:txBody>
        </p:sp>
      </p:grpSp>
      <p:grpSp>
        <p:nvGrpSpPr>
          <p:cNvPr id="23" name="Group 18">
            <a:extLst>
              <a:ext uri="{FF2B5EF4-FFF2-40B4-BE49-F238E27FC236}">
                <a16:creationId xmlns:a16="http://schemas.microsoft.com/office/drawing/2014/main" id="{896B9CBE-5F37-3102-1377-3A63136185C5}"/>
              </a:ext>
            </a:extLst>
          </p:cNvPr>
          <p:cNvGrpSpPr>
            <a:grpSpLocks/>
          </p:cNvGrpSpPr>
          <p:nvPr/>
        </p:nvGrpSpPr>
        <p:grpSpPr bwMode="auto">
          <a:xfrm>
            <a:off x="9208890" y="3230924"/>
            <a:ext cx="1355080" cy="1393031"/>
            <a:chOff x="0" y="0"/>
            <a:chExt cx="1214" cy="1248"/>
          </a:xfrm>
        </p:grpSpPr>
        <p:pic>
          <p:nvPicPr>
            <p:cNvPr id="24" name="Picture 19">
              <a:extLst>
                <a:ext uri="{FF2B5EF4-FFF2-40B4-BE49-F238E27FC236}">
                  <a16:creationId xmlns:a16="http://schemas.microsoft.com/office/drawing/2014/main" id="{24CD8662-E60E-A6F3-AA18-B11B146A86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0" y="0"/>
              <a:ext cx="178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Rectangle 20">
              <a:extLst>
                <a:ext uri="{FF2B5EF4-FFF2-40B4-BE49-F238E27FC236}">
                  <a16:creationId xmlns:a16="http://schemas.microsoft.com/office/drawing/2014/main" id="{C8DAE54C-70A4-694C-6A74-C2BF27D44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" y="74"/>
              <a:ext cx="94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500" dirty="0">
                  <a:latin typeface="Times New Roman" pitchFamily="18" charset="0"/>
                </a:rPr>
                <a:t>Consumption</a:t>
              </a:r>
            </a:p>
          </p:txBody>
        </p:sp>
      </p:grpSp>
      <p:grpSp>
        <p:nvGrpSpPr>
          <p:cNvPr id="26" name="Group 21">
            <a:extLst>
              <a:ext uri="{FF2B5EF4-FFF2-40B4-BE49-F238E27FC236}">
                <a16:creationId xmlns:a16="http://schemas.microsoft.com/office/drawing/2014/main" id="{338A7419-34C4-E2FA-171A-680AEFFEBEA4}"/>
              </a:ext>
            </a:extLst>
          </p:cNvPr>
          <p:cNvGrpSpPr>
            <a:grpSpLocks/>
          </p:cNvGrpSpPr>
          <p:nvPr/>
        </p:nvGrpSpPr>
        <p:grpSpPr bwMode="auto">
          <a:xfrm>
            <a:off x="9928847" y="3641689"/>
            <a:ext cx="1412007" cy="233288"/>
            <a:chOff x="27" y="28"/>
            <a:chExt cx="1265" cy="209"/>
          </a:xfrm>
        </p:grpSpPr>
        <p:sp>
          <p:nvSpPr>
            <p:cNvPr id="27" name="Rectangle 22">
              <a:extLst>
                <a:ext uri="{FF2B5EF4-FFF2-40B4-BE49-F238E27FC236}">
                  <a16:creationId xmlns:a16="http://schemas.microsoft.com/office/drawing/2014/main" id="{734999D5-7A0F-11BF-AA6D-F90208557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" y="30"/>
              <a:ext cx="1265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500" dirty="0">
                  <a:latin typeface="Times New Roman" pitchFamily="18" charset="0"/>
                </a:rPr>
                <a:t>Depreciation:  </a:t>
              </a:r>
              <a:r>
                <a:rPr lang="en-US" sz="1500" i="1" dirty="0">
                  <a:latin typeface="Times New Roman" pitchFamily="18" charset="0"/>
                </a:rPr>
                <a:t>d K</a:t>
              </a:r>
            </a:p>
          </p:txBody>
        </p:sp>
        <p:sp>
          <p:nvSpPr>
            <p:cNvPr id="28" name="Line 23">
              <a:extLst>
                <a:ext uri="{FF2B5EF4-FFF2-40B4-BE49-F238E27FC236}">
                  <a16:creationId xmlns:a16="http://schemas.microsoft.com/office/drawing/2014/main" id="{EEDE225B-FC93-7372-D46E-BEB1688A87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5" y="28"/>
              <a:ext cx="12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24">
            <a:extLst>
              <a:ext uri="{FF2B5EF4-FFF2-40B4-BE49-F238E27FC236}">
                <a16:creationId xmlns:a16="http://schemas.microsoft.com/office/drawing/2014/main" id="{8CD5BD74-790A-4609-6BD0-9FD234361502}"/>
              </a:ext>
            </a:extLst>
          </p:cNvPr>
          <p:cNvGrpSpPr>
            <a:grpSpLocks/>
          </p:cNvGrpSpPr>
          <p:nvPr/>
        </p:nvGrpSpPr>
        <p:grpSpPr bwMode="auto">
          <a:xfrm>
            <a:off x="10209015" y="4786921"/>
            <a:ext cx="1232273" cy="231056"/>
            <a:chOff x="5" y="30"/>
            <a:chExt cx="1103" cy="207"/>
          </a:xfrm>
        </p:grpSpPr>
        <p:sp>
          <p:nvSpPr>
            <p:cNvPr id="30" name="Rectangle 25">
              <a:extLst>
                <a:ext uri="{FF2B5EF4-FFF2-40B4-BE49-F238E27FC236}">
                  <a16:creationId xmlns:a16="http://schemas.microsoft.com/office/drawing/2014/main" id="{C6E858F1-DAD9-24FB-1376-FB036B4ED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" y="30"/>
              <a:ext cx="1103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500" dirty="0">
                  <a:latin typeface="Times New Roman" pitchFamily="18" charset="0"/>
                </a:rPr>
                <a:t>Investment: </a:t>
              </a:r>
              <a:r>
                <a:rPr lang="en-US" sz="1500" i="1" dirty="0">
                  <a:latin typeface="Times New Roman" pitchFamily="18" charset="0"/>
                </a:rPr>
                <a:t>s Y </a:t>
              </a:r>
            </a:p>
          </p:txBody>
        </p:sp>
        <p:sp>
          <p:nvSpPr>
            <p:cNvPr id="31" name="Line 26">
              <a:extLst>
                <a:ext uri="{FF2B5EF4-FFF2-40B4-BE49-F238E27FC236}">
                  <a16:creationId xmlns:a16="http://schemas.microsoft.com/office/drawing/2014/main" id="{EBB7EAF4-D30E-CE9F-9C46-0A71A6FC10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6" y="44"/>
              <a:ext cx="12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" name="Group 27">
            <a:extLst>
              <a:ext uri="{FF2B5EF4-FFF2-40B4-BE49-F238E27FC236}">
                <a16:creationId xmlns:a16="http://schemas.microsoft.com/office/drawing/2014/main" id="{6936CF64-507D-7797-CFC5-C1A966C03292}"/>
              </a:ext>
            </a:extLst>
          </p:cNvPr>
          <p:cNvGrpSpPr>
            <a:grpSpLocks/>
          </p:cNvGrpSpPr>
          <p:nvPr/>
        </p:nvGrpSpPr>
        <p:grpSpPr bwMode="auto">
          <a:xfrm>
            <a:off x="7065765" y="3070189"/>
            <a:ext cx="2143125" cy="1759148"/>
            <a:chOff x="0" y="0"/>
            <a:chExt cx="1920" cy="1576"/>
          </a:xfrm>
        </p:grpSpPr>
        <p:sp>
          <p:nvSpPr>
            <p:cNvPr id="33" name="Oval 28">
              <a:extLst>
                <a:ext uri="{FF2B5EF4-FFF2-40B4-BE49-F238E27FC236}">
                  <a16:creationId xmlns:a16="http://schemas.microsoft.com/office/drawing/2014/main" id="{A426E6DE-8E63-2DE2-40FE-8382B78C6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2" y="1448"/>
              <a:ext cx="128" cy="12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Oval 29">
              <a:extLst>
                <a:ext uri="{FF2B5EF4-FFF2-40B4-BE49-F238E27FC236}">
                  <a16:creationId xmlns:a16="http://schemas.microsoft.com/office/drawing/2014/main" id="{8DCB512D-EFB4-0357-B582-DC154543C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4" y="0"/>
              <a:ext cx="128" cy="12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Oval 30">
              <a:extLst>
                <a:ext uri="{FF2B5EF4-FFF2-40B4-BE49-F238E27FC236}">
                  <a16:creationId xmlns:a16="http://schemas.microsoft.com/office/drawing/2014/main" id="{8C83D443-E135-7A18-C9E7-FB6FC6FDEB9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744"/>
              <a:ext cx="128" cy="12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" name="Rectangle 31">
            <a:extLst>
              <a:ext uri="{FF2B5EF4-FFF2-40B4-BE49-F238E27FC236}">
                <a16:creationId xmlns:a16="http://schemas.microsoft.com/office/drawing/2014/main" id="{F60E8CCE-EE48-7A3E-FAAF-F350F5AF0E84}"/>
              </a:ext>
            </a:extLst>
          </p:cNvPr>
          <p:cNvSpPr>
            <a:spLocks/>
          </p:cNvSpPr>
          <p:nvPr/>
        </p:nvSpPr>
        <p:spPr bwMode="auto">
          <a:xfrm>
            <a:off x="11227000" y="2527710"/>
            <a:ext cx="74219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500" dirty="0">
                <a:latin typeface="Times New Roman" pitchFamily="18" charset="0"/>
              </a:rPr>
              <a:t>Output: </a:t>
            </a:r>
            <a:r>
              <a:rPr lang="en-US" sz="1500" i="1" dirty="0">
                <a:latin typeface="Times New Roman" pitchFamily="18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417710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Increase in the Savings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1"/>
            <a:ext cx="5105400" cy="4525963"/>
          </a:xfrm>
        </p:spPr>
        <p:txBody>
          <a:bodyPr/>
          <a:lstStyle/>
          <a:p>
            <a:r>
              <a:rPr lang="en-US" dirty="0"/>
              <a:t>Start in a steady state</a:t>
            </a:r>
          </a:p>
          <a:p>
            <a:r>
              <a:rPr lang="en-US" dirty="0"/>
              <a:t>Suppose savings rate increases</a:t>
            </a:r>
          </a:p>
          <a:p>
            <a:pPr lvl="1"/>
            <a:r>
              <a:rPr lang="en-US" dirty="0"/>
              <a:t>Perhaps due to change in tax policy or government exploitation</a:t>
            </a:r>
          </a:p>
          <a:p>
            <a:r>
              <a:rPr lang="en-US" dirty="0"/>
              <a:t>How does the economy respond to such a “shock”?</a:t>
            </a:r>
          </a:p>
        </p:txBody>
      </p:sp>
      <p:pic>
        <p:nvPicPr>
          <p:cNvPr id="9" name="Content Placeholder 8" descr="A diagram of a growth curve&#10;&#10;AI-generated content may be incorrect.">
            <a:extLst>
              <a:ext uri="{FF2B5EF4-FFF2-40B4-BE49-F238E27FC236}">
                <a16:creationId xmlns:a16="http://schemas.microsoft.com/office/drawing/2014/main" id="{4B20882C-069D-168C-89B1-F257623BBDA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317779"/>
            <a:ext cx="6593010" cy="493062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31AE-7228-459E-930D-280FCF4EE67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ig0505 Jone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81000"/>
            <a:ext cx="8229600" cy="61722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31AE-7228-459E-930D-280FCF4EE67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914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Capital Accumulation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972800" cy="4525963"/>
              </a:xfrm>
            </p:spPr>
            <p:txBody>
              <a:bodyPr/>
              <a:lstStyle/>
              <a:p>
                <a:r>
                  <a:rPr lang="en-US" dirty="0"/>
                  <a:t>Higher savings rate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higher steady state output</a:t>
                </a:r>
              </a:p>
              <a:p>
                <a:r>
                  <a:rPr lang="en-US" dirty="0"/>
                  <a:t>Does that mean that a high savings rate is good?</a:t>
                </a:r>
              </a:p>
              <a:p>
                <a:r>
                  <a:rPr lang="en-US" dirty="0"/>
                  <a:t>Is a 100% savings rate good?</a:t>
                </a:r>
              </a:p>
              <a:p>
                <a:pPr lvl="1"/>
                <a:r>
                  <a:rPr lang="en-US" dirty="0"/>
                  <a:t>Maximizes capital stock and output</a:t>
                </a:r>
              </a:p>
              <a:p>
                <a:pPr lvl="1"/>
                <a:r>
                  <a:rPr lang="en-US" dirty="0"/>
                  <a:t>But no consumption!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972800" cy="4525963"/>
              </a:xfrm>
              <a:blipFill>
                <a:blip r:embed="rId3"/>
                <a:stretch>
                  <a:fillRect l="-1278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31AE-7228-459E-930D-280FCF4EE67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29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Saving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a policymaker can choose the savings rate.</a:t>
            </a:r>
          </a:p>
          <a:p>
            <a:r>
              <a:rPr lang="en-US" dirty="0"/>
              <a:t>What savings rate should they choose?</a:t>
            </a:r>
          </a:p>
          <a:p>
            <a:r>
              <a:rPr lang="en-US" dirty="0"/>
              <a:t>The rate that maximized output?</a:t>
            </a:r>
          </a:p>
          <a:p>
            <a:r>
              <a:rPr lang="en-US" dirty="0"/>
              <a:t>No. The rate that maximizes consumption!</a:t>
            </a:r>
          </a:p>
          <a:p>
            <a:r>
              <a:rPr lang="en-US" dirty="0"/>
              <a:t>Steady state value of capital that maximizes consumption:</a:t>
            </a:r>
            <a:r>
              <a:rPr lang="en-US" dirty="0">
                <a:solidFill>
                  <a:srgbClr val="FF9900"/>
                </a:solidFill>
              </a:rPr>
              <a:t> </a:t>
            </a:r>
            <a:r>
              <a:rPr lang="en-US" b="1" dirty="0">
                <a:solidFill>
                  <a:srgbClr val="FF9900"/>
                </a:solidFill>
              </a:rPr>
              <a:t>Golden rule </a:t>
            </a:r>
            <a:r>
              <a:rPr lang="en-US" dirty="0"/>
              <a:t>level of capital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31AE-7228-459E-930D-280FCF4EE67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4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Golden Rule Level of Capital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Consumption is output minus investment: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acc>
                    </m:oMath>
                  </m:oMathPara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Steady state output: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2/3</m:t>
                          </m:r>
                        </m:sup>
                      </m:sSup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1/3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Steady state investment: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31AE-7228-459E-930D-280FCF4EE67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4276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Deriving the Golden Rule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Consumption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acc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2/3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1/3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ac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To maximize consumption: </a:t>
                </a:r>
              </a:p>
              <a:p>
                <a:pPr lvl="1"/>
                <a:r>
                  <a:rPr lang="en-US" dirty="0"/>
                  <a:t>Differentiate with respect to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s-I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acc>
                  </m:oMath>
                </a14:m>
                <a:r>
                  <a:rPr lang="en-US" dirty="0"/>
                  <a:t> and set to zero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2/3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𝑀𝑃𝐾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78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31AE-7228-459E-930D-280FCF4EE67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727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F07AE-C89B-45D7-A754-DE5F1CE65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Capital Accumulation and 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59903-6D34-4624-8292-E0FD4FA8C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876799"/>
          </a:xfrm>
        </p:spPr>
        <p:txBody>
          <a:bodyPr>
            <a:normAutofit/>
          </a:bodyPr>
          <a:lstStyle/>
          <a:p>
            <a:r>
              <a:rPr lang="en-US" dirty="0"/>
              <a:t>Widely held belief in 1950s:</a:t>
            </a:r>
          </a:p>
          <a:p>
            <a:pPr lvl="1"/>
            <a:r>
              <a:rPr lang="en-US" dirty="0"/>
              <a:t>Capital accumulation is key to growth </a:t>
            </a:r>
            <a:br>
              <a:rPr lang="en-US" dirty="0"/>
            </a:br>
            <a:r>
              <a:rPr lang="en-US" dirty="0"/>
              <a:t>(the “elixir” in Easterly’s words)</a:t>
            </a:r>
          </a:p>
          <a:p>
            <a:pPr lvl="1"/>
            <a:r>
              <a:rPr lang="en-US" dirty="0"/>
              <a:t>Krugman and Easterly readings discuss this history</a:t>
            </a:r>
          </a:p>
          <a:p>
            <a:r>
              <a:rPr lang="en-US" dirty="0"/>
              <a:t>Common development advice:</a:t>
            </a:r>
          </a:p>
          <a:p>
            <a:pPr lvl="1"/>
            <a:r>
              <a:rPr lang="en-US" dirty="0"/>
              <a:t>To grow faster, poor countries must increase investment rate</a:t>
            </a:r>
          </a:p>
          <a:p>
            <a:r>
              <a:rPr lang="en-US" dirty="0"/>
              <a:t>Does this make sense theoretically?</a:t>
            </a:r>
          </a:p>
          <a:p>
            <a:r>
              <a:rPr lang="en-US" dirty="0"/>
              <a:t>Robert Solow addressed this question in a seminal 1956 article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30CB03-F87D-44E8-8DDD-9060310C9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092F7-E592-49A6-818E-C0478D32F0E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9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71" name="Rectangle 35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Golden Rule Level of Capital</a:t>
            </a:r>
            <a:endParaRPr lang="en-US" dirty="0">
              <a:sym typeface="Verdana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057550" y="1446610"/>
            <a:ext cx="7965281" cy="4830961"/>
            <a:chOff x="0" y="0"/>
            <a:chExt cx="7136" cy="4328"/>
          </a:xfrm>
        </p:grpSpPr>
        <p:sp>
          <p:nvSpPr>
            <p:cNvPr id="39940" name="Line 4"/>
            <p:cNvSpPr>
              <a:spLocks noChangeShapeType="1"/>
            </p:cNvSpPr>
            <p:nvPr/>
          </p:nvSpPr>
          <p:spPr bwMode="auto">
            <a:xfrm>
              <a:off x="564" y="695"/>
              <a:ext cx="1" cy="3479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1" name="Line 5"/>
            <p:cNvSpPr>
              <a:spLocks noChangeShapeType="1"/>
            </p:cNvSpPr>
            <p:nvPr/>
          </p:nvSpPr>
          <p:spPr bwMode="auto">
            <a:xfrm flipH="1">
              <a:off x="533" y="4143"/>
              <a:ext cx="5100" cy="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2" name="Rectangle 6"/>
            <p:cNvSpPr>
              <a:spLocks/>
            </p:cNvSpPr>
            <p:nvPr/>
          </p:nvSpPr>
          <p:spPr bwMode="auto">
            <a:xfrm>
              <a:off x="0" y="0"/>
              <a:ext cx="1617" cy="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2000" dirty="0">
                  <a:latin typeface="Times New Roman" pitchFamily="18" charset="0"/>
                  <a:sym typeface="Verdana" pitchFamily="34" charset="0"/>
                </a:rPr>
                <a:t>Steady state Output, Investment</a:t>
              </a:r>
            </a:p>
          </p:txBody>
        </p:sp>
        <p:sp>
          <p:nvSpPr>
            <p:cNvPr id="39943" name="Rectangle 7"/>
            <p:cNvSpPr>
              <a:spLocks/>
            </p:cNvSpPr>
            <p:nvPr/>
          </p:nvSpPr>
          <p:spPr bwMode="auto">
            <a:xfrm>
              <a:off x="5783" y="3824"/>
              <a:ext cx="1353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2000" dirty="0">
                  <a:latin typeface="Times New Roman" pitchFamily="18" charset="0"/>
                  <a:sym typeface="Verdana" pitchFamily="34" charset="0"/>
                </a:rPr>
                <a:t>Steady state capital</a:t>
              </a:r>
              <a:endParaRPr lang="en-US" sz="2000" i="1" baseline="-6000" dirty="0">
                <a:latin typeface="Times New Roman" pitchFamily="18" charset="0"/>
                <a:sym typeface="Verdana" pitchFamily="34" charset="0"/>
              </a:endParaRPr>
            </a:p>
          </p:txBody>
        </p:sp>
      </p:grpSp>
      <p:sp>
        <p:nvSpPr>
          <p:cNvPr id="39945" name="Line 9"/>
          <p:cNvSpPr>
            <a:spLocks noChangeShapeType="1"/>
          </p:cNvSpPr>
          <p:nvPr/>
        </p:nvSpPr>
        <p:spPr bwMode="auto">
          <a:xfrm rot="10800000" flipH="1">
            <a:off x="2687092" y="2667000"/>
            <a:ext cx="5694908" cy="3405186"/>
          </a:xfrm>
          <a:prstGeom prst="line">
            <a:avLst/>
          </a:prstGeom>
          <a:noFill/>
          <a:ln w="101600">
            <a:solidFill>
              <a:srgbClr val="027D3E"/>
            </a:solidFill>
            <a:round/>
            <a:headEnd/>
            <a:tailEnd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39949" name="AutoShape 13"/>
          <p:cNvSpPr>
            <a:spLocks/>
          </p:cNvSpPr>
          <p:nvPr/>
        </p:nvSpPr>
        <p:spPr bwMode="auto">
          <a:xfrm>
            <a:off x="2687092" y="3200400"/>
            <a:ext cx="5694908" cy="288295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21600"/>
                </a:moveTo>
                <a:cubicBezTo>
                  <a:pt x="0" y="21600"/>
                  <a:pt x="2479" y="0"/>
                  <a:pt x="21600" y="0"/>
                </a:cubicBezTo>
              </a:path>
            </a:pathLst>
          </a:custGeom>
          <a:noFill/>
          <a:ln w="88900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2113-9C4C-48C6-9D50-481C56C7F401}" type="slidenum">
              <a:rPr lang="en-US" smtClean="0"/>
              <a:pPr/>
              <a:t>30</a:t>
            </a:fld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3505200" y="3505200"/>
            <a:ext cx="1828800" cy="106680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ight Brace 35"/>
          <p:cNvSpPr/>
          <p:nvPr/>
        </p:nvSpPr>
        <p:spPr>
          <a:xfrm>
            <a:off x="4343400" y="4114800"/>
            <a:ext cx="228600" cy="9144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>
            <a:stCxn id="36" idx="0"/>
          </p:cNvCxnSpPr>
          <p:nvPr/>
        </p:nvCxnSpPr>
        <p:spPr>
          <a:xfrm rot="5400000">
            <a:off x="3352006" y="5105400"/>
            <a:ext cx="1981994" cy="794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34A951-A8A4-4860-9B86-7592BACB2ECA}"/>
                  </a:ext>
                </a:extLst>
              </p:cNvPr>
              <p:cNvSpPr txBox="1"/>
              <p:nvPr/>
            </p:nvSpPr>
            <p:spPr>
              <a:xfrm>
                <a:off x="8416603" y="2369274"/>
                <a:ext cx="943656" cy="375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34A951-A8A4-4860-9B86-7592BACB2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6603" y="2369274"/>
                <a:ext cx="943656" cy="375424"/>
              </a:xfrm>
              <a:prstGeom prst="rect">
                <a:avLst/>
              </a:prstGeom>
              <a:blipFill>
                <a:blip r:embed="rId3"/>
                <a:stretch>
                  <a:fillRect r="-32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CC9EC59-7B2F-4FD6-B2E9-D43EF764E424}"/>
                  </a:ext>
                </a:extLst>
              </p:cNvPr>
              <p:cNvSpPr txBox="1"/>
              <p:nvPr/>
            </p:nvSpPr>
            <p:spPr>
              <a:xfrm>
                <a:off x="8382000" y="2971182"/>
                <a:ext cx="1699568" cy="379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2/3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1/3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CC9EC59-7B2F-4FD6-B2E9-D43EF764E4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0" y="2971182"/>
                <a:ext cx="1699568" cy="379656"/>
              </a:xfrm>
              <a:prstGeom prst="rect">
                <a:avLst/>
              </a:prstGeom>
              <a:blipFill>
                <a:blip r:embed="rId4"/>
                <a:stretch>
                  <a:fillRect r="-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4016A5A-0ABA-4DD1-86B9-A8E15A9EC159}"/>
                  </a:ext>
                </a:extLst>
              </p:cNvPr>
              <p:cNvSpPr txBox="1"/>
              <p:nvPr/>
            </p:nvSpPr>
            <p:spPr>
              <a:xfrm>
                <a:off x="4496594" y="4350098"/>
                <a:ext cx="537160" cy="369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4016A5A-0ABA-4DD1-86B9-A8E15A9EC1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6594" y="4350098"/>
                <a:ext cx="537160" cy="369909"/>
              </a:xfrm>
              <a:prstGeom prst="rect">
                <a:avLst/>
              </a:prstGeom>
              <a:blipFill>
                <a:blip r:embed="rId5"/>
                <a:stretch>
                  <a:fillRect r="-30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7EF963-2F31-4FF3-B969-552EB33B78DF}"/>
                  </a:ext>
                </a:extLst>
              </p:cNvPr>
              <p:cNvSpPr txBox="1"/>
              <p:nvPr/>
            </p:nvSpPr>
            <p:spPr>
              <a:xfrm>
                <a:off x="4114802" y="6277570"/>
                <a:ext cx="381793" cy="396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𝑔𝑜𝑙𝑑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7EF963-2F31-4FF3-B969-552EB33B78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2" y="6277570"/>
                <a:ext cx="381793" cy="396968"/>
              </a:xfrm>
              <a:prstGeom prst="rect">
                <a:avLst/>
              </a:prstGeom>
              <a:blipFill>
                <a:blip r:embed="rId6"/>
                <a:stretch>
                  <a:fillRect r="-74603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2883977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14E3B-0B34-4A57-B6C8-C010E2CC0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Oversaving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70B02-B835-4E25-9F58-8410D12DD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countries worry that savings are too low</a:t>
            </a:r>
          </a:p>
          <a:p>
            <a:r>
              <a:rPr lang="en-US" dirty="0"/>
              <a:t>Some countries have very high savings rates:</a:t>
            </a:r>
          </a:p>
          <a:p>
            <a:pPr lvl="1"/>
            <a:r>
              <a:rPr lang="en-US" dirty="0"/>
              <a:t>China for last 15 years</a:t>
            </a:r>
          </a:p>
          <a:p>
            <a:pPr lvl="1"/>
            <a:r>
              <a:rPr lang="en-US" dirty="0"/>
              <a:t>Soviet Union in mid 20</a:t>
            </a:r>
            <a:r>
              <a:rPr lang="en-US" baseline="30000" dirty="0"/>
              <a:t>th</a:t>
            </a:r>
            <a:r>
              <a:rPr lang="en-US" dirty="0"/>
              <a:t> century</a:t>
            </a:r>
          </a:p>
          <a:p>
            <a:r>
              <a:rPr lang="en-US" dirty="0"/>
              <a:t>China and Soviet Union may be / have been </a:t>
            </a:r>
            <a:br>
              <a:rPr lang="en-US" dirty="0"/>
            </a:br>
            <a:r>
              <a:rPr lang="en-US" dirty="0"/>
              <a:t>“on the wrong side of the Golden Rule”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9AEA8-3B39-46F7-8FD0-67E48A7E8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092F7-E592-49A6-818E-C0478D32F0E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80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to the Golden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Consider a situation in which an economy starts off in a steady state with </a:t>
            </a:r>
            <a:r>
              <a:rPr lang="en-US" dirty="0">
                <a:solidFill>
                  <a:schemeClr val="accent2"/>
                </a:solidFill>
              </a:rPr>
              <a:t>too much capital</a:t>
            </a:r>
          </a:p>
          <a:p>
            <a:pPr lvl="1"/>
            <a:r>
              <a:rPr lang="en-US" dirty="0"/>
              <a:t>Derive transition</a:t>
            </a:r>
          </a:p>
          <a:p>
            <a:r>
              <a:rPr lang="en-US" dirty="0"/>
              <a:t>Consider a situation in which an economy starts off in a steady state with </a:t>
            </a:r>
            <a:r>
              <a:rPr lang="en-US" dirty="0">
                <a:solidFill>
                  <a:schemeClr val="accent2"/>
                </a:solidFill>
              </a:rPr>
              <a:t>too little capital</a:t>
            </a:r>
          </a:p>
          <a:p>
            <a:pPr lvl="1"/>
            <a:r>
              <a:rPr lang="en-US" dirty="0"/>
              <a:t>Derive transition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3786FF-763A-C2E4-E6ED-4E812F17A38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Key difference:</a:t>
            </a:r>
          </a:p>
          <a:p>
            <a:pPr lvl="1"/>
            <a:r>
              <a:rPr lang="en-US" dirty="0"/>
              <a:t>When economy begins above the Golden Rule, reaching Golden rule produces higher consumption at all points in time.</a:t>
            </a:r>
          </a:p>
          <a:p>
            <a:pPr lvl="1"/>
            <a:r>
              <a:rPr lang="en-US" dirty="0"/>
              <a:t>When economy begins below the Golden Rule, reaching Golden rule requires initially reducing consumption to increase consumption later 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31AE-7228-459E-930D-280FCF4EE67F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93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in the Solow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105400"/>
          </a:xfrm>
        </p:spPr>
        <p:txBody>
          <a:bodyPr>
            <a:normAutofit/>
          </a:bodyPr>
          <a:lstStyle/>
          <a:p>
            <a:r>
              <a:rPr lang="en-US" dirty="0"/>
              <a:t>What does the Solow model teach us about long run growth?</a:t>
            </a:r>
          </a:p>
          <a:p>
            <a:r>
              <a:rPr lang="en-US" dirty="0"/>
              <a:t>There is no long run growth in the Solow Model!!</a:t>
            </a:r>
          </a:p>
          <a:p>
            <a:r>
              <a:rPr lang="en-US" dirty="0"/>
              <a:t>Capital, output and consumption settle down to constant steady state values</a:t>
            </a:r>
          </a:p>
          <a:p>
            <a:r>
              <a:rPr lang="en-US" dirty="0"/>
              <a:t>A central lesson from the Solow Model:</a:t>
            </a:r>
          </a:p>
          <a:p>
            <a:pPr lvl="1"/>
            <a:r>
              <a:rPr lang="en-US" dirty="0"/>
              <a:t>Capital accumulation </a:t>
            </a:r>
            <a:r>
              <a:rPr lang="en-US" dirty="0">
                <a:solidFill>
                  <a:schemeClr val="accent2"/>
                </a:solidFill>
              </a:rPr>
              <a:t>cannot</a:t>
            </a:r>
            <a:r>
              <a:rPr lang="en-US" dirty="0"/>
              <a:t> serve as an engine for long run growth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31AE-7228-459E-930D-280FCF4EE67F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1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There a Steady State?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Capital and output converge to a constant level </a:t>
                </a:r>
                <a:br>
                  <a:rPr lang="en-US" dirty="0"/>
                </a:br>
                <a:r>
                  <a:rPr lang="en-US" dirty="0"/>
                  <a:t>in the Solow model</a:t>
                </a:r>
              </a:p>
              <a:p>
                <a:r>
                  <a:rPr lang="en-US" dirty="0"/>
                  <a:t>What feature of the model generates this result?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2/3</m:t>
                          </m:r>
                        </m:sup>
                      </m:sSup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1/3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78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2113-9C4C-48C6-9D50-481C56C7F40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494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Diminishing Returns to Capital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10972800" cy="4068764"/>
          </a:xfrm>
        </p:spPr>
        <p:txBody>
          <a:bodyPr/>
          <a:lstStyle/>
          <a:p>
            <a:r>
              <a:rPr lang="en-US" dirty="0"/>
              <a:t>Diminishing returns to investment in capital</a:t>
            </a:r>
          </a:p>
          <a:p>
            <a:pPr lvl="1"/>
            <a:r>
              <a:rPr lang="en-US" dirty="0"/>
              <a:t>Depreciation is linear (constant returns)</a:t>
            </a:r>
          </a:p>
          <a:p>
            <a:pPr lvl="1"/>
            <a:r>
              <a:rPr lang="en-US" dirty="0"/>
              <a:t>Eventually investment returns can’t keep up with depreciation</a:t>
            </a:r>
          </a:p>
          <a:p>
            <a:r>
              <a:rPr lang="en-US" dirty="0"/>
              <a:t>This results in growth converging to zero </a:t>
            </a:r>
            <a:br>
              <a:rPr lang="en-US" dirty="0"/>
            </a:br>
            <a:r>
              <a:rPr lang="en-US" dirty="0"/>
              <a:t>(i.e. a steady state for capital, output etc.)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2113-9C4C-48C6-9D50-481C56C7F40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2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Investment and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109728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Development economics of the 1950’s:</a:t>
            </a:r>
          </a:p>
          <a:p>
            <a:r>
              <a:rPr lang="en-US" dirty="0"/>
              <a:t>Arthur Lewis: Surplus labor model</a:t>
            </a:r>
          </a:p>
          <a:p>
            <a:pPr lvl="1"/>
            <a:r>
              <a:rPr lang="en-US" dirty="0"/>
              <a:t>Army of surplus labor in country side</a:t>
            </a:r>
          </a:p>
          <a:p>
            <a:pPr lvl="1"/>
            <a:r>
              <a:rPr lang="en-US" dirty="0"/>
              <a:t>Capital only constraint on output</a:t>
            </a:r>
          </a:p>
          <a:p>
            <a:pPr lvl="1"/>
            <a:r>
              <a:rPr lang="en-US" dirty="0"/>
              <a:t>Output proportional to growth since “surplus labor” can be </a:t>
            </a:r>
            <a:br>
              <a:rPr lang="en-US" dirty="0"/>
            </a:br>
            <a:r>
              <a:rPr lang="en-US" dirty="0"/>
              <a:t>soaked up from country side</a:t>
            </a:r>
          </a:p>
          <a:p>
            <a:pPr lvl="1"/>
            <a:r>
              <a:rPr lang="en-US" dirty="0"/>
              <a:t>Aka Harrod-Domar model (Domar never endorsed this)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31AE-7228-459E-930D-280FCF4EE67F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10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Harrod-Domar</a:t>
            </a:r>
            <a:r>
              <a:rPr lang="en-US" dirty="0"/>
              <a:t>/Surplus Labor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257800"/>
          </a:xfrm>
        </p:spPr>
        <p:txBody>
          <a:bodyPr>
            <a:normAutofit/>
          </a:bodyPr>
          <a:lstStyle/>
          <a:p>
            <a:r>
              <a:rPr lang="en-US" dirty="0"/>
              <a:t>Hugely influential at World Bank etc.</a:t>
            </a:r>
          </a:p>
          <a:p>
            <a:r>
              <a:rPr lang="en-US" dirty="0"/>
              <a:t>Policy implication:</a:t>
            </a:r>
          </a:p>
          <a:p>
            <a:pPr lvl="1"/>
            <a:r>
              <a:rPr lang="en-US" dirty="0"/>
              <a:t>To double growth one just needs to double investment</a:t>
            </a:r>
          </a:p>
          <a:p>
            <a:r>
              <a:rPr lang="en-US" dirty="0"/>
              <a:t>Common belief: Poor can’t save/borrow enough</a:t>
            </a:r>
          </a:p>
          <a:p>
            <a:r>
              <a:rPr lang="en-US" dirty="0"/>
              <a:t>Policy implication:</a:t>
            </a:r>
          </a:p>
          <a:p>
            <a:pPr lvl="1"/>
            <a:r>
              <a:rPr lang="en-US" dirty="0"/>
              <a:t>“Financing gap”: Difference between national savings and </a:t>
            </a:r>
            <a:br>
              <a:rPr lang="en-US" dirty="0"/>
            </a:br>
            <a:r>
              <a:rPr lang="en-US" dirty="0"/>
              <a:t>“</a:t>
            </a:r>
            <a:r>
              <a:rPr lang="en-US"/>
              <a:t>required investment.” Foreign aid can fill this gap.</a:t>
            </a:r>
            <a:endParaRPr lang="en-US" dirty="0"/>
          </a:p>
          <a:p>
            <a:r>
              <a:rPr lang="en-US" dirty="0"/>
              <a:t>“Empirical evidence”: Soviet takeoff</a:t>
            </a:r>
          </a:p>
          <a:p>
            <a:pPr lvl="1"/>
            <a:r>
              <a:rPr lang="en-US" dirty="0"/>
              <a:t>But Soviet Union differed in many other ways from poor countries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31AE-7228-459E-930D-280FCF4EE67F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2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Investment: Elixir of Growth? Or Not?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17639"/>
            <a:ext cx="6656438" cy="51657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Easterly:</a:t>
            </a:r>
          </a:p>
          <a:p>
            <a:r>
              <a:rPr lang="en-US" dirty="0"/>
              <a:t>Harrod-Domar/Surplus Labor model doesn’t fit the facts.</a:t>
            </a:r>
          </a:p>
          <a:p>
            <a:r>
              <a:rPr lang="en-US" dirty="0"/>
              <a:t>Investment neither sufficient nor necessary for growth</a:t>
            </a:r>
          </a:p>
          <a:p>
            <a:r>
              <a:rPr lang="en-US" dirty="0"/>
              <a:t>Surplus labor idea not reasonable</a:t>
            </a:r>
          </a:p>
          <a:p>
            <a:pPr lvl="1"/>
            <a:r>
              <a:rPr lang="en-US" dirty="0"/>
              <a:t>If there is lots of surplus labor, wages will fall and firms will use more labor intensive production methods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31AE-7228-459E-930D-280FCF4EE67F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6" name="Content Placeholder 4" descr="ZambiaFinancingGap.jpg">
            <a:extLst>
              <a:ext uri="{FF2B5EF4-FFF2-40B4-BE49-F238E27FC236}">
                <a16:creationId xmlns:a16="http://schemas.microsoft.com/office/drawing/2014/main" id="{D742FE9E-1E3A-E157-0FC3-FA3999241B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7138219" y="1344107"/>
            <a:ext cx="4191000" cy="5312788"/>
          </a:xfrm>
        </p:spPr>
      </p:pic>
    </p:spTree>
    <p:extLst>
      <p:ext uri="{BB962C8B-B14F-4D97-AF65-F5344CB8AC3E}">
        <p14:creationId xmlns:p14="http://schemas.microsoft.com/office/powerpoint/2010/main" val="48183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Growth in Solow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0972800" cy="50292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What if we have population growth?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1+</m:t>
                          </m:r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Then we have: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</m:acc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</m:acc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</m:acc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1/3</m:t>
                          </m:r>
                        </m:sup>
                      </m:sSubSup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2/3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(same as before except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as opposed to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How do we solve the model in this case?</a:t>
                </a:r>
              </a:p>
              <a:p>
                <a:pPr lvl="1"/>
                <a:r>
                  <a:rPr lang="en-US" dirty="0"/>
                  <a:t>No longer a steady state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</m:acc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is constantly shifting up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is growing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0972800" cy="5029200"/>
              </a:xfrm>
              <a:blipFill>
                <a:blip r:embed="rId3"/>
                <a:stretch>
                  <a:fillRect l="-1278" t="-1576" b="-1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31AE-7228-459E-930D-280FCF4EE67F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7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524000"/>
                <a:ext cx="10972800" cy="4800600"/>
              </a:xfrm>
            </p:spPr>
            <p:txBody>
              <a:bodyPr/>
              <a:lstStyle/>
              <a:p>
                <a:r>
                  <a:rPr lang="en-US" dirty="0"/>
                  <a:t>Firm’s production function: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</m:acc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1/3</m:t>
                          </m:r>
                        </m:sup>
                      </m:sSubSup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2/3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Firms hire labor and rent capital in competitive markets </a:t>
                </a:r>
                <a:br>
                  <a:rPr lang="en-US" dirty="0"/>
                </a:br>
                <a:r>
                  <a:rPr lang="en-US" dirty="0"/>
                  <a:t>(same as in lecture 2)</a:t>
                </a:r>
              </a:p>
              <a:p>
                <a:r>
                  <a:rPr lang="en-US" dirty="0"/>
                  <a:t>Households:</a:t>
                </a:r>
              </a:p>
              <a:p>
                <a:pPr lvl="1"/>
                <a:r>
                  <a:rPr lang="en-US" dirty="0"/>
                  <a:t>Supply a fixed amount of labor: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</m:ac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Own capital stock. Decide how much to consume and how much </a:t>
                </a:r>
                <a:br>
                  <a:rPr lang="en-US" dirty="0"/>
                </a:br>
                <a:r>
                  <a:rPr lang="en-US" dirty="0"/>
                  <a:t>to invest in new capital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524000"/>
                <a:ext cx="10972800" cy="4800600"/>
              </a:xfrm>
              <a:blipFill>
                <a:blip r:embed="rId3"/>
                <a:stretch>
                  <a:fillRect l="-1278" t="-1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2113-9C4C-48C6-9D50-481C56C7F40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2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Solving the Model with Pop Growth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Trick: Divide though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Write entire model in terms of per capita variables</a:t>
                </a:r>
              </a:p>
              <a:p>
                <a:r>
                  <a:rPr lang="en-US" dirty="0"/>
                  <a:t>Let’s do this for the production function: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</m:e>
                      </m:acc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1/3</m:t>
                          </m:r>
                        </m:sup>
                      </m:sSubSup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2/3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It becomes:</a:t>
                </a:r>
              </a:p>
              <a:p>
                <a:pPr marL="0" indent="0" algn="ctr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</m:acc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1/3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where lower case letters denote per capita (e.g.,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)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78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31AE-7228-459E-930D-280FCF4EE67F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3196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Solving the Model with Pop Growth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Capital accumulation: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e>
                      </m:acc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</m:e>
                      </m:acc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Divide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</m:acc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</m:acc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Problem: What do we do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31AE-7228-459E-930D-280FCF4EE67F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19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Solving the Model with Pop Growth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972800" cy="4983161"/>
              </a:xfrm>
            </p:spPr>
            <p:txBody>
              <a:bodyPr/>
              <a:lstStyle/>
              <a:p>
                <a:pPr>
                  <a:spcAft>
                    <a:spcPts val="600"/>
                  </a:spcAft>
                </a:pPr>
                <a:r>
                  <a:rPr lang="en-US" dirty="0"/>
                  <a:t>Multiply and divide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 algn="ctr">
                  <a:spcBef>
                    <a:spcPts val="12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e>
                      </m:acc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</m:e>
                      </m:acc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pPr>
                  <a:spcAft>
                    <a:spcPts val="600"/>
                  </a:spcAft>
                </a:pPr>
                <a:r>
                  <a:rPr lang="en-US" dirty="0"/>
                  <a:t>Use population growth equation:</a:t>
                </a:r>
              </a:p>
              <a:p>
                <a:pPr marL="0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1+</m:t>
                          </m:r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</m:acc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</m:acc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Subtract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from both sides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1+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</m:ac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e>
                      </m:acc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972800" cy="4983161"/>
              </a:xfrm>
              <a:blipFill>
                <a:blip r:embed="rId3"/>
                <a:stretch>
                  <a:fillRect l="-1278" t="-1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31AE-7228-459E-930D-280FCF4EE67F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673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 Capita Steady State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972800" cy="4756150"/>
              </a:xfrm>
            </p:spPr>
            <p:txBody>
              <a:bodyPr>
                <a:norm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dirty="0"/>
                  <a:t>Finally, divide through by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1+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e>
                        </m:acc>
                      </m:e>
                    </m:d>
                  </m:oMath>
                </a14:m>
                <a:endParaRPr lang="en-US" dirty="0"/>
              </a:p>
              <a:p>
                <a:pPr marL="0" indent="0" algn="ctr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1+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</m:acc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</m:e>
                          </m:acc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𝑑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This yields a steady state for per capita variables</a:t>
                </a:r>
              </a:p>
              <a:p>
                <a:r>
                  <a:rPr lang="en-US" dirty="0"/>
                  <a:t>In steady state:</a:t>
                </a:r>
              </a:p>
              <a:p>
                <a:pPr lvl="1"/>
                <a:r>
                  <a:rPr lang="en-US" dirty="0"/>
                  <a:t>Per capita output, capital and consumption constant</a:t>
                </a:r>
              </a:p>
              <a:p>
                <a:r>
                  <a:rPr lang="en-US" dirty="0"/>
                  <a:t>What will growth rate of the level of output, capital and consumption be?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972800" cy="4756150"/>
              </a:xfrm>
              <a:blipFill>
                <a:blip r:embed="rId3"/>
                <a:stretch>
                  <a:fillRect l="-1278" t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31AE-7228-459E-930D-280FCF4EE67F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1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665C9-45EC-9D50-ECD0-03D943AE1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Steady State with Population Growth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390D6D5-520F-5098-BA86-0EAFE60141A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52400" y="1600201"/>
                <a:ext cx="6248400" cy="4525963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spcAft>
                    <a:spcPts val="24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1+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</m:acc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</m:e>
                          </m:acc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𝑑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ctr">
                  <a:spcAft>
                    <a:spcPts val="24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1+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</m:acc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</m:e>
                          </m:acc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𝑑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ctr">
                  <a:spcAft>
                    <a:spcPts val="24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0=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</m:e>
                          </m:acc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1/3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𝑑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ctr">
                  <a:spcAft>
                    <a:spcPts val="24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</m:acc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acc>
                                </m:num>
                                <m:den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𝑑</m:t>
                                      </m:r>
                                    </m:e>
                                  </m:acc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</m:acc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3/2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390D6D5-520F-5098-BA86-0EAFE60141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52400" y="1600201"/>
                <a:ext cx="6248400" cy="45259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50A3FCA-ED13-A3F3-B1CF-564B64BDF789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858000" y="1600201"/>
                <a:ext cx="4724400" cy="4983161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spcAft>
                    <a:spcPts val="24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</m:e>
                      </m:acc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1/3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pPr marL="0" indent="0" algn="ctr">
                  <a:spcAft>
                    <a:spcPts val="24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1/3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 algn="ctr">
                  <a:spcAft>
                    <a:spcPts val="2400"/>
                  </a:spcAft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acc>
                                  <m:accPr>
                                    <m:chr m:val="̅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</m:acc>
                              </m:num>
                              <m:den>
                                <m:acc>
                                  <m:accPr>
                                    <m:chr m:val="̅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</m:acc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acc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3/2</m:t>
                        </m:r>
                      </m:sup>
                    </m:sSup>
                  </m:oMath>
                </a14:m>
                <a:endParaRPr lang="en-US" dirty="0"/>
              </a:p>
              <a:p>
                <a:pPr>
                  <a:spcAft>
                    <a:spcPts val="2400"/>
                  </a:spcAft>
                </a:pPr>
                <a:r>
                  <a:rPr lang="en-US" dirty="0"/>
                  <a:t>How does population growth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dirty="0"/>
                  <a:t>) affect steady state </a:t>
                </a:r>
                <a:br>
                  <a:rPr lang="en-US" dirty="0"/>
                </a:br>
                <a:r>
                  <a:rPr lang="en-US" dirty="0"/>
                  <a:t>output and capital per capita? (Why?)</a:t>
                </a:r>
              </a:p>
              <a:p>
                <a:pPr>
                  <a:spcAft>
                    <a:spcPts val="2400"/>
                  </a:spcAft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50A3FCA-ED13-A3F3-B1CF-564B64BDF7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858000" y="1600201"/>
                <a:ext cx="4724400" cy="4983161"/>
              </a:xfrm>
              <a:blipFill>
                <a:blip r:embed="rId3"/>
                <a:stretch>
                  <a:fillRect l="-1935" r="-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660F26-6175-9F6E-5BF7-B8F354AEA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092F7-E592-49A6-818E-C0478D32F0E1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411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in TFP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972800" cy="512127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Let’s add TFP growth as well: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(1+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One more little change: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2/3</m:t>
                          </m:r>
                        </m:sup>
                      </m:sSubSup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1/3</m:t>
                          </m:r>
                        </m:sup>
                      </m:sSubSup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2/3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Think of this as a change of units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(simplifies algebra)</a:t>
                </a:r>
              </a:p>
              <a:p>
                <a:r>
                  <a:rPr lang="en-US" dirty="0"/>
                  <a:t>We also have:</a:t>
                </a:r>
              </a:p>
              <a:p>
                <a:pPr marL="0" indent="0" algn="ctr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e>
                      </m:acc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</m:e>
                      </m:acc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1+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972800" cy="5121275"/>
              </a:xfrm>
              <a:blipFill>
                <a:blip r:embed="rId3"/>
                <a:stretch>
                  <a:fillRect l="-1278" t="-1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31AE-7228-459E-930D-280FCF4EE67F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7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Solve This Model?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Two things growing!</a:t>
                </a:r>
              </a:p>
              <a:p>
                <a:r>
                  <a:rPr lang="en-US" dirty="0"/>
                  <a:t>Same trick as before:</a:t>
                </a:r>
              </a:p>
              <a:p>
                <a:pPr lvl="1"/>
                <a:r>
                  <a:rPr lang="en-US" dirty="0"/>
                  <a:t>Divide by variables that are growing: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Capital and output per “effective” worker: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s-I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s-I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    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s-I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s-I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78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31AE-7228-459E-930D-280FCF4EE67F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8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BBEA7-2159-F263-2F00-D889EC910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Model in Per Effective Worker Variables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A3A76-2A9D-6432-A133-BB31748B5B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1600201"/>
                <a:ext cx="11582400" cy="4525963"/>
              </a:xfrm>
            </p:spPr>
            <p:txBody>
              <a:bodyPr/>
              <a:lstStyle/>
              <a:p>
                <a:pPr>
                  <a:spcAft>
                    <a:spcPts val="2400"/>
                  </a:spcAft>
                </a:pPr>
                <a:r>
                  <a:rPr lang="en-US" dirty="0"/>
                  <a:t>Similar algebra as before yields:</a:t>
                </a:r>
              </a:p>
              <a:p>
                <a:pPr marL="0" indent="0">
                  <a:spcAft>
                    <a:spcPts val="24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1/3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pPr marL="0" indent="0">
                  <a:spcAft>
                    <a:spcPts val="24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acc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−1+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acc>
                                </m:e>
                              </m:d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</m:acc>
                                </m:e>
                              </m:d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A3A76-2A9D-6432-A133-BB31748B5B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00201"/>
                <a:ext cx="11582400" cy="4525963"/>
              </a:xfrm>
              <a:blipFill>
                <a:blip r:embed="rId2"/>
                <a:stretch>
                  <a:fillRect l="-1211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AB1380-AE3A-AD10-E9EE-A509B90E3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092F7-E592-49A6-818E-C0478D32F0E1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472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Steady State per Effective Worker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600200"/>
                <a:ext cx="11506200" cy="4648200"/>
              </a:xfrm>
            </p:spPr>
            <p:txBody>
              <a:bodyPr>
                <a:normAutofit/>
              </a:bodyPr>
              <a:lstStyle/>
              <a:p>
                <a:pPr marL="0" indent="0">
                  <a:spcAft>
                    <a:spcPts val="1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acc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−1+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acc>
                                </m:e>
                              </m:d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</m:acc>
                                </m:e>
                              </m:d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Model has a steady state for capital and output </a:t>
                </a:r>
                <a:br>
                  <a:rPr lang="en-US" dirty="0"/>
                </a:br>
                <a:r>
                  <a:rPr lang="en-US" dirty="0"/>
                  <a:t>“per effective workers”</a:t>
                </a:r>
              </a:p>
              <a:p>
                <a:r>
                  <a:rPr lang="en-US" dirty="0"/>
                  <a:t>In steady state:</a:t>
                </a:r>
              </a:p>
              <a:p>
                <a:pPr lvl="1"/>
                <a:r>
                  <a:rPr lang="en-US" dirty="0"/>
                  <a:t>Output, capital and consumption per effective worker are constant</a:t>
                </a:r>
              </a:p>
              <a:p>
                <a:pPr lvl="1"/>
                <a:r>
                  <a:rPr lang="en-US" dirty="0"/>
                  <a:t>What about output per person?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00200"/>
                <a:ext cx="11506200" cy="4648200"/>
              </a:xfrm>
              <a:blipFill>
                <a:blip r:embed="rId3"/>
                <a:stretch>
                  <a:fillRect l="-1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31AE-7228-459E-930D-280FCF4EE67F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01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in Per Capita Income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Implies:</a:t>
                </a:r>
              </a:p>
              <a:p>
                <a:pPr marL="0" indent="0" algn="ctr">
                  <a:spcAft>
                    <a:spcPts val="1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 algn="ctr">
                  <a:spcAft>
                    <a:spcPts val="1800"/>
                  </a:spcAft>
                  <a:buNone/>
                </a:pPr>
                <a:r>
                  <a:rPr lang="en-US" dirty="0"/>
                  <a:t>0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 algn="ctr">
                  <a:spcAft>
                    <a:spcPts val="1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092F7-E592-49A6-818E-C0478D32F0E1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798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Consumption-Savings Decision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0972800" cy="52578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Two ways to go:</a:t>
                </a:r>
              </a:p>
              <a:p>
                <a:pPr lvl="1"/>
                <a:r>
                  <a:rPr lang="en-US" dirty="0"/>
                  <a:t>Maximize utility </a:t>
                </a:r>
                <a:r>
                  <a:rPr lang="en-US" dirty="0">
                    <a:sym typeface="Symbol"/>
                  </a:rPr>
                  <a:t> consumption Euler equation</a:t>
                </a:r>
              </a:p>
              <a:p>
                <a:pPr lvl="1"/>
                <a:r>
                  <a:rPr lang="en-US" dirty="0">
                    <a:sym typeface="Symbol"/>
                  </a:rPr>
                  <a:t>Rule of thumb (shortcut to simplify model)</a:t>
                </a:r>
              </a:p>
              <a:p>
                <a:r>
                  <a:rPr lang="en-US" dirty="0">
                    <a:sym typeface="Symbol"/>
                  </a:rPr>
                  <a:t>Solow model assumes rule of thumb behavior </a:t>
                </a:r>
                <a:br>
                  <a:rPr lang="en-US" dirty="0">
                    <a:sym typeface="Symbol"/>
                  </a:rPr>
                </a:br>
                <a:r>
                  <a:rPr lang="en-US" dirty="0">
                    <a:sym typeface="Symbol"/>
                  </a:rPr>
                  <a:t>for household savings: </a:t>
                </a:r>
              </a:p>
              <a:p>
                <a:pPr lvl="1"/>
                <a:r>
                  <a:rPr lang="en-US" dirty="0">
                    <a:sym typeface="Symbol"/>
                  </a:rPr>
                  <a:t>Households save a constant fraction of their income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𝑠</m:t>
                        </m:r>
                      </m:e>
                    </m:acc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sym typeface="Symbol"/>
                  </a:rPr>
                  <a:t> </a:t>
                </a:r>
              </a:p>
              <a:p>
                <a:endParaRPr lang="en-US" dirty="0">
                  <a:sym typeface="Symbol"/>
                </a:endParaRPr>
              </a:p>
              <a:p>
                <a:pPr marL="400050" lvl="1" indent="0">
                  <a:buNone/>
                </a:pPr>
                <a:r>
                  <a:rPr lang="en-US" dirty="0">
                    <a:sym typeface="Symbol"/>
                  </a:rPr>
                  <a:t>(Notice that income is equal to output since households “own” </a:t>
                </a:r>
                <a:br>
                  <a:rPr lang="en-US" dirty="0">
                    <a:sym typeface="Symbol"/>
                  </a:rPr>
                </a:br>
                <a:r>
                  <a:rPr lang="en-US" dirty="0">
                    <a:sym typeface="Symbol"/>
                  </a:rPr>
                  <a:t>both labor and capital and there are no profits)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0972800" cy="5257800"/>
              </a:xfrm>
              <a:blipFill>
                <a:blip r:embed="rId2"/>
                <a:stretch>
                  <a:fillRect l="-1278" t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2113-9C4C-48C6-9D50-481C56C7F40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6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9C9E9-9B8A-571C-7C5E-8A9439B00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Rates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40FE38-D339-FEF2-72A7-EF71BFF27E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417639"/>
                <a:ext cx="12192000" cy="5165724"/>
              </a:xfrm>
            </p:spPr>
            <p:txBody>
              <a:bodyPr>
                <a:normAutofit/>
              </a:bodyPr>
              <a:lstStyle/>
              <a:p>
                <a:pPr>
                  <a:spcAft>
                    <a:spcPts val="1800"/>
                  </a:spcAft>
                </a:pPr>
                <a:r>
                  <a:rPr lang="en-US" dirty="0"/>
                  <a:t>On the last slide we used the following type of growth rate rule:</a:t>
                </a:r>
              </a:p>
              <a:p>
                <a:pPr marL="0" indent="0" algn="ctr">
                  <a:spcAft>
                    <a:spcPts val="3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</m:oMath>
                  </m:oMathPara>
                </a14:m>
                <a:endParaRPr lang="en-US" b="0" dirty="0"/>
              </a:p>
              <a:p>
                <a:pPr marL="0" indent="0" algn="ctr">
                  <a:spcAft>
                    <a:spcPts val="3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 algn="ctr">
                  <a:spcAft>
                    <a:spcPts val="3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func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func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func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func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</m:oMath>
                  </m:oMathPara>
                </a14:m>
                <a:endParaRPr lang="en-US" sz="2800" dirty="0"/>
              </a:p>
              <a:p>
                <a:pPr marL="0" indent="0" algn="ctr">
                  <a:spcAft>
                    <a:spcPts val="3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>
                  <a:spcAft>
                    <a:spcPts val="3000"/>
                  </a:spcAft>
                </a:pPr>
                <a:r>
                  <a:rPr lang="en-US" dirty="0"/>
                  <a:t>Where last step uses first order approx.: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40FE38-D339-FEF2-72A7-EF71BFF27E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17639"/>
                <a:ext cx="12192000" cy="5165724"/>
              </a:xfrm>
              <a:blipFill>
                <a:blip r:embed="rId2"/>
                <a:stretch>
                  <a:fillRect l="-1150" t="-1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21747E-E51A-D116-CDEA-CF6AB0DE7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092F7-E592-49A6-818E-C0478D32F0E1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2713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Exogenous Growth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76400"/>
                <a:ext cx="10972800" cy="49530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Technical progress yields growth in per capita output in the Solow model</a:t>
                </a:r>
              </a:p>
              <a:p>
                <a:r>
                  <a:rPr lang="en-US" dirty="0"/>
                  <a:t>So, we know what types of things can yield long-run growth (anything that yields sustained growth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But technical progress is given exogenously</a:t>
                </a:r>
              </a:p>
              <a:p>
                <a:r>
                  <a:rPr lang="en-US" dirty="0"/>
                  <a:t>Our theory of growth is thus limited</a:t>
                </a:r>
              </a:p>
              <a:p>
                <a:r>
                  <a:rPr lang="en-US" dirty="0"/>
                  <a:t>We need a theory for growth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76400"/>
                <a:ext cx="10972800" cy="4953000"/>
              </a:xfrm>
              <a:blipFill>
                <a:blip r:embed="rId3"/>
                <a:stretch>
                  <a:fillRect l="-1278" t="-1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31AE-7228-459E-930D-280FCF4EE67F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58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in the Solow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029200"/>
          </a:xfrm>
        </p:spPr>
        <p:txBody>
          <a:bodyPr>
            <a:normAutofit/>
          </a:bodyPr>
          <a:lstStyle/>
          <a:p>
            <a:r>
              <a:rPr lang="en-US" dirty="0"/>
              <a:t>Capital accumulation cannot serve as engine for long run growth (due to diminishing return to capital)</a:t>
            </a:r>
          </a:p>
          <a:p>
            <a:r>
              <a:rPr lang="en-US" dirty="0"/>
              <a:t>But perhaps the “long run” is really far off from a </a:t>
            </a:r>
            <a:br>
              <a:rPr lang="en-US" dirty="0"/>
            </a:br>
            <a:r>
              <a:rPr lang="en-US" dirty="0"/>
              <a:t>practical point of view</a:t>
            </a:r>
          </a:p>
          <a:p>
            <a:r>
              <a:rPr lang="en-US" dirty="0"/>
              <a:t>Perhaps capital accumulation can play a big role for growth </a:t>
            </a:r>
            <a:br>
              <a:rPr lang="en-US" dirty="0"/>
            </a:br>
            <a:r>
              <a:rPr lang="en-US" dirty="0"/>
              <a:t>for quite some time</a:t>
            </a:r>
          </a:p>
          <a:p>
            <a:r>
              <a:rPr lang="en-US" dirty="0"/>
              <a:t>Let’s look at “growth miracles” and see if they are due to capital accumulation or TFP growth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092F7-E592-49A6-818E-C0478D32F0E1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40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“Miracle” of Asian “Tigers”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11125200" cy="5029200"/>
          </a:xfrm>
        </p:spPr>
        <p:txBody>
          <a:bodyPr/>
          <a:lstStyle/>
          <a:p>
            <a:r>
              <a:rPr lang="en-US" dirty="0"/>
              <a:t>Growth of Asian “Tigers” 1966-1990:</a:t>
            </a:r>
          </a:p>
          <a:p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>
              <a:spcAft>
                <a:spcPts val="1800"/>
              </a:spcAft>
              <a:buNone/>
            </a:pPr>
            <a:endParaRPr lang="en-US" dirty="0"/>
          </a:p>
          <a:p>
            <a:r>
              <a:rPr lang="en-US" dirty="0"/>
              <a:t>Is their growth driven by TFP growth or growth in factor inputs?</a:t>
            </a:r>
          </a:p>
          <a:p>
            <a:r>
              <a:rPr lang="en-US" dirty="0"/>
              <a:t>Young (1995): Tyranny of Numbers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2113-9C4C-48C6-9D50-481C56C7F401}" type="slidenum">
              <a:rPr lang="en-US" smtClean="0"/>
              <a:pPr/>
              <a:t>53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962400" y="2209800"/>
          <a:ext cx="4114800" cy="2316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Korea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10.3%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Taiwan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9.4%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Singapore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8.7%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Hong Kong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7.3%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058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Growth Accounting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003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09600" y="1676400"/>
                <a:ext cx="10972800" cy="4876800"/>
              </a:xfrm>
            </p:spPr>
            <p:txBody>
              <a:bodyPr>
                <a:normAutofit/>
              </a:bodyPr>
              <a:lstStyle/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sym typeface="Euclid Symbol" pitchFamily="18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sym typeface="Euclid Symbol" pitchFamily="18" charset="2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sym typeface="Euclid Symbol" pitchFamily="18" charset="2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sym typeface="Euclid Symbol" pitchFamily="18" charset="2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Euclid Symbol" pitchFamily="18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sym typeface="Euclid Symbol" pitchFamily="18" charset="2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sym typeface="Euclid Symbol" pitchFamily="18" charset="2"/>
                            </a:rPr>
                            <m:t>𝑡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Euclid Symbol" pitchFamily="18" charset="2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  <a:sym typeface="Euclid Symbol" pitchFamily="18" charset="2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sym typeface="Euclid Symbol" pitchFamily="18" charset="2"/>
                            </a:rPr>
                            <m:t>𝑡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sym typeface="Euclid Symbol" pitchFamily="18" charset="2"/>
                            </a:rPr>
                            <m:t>1/3</m:t>
                          </m:r>
                        </m:sup>
                      </m:sSubSup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Euclid Symbol" pitchFamily="18" charset="2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  <a:sym typeface="Euclid Symbol" pitchFamily="18" charset="2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sym typeface="Euclid Symbol" pitchFamily="18" charset="2"/>
                            </a:rPr>
                            <m:t>𝑡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sym typeface="Euclid Symbol" pitchFamily="18" charset="2"/>
                            </a:rPr>
                            <m:t>2/3</m:t>
                          </m:r>
                        </m:sup>
                      </m:sSubSup>
                    </m:oMath>
                  </m:oMathPara>
                </a14:m>
                <a:endParaRPr lang="en-US" dirty="0">
                  <a:sym typeface="Euclid Symbol" pitchFamily="18" charset="2"/>
                </a:endParaRPr>
              </a:p>
              <a:p>
                <a:r>
                  <a:rPr lang="en-US" dirty="0">
                    <a:sym typeface="Euclid Symbol" pitchFamily="18" charset="2"/>
                  </a:rPr>
                  <a:t>Take logs and a first order approximation:</a:t>
                </a:r>
              </a:p>
              <a:p>
                <a:pPr marL="0" indent="0" algn="ctr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sym typeface="Euclid Symbol" pitchFamily="18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sym typeface="Euclid Symbol" pitchFamily="18" charset="2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sym typeface="Euclid Symbol" pitchFamily="18" charset="2"/>
                            </a:rPr>
                            <m:t>𝑌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sym typeface="Euclid Symbol" pitchFamily="18" charset="2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sym typeface="Euclid Symbol" pitchFamily="18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sym typeface="Euclid Symbol" pitchFamily="18" charset="2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sym typeface="Euclid Symbol" pitchFamily="18" charset="2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sym typeface="Euclid Symbol" pitchFamily="18" charset="2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Euclid Symbol" pitchFamily="18" charset="2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sym typeface="Euclid Symbol" pitchFamily="18" charset="2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sym typeface="Euclid Symbol" pitchFamily="18" charset="2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Euclid Symbol" pitchFamily="18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sym typeface="Euclid Symbol" pitchFamily="18" charset="2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sym typeface="Euclid Symbol" pitchFamily="18" charset="2"/>
                            </a:rPr>
                            <m:t>𝐾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sym typeface="Euclid Symbol" pitchFamily="18" charset="2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Euclid Symbol" pitchFamily="18" charset="2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sym typeface="Euclid Symbol" pitchFamily="18" charset="2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sym typeface="Euclid Symbol" pitchFamily="18" charset="2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Euclid Symbol" pitchFamily="18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sym typeface="Euclid Symbol" pitchFamily="18" charset="2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sym typeface="Euclid Symbol" pitchFamily="18" charset="2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dirty="0">
                  <a:sym typeface="Euclid Symbol" pitchFamily="18" charset="2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dirty="0">
                    <a:sym typeface="Symbol" pitchFamily="18" charset="2"/>
                  </a:rPr>
                  <a:t>Where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  <a:sym typeface="Symbol" pitchFamily="18" charset="2"/>
                      </a:rPr>
                      <m:t>𝑔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’s denote growth rates</a:t>
                </a:r>
              </a:p>
              <a:p>
                <a:pPr>
                  <a:lnSpc>
                    <a:spcPct val="80000"/>
                  </a:lnSpc>
                  <a:spcBef>
                    <a:spcPts val="1200"/>
                  </a:spcBef>
                </a:pPr>
                <a:r>
                  <a:rPr lang="en-US" dirty="0">
                    <a:sym typeface="Symbol" pitchFamily="18" charset="2"/>
                  </a:rPr>
                  <a:t>We can measure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>
                            <a:latin typeface="Cambria Math"/>
                            <a:sym typeface="Symbol" pitchFamily="18" charset="2"/>
                          </a:rPr>
                          <m:t>𝑔</m:t>
                        </m:r>
                      </m:e>
                      <m:sub>
                        <m:r>
                          <a:rPr lang="en-US">
                            <a:latin typeface="Cambria Math"/>
                            <a:sym typeface="Symbol" pitchFamily="18" charset="2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>
                    <a:sym typeface="Symbol" pitchFamily="18" charset="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dirty="0">
                            <a:latin typeface="Cambria Math"/>
                            <a:sym typeface="Symbol" pitchFamily="18" charset="2"/>
                          </a:rPr>
                          <m:t>𝑔</m:t>
                        </m:r>
                      </m:e>
                      <m:sub>
                        <m:r>
                          <a:rPr lang="en-US" dirty="0">
                            <a:latin typeface="Cambria Math"/>
                            <a:sym typeface="Symbol" pitchFamily="18" charset="2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dirty="0">
                    <a:sym typeface="Symbol" pitchFamily="18" charset="2"/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>
                            <a:latin typeface="Cambria Math"/>
                            <a:sym typeface="Symbol" pitchFamily="18" charset="2"/>
                          </a:rPr>
                          <m:t>𝑔</m:t>
                        </m:r>
                      </m:e>
                      <m:sub>
                        <m:r>
                          <a:rPr lang="en-US">
                            <a:latin typeface="Cambria Math"/>
                            <a:sym typeface="Symbol" pitchFamily="18" charset="2"/>
                          </a:rPr>
                          <m:t>𝐿</m:t>
                        </m:r>
                      </m:sub>
                    </m:sSub>
                  </m:oMath>
                </a14:m>
                <a:endParaRPr lang="en-US" dirty="0">
                  <a:sym typeface="Symbol" pitchFamily="18" charset="2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dirty="0">
                    <a:sym typeface="Symbol" pitchFamily="18" charset="2"/>
                  </a:rPr>
                  <a:t>This gives 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sym typeface="Symbol" pitchFamily="18" charset="2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sym typeface="Symbol" pitchFamily="18" charset="2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>
                    <a:sym typeface="Symbol" pitchFamily="18" charset="2"/>
                  </a:rPr>
                  <a:t> as a residual </a:t>
                </a:r>
                <a:br>
                  <a:rPr lang="en-US" dirty="0">
                    <a:sym typeface="Symbol" pitchFamily="18" charset="2"/>
                  </a:rPr>
                </a:br>
                <a:r>
                  <a:rPr lang="en-US" dirty="0">
                    <a:sym typeface="Symbol" pitchFamily="18" charset="2"/>
                  </a:rPr>
                  <a:t>(“Total Factor Productivity growth” aka “Solow residual”)</a:t>
                </a:r>
              </a:p>
            </p:txBody>
          </p:sp>
        </mc:Choice>
        <mc:Fallback xmlns="">
          <p:sp>
            <p:nvSpPr>
              <p:cNvPr id="9400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9600" y="1676400"/>
                <a:ext cx="10972800" cy="4876800"/>
              </a:xfrm>
              <a:blipFill>
                <a:blip r:embed="rId3"/>
                <a:stretch>
                  <a:fillRect l="-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2113-9C4C-48C6-9D50-481C56C7F401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2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uthKoreaTF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762000"/>
            <a:ext cx="10805183" cy="546320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2113-9C4C-48C6-9D50-481C56C7F401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3474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ngaporeTF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685800"/>
            <a:ext cx="9906000" cy="588883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2113-9C4C-48C6-9D50-481C56C7F401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25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 it a Miracle?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5334000"/>
          </a:xfrm>
        </p:spPr>
        <p:txBody>
          <a:bodyPr>
            <a:normAutofit/>
          </a:bodyPr>
          <a:lstStyle/>
          <a:p>
            <a:r>
              <a:rPr lang="en-US" dirty="0"/>
              <a:t>Young (1995): </a:t>
            </a:r>
          </a:p>
          <a:p>
            <a:pPr lvl="1"/>
            <a:r>
              <a:rPr lang="en-US" dirty="0"/>
              <a:t>Growth driven primarily by growth in factor inputs</a:t>
            </a:r>
          </a:p>
          <a:p>
            <a:pPr lvl="1"/>
            <a:r>
              <a:rPr lang="en-US" dirty="0"/>
              <a:t>TFP growth unremarkable</a:t>
            </a:r>
          </a:p>
          <a:p>
            <a:r>
              <a:rPr lang="en-US" dirty="0"/>
              <a:t>Young’s study came as a shock</a:t>
            </a:r>
          </a:p>
          <a:p>
            <a:pPr lvl="1"/>
            <a:r>
              <a:rPr lang="en-US" dirty="0"/>
              <a:t>Many people’s reaction was that it was bad for some reason that growth was due to factor input growth</a:t>
            </a:r>
          </a:p>
          <a:p>
            <a:r>
              <a:rPr lang="en-US" dirty="0"/>
              <a:t>Krugman (1994) questions sustainability based on the logic </a:t>
            </a:r>
            <a:br>
              <a:rPr lang="en-US" dirty="0"/>
            </a:br>
            <a:r>
              <a:rPr lang="en-US" dirty="0"/>
              <a:t>of the Solow model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2113-9C4C-48C6-9D50-481C56C7F401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43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 It a Miracle?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it any less of an achievement?</a:t>
            </a:r>
          </a:p>
          <a:p>
            <a:r>
              <a:rPr lang="en-US" dirty="0"/>
              <a:t>Asian Tigers were able to increase capital stock and labor supply by huge amounts</a:t>
            </a:r>
          </a:p>
          <a:p>
            <a:r>
              <a:rPr lang="en-US" dirty="0"/>
              <a:t>Many other countries weren’t</a:t>
            </a:r>
          </a:p>
          <a:p>
            <a:r>
              <a:rPr lang="en-US" dirty="0"/>
              <a:t>Why were they able to do this while other weren’t?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092F7-E592-49A6-818E-C0478D32F0E1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0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2113-9C4C-48C6-9D50-481C56C7F401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873" y="1371600"/>
            <a:ext cx="9105107" cy="3711848"/>
          </a:xfrm>
        </p:spPr>
      </p:pic>
    </p:spTree>
    <p:extLst>
      <p:ext uri="{BB962C8B-B14F-4D97-AF65-F5344CB8AC3E}">
        <p14:creationId xmlns:p14="http://schemas.microsoft.com/office/powerpoint/2010/main" val="25979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Savings, Investment and Consumption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Savings: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  <a:sym typeface="Symbol"/>
                          </a:rPr>
                          <m:t>𝑠</m:t>
                        </m:r>
                      </m:e>
                    </m:acc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sym typeface="Symbol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Symbol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Investment?</a:t>
                </a:r>
              </a:p>
              <a:p>
                <a:pPr lvl="1"/>
                <a:r>
                  <a:rPr lang="en-US" dirty="0"/>
                  <a:t>Well, it has to equal savings!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>
                    <a:sym typeface="Symbo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  <a:sym typeface="Symbol"/>
                          </a:rPr>
                          <m:t>𝑠</m:t>
                        </m:r>
                      </m:e>
                    </m:acc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sym typeface="Symbol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Symbol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Consumption?</a:t>
                </a:r>
              </a:p>
              <a:p>
                <a:pPr lvl="1"/>
                <a:r>
                  <a:rPr lang="en-US" dirty="0"/>
                  <a:t>Whatever is not saved is consumed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2113-9C4C-48C6-9D50-481C56C7F40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9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TFP Growth in the U.S.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10972800" cy="4343400"/>
          </a:xfrm>
        </p:spPr>
        <p:txBody>
          <a:bodyPr>
            <a:normAutofit/>
          </a:bodyPr>
          <a:lstStyle/>
          <a:p>
            <a:r>
              <a:rPr lang="en-US" dirty="0"/>
              <a:t>TFP growth accounts for more than 50% of growth in U.S. GDP per capita since WWII</a:t>
            </a:r>
          </a:p>
          <a:p>
            <a:r>
              <a:rPr lang="is-IS" dirty="0"/>
              <a:t>Most of the rest comes from K</a:t>
            </a:r>
            <a:r>
              <a:rPr lang="en-US" dirty="0"/>
              <a:t>/L</a:t>
            </a:r>
          </a:p>
          <a:p>
            <a:endParaRPr lang="en-US" dirty="0"/>
          </a:p>
          <a:p>
            <a:r>
              <a:rPr lang="en-US" dirty="0"/>
              <a:t>TFP growth much more important proportionally in U.S. </a:t>
            </a:r>
            <a:br>
              <a:rPr lang="en-US" dirty="0"/>
            </a:br>
            <a:r>
              <a:rPr lang="en-US" dirty="0"/>
              <a:t>than in case of Asian Tigers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2113-9C4C-48C6-9D50-481C56C7F401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2084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TFP</a:t>
            </a:r>
            <a:r>
              <a:rPr lang="is-IS" dirty="0"/>
              <a:t> Growth in the U.S.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1"/>
            <a:ext cx="5765800" cy="5121275"/>
          </a:xfrm>
        </p:spPr>
        <p:txBody>
          <a:bodyPr>
            <a:normAutofit/>
          </a:bodyPr>
          <a:lstStyle/>
          <a:p>
            <a:r>
              <a:rPr lang="en-US" dirty="0"/>
              <a:t>1948-1973: Rapid TFP growth</a:t>
            </a:r>
          </a:p>
          <a:p>
            <a:r>
              <a:rPr lang="en-US" dirty="0"/>
              <a:t>Post-1973: Productivity slowdown </a:t>
            </a:r>
          </a:p>
          <a:p>
            <a:r>
              <a:rPr lang="en-US" dirty="0"/>
              <a:t>Late 1980’s and early 1990’s: “Productivity Paradox”</a:t>
            </a:r>
          </a:p>
          <a:p>
            <a:pPr lvl="1"/>
            <a:r>
              <a:rPr lang="en-US" dirty="0"/>
              <a:t>Major innovations in computing, fiber optics, etc.</a:t>
            </a:r>
          </a:p>
          <a:p>
            <a:pPr lvl="1"/>
            <a:r>
              <a:rPr lang="en-US" dirty="0"/>
              <a:t>Continued slow growth in TFP</a:t>
            </a:r>
          </a:p>
          <a:p>
            <a:pPr lvl="1"/>
            <a:r>
              <a:rPr lang="en-US" dirty="0"/>
              <a:t>Solow: “You can see the computer age every-where these days, except in the productivity statistics.”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6C84D7-9A4C-843C-8F61-A89DCFD3EF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765800" cy="4983161"/>
          </a:xfrm>
        </p:spPr>
        <p:txBody>
          <a:bodyPr>
            <a:normAutofit/>
          </a:bodyPr>
          <a:lstStyle/>
          <a:p>
            <a:r>
              <a:rPr lang="en-US" dirty="0"/>
              <a:t>Productivity speedup in mid 1990’s</a:t>
            </a:r>
          </a:p>
          <a:p>
            <a:pPr lvl="1"/>
            <a:r>
              <a:rPr lang="en-US" dirty="0"/>
              <a:t>“New Economy” </a:t>
            </a:r>
            <a:br>
              <a:rPr lang="en-US" dirty="0"/>
            </a:br>
            <a:r>
              <a:rPr lang="en-US" dirty="0"/>
              <a:t>(internet, email made computers useful)</a:t>
            </a:r>
          </a:p>
          <a:p>
            <a:pPr lvl="1"/>
            <a:r>
              <a:rPr lang="en-US" dirty="0"/>
              <a:t>Paul David (1990): Delays between major innovation and productivity growth common. </a:t>
            </a:r>
            <a:br>
              <a:rPr lang="en-US" dirty="0"/>
            </a:br>
            <a:r>
              <a:rPr lang="en-US" dirty="0"/>
              <a:t>E.g. steam engine and electric dynamo.</a:t>
            </a:r>
          </a:p>
          <a:p>
            <a:r>
              <a:rPr lang="en-US" dirty="0"/>
              <a:t>2003-present: Second productivity slowdown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092F7-E592-49A6-818E-C0478D32F0E1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39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7396626"/>
              </p:ext>
            </p:extLst>
          </p:nvPr>
        </p:nvGraphicFramePr>
        <p:xfrm>
          <a:off x="1981200" y="304800"/>
          <a:ext cx="8229600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31AE-7228-459E-930D-280FCF4EE67F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5855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304800"/>
          <a:ext cx="8229600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31AE-7228-459E-930D-280FCF4EE67F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5562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228600"/>
          <a:ext cx="82296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31AE-7228-459E-930D-280FCF4EE67F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6658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2057400" y="457200"/>
          <a:ext cx="8153400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31AE-7228-459E-930D-280FCF4EE67F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8315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Growth Miracles in the Solow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953000"/>
          </a:xfrm>
        </p:spPr>
        <p:txBody>
          <a:bodyPr>
            <a:normAutofit/>
          </a:bodyPr>
          <a:lstStyle/>
          <a:p>
            <a:r>
              <a:rPr lang="en-US" dirty="0"/>
              <a:t>What does the Solow model suggest as an explanation for high growth rates of e.g. Asian Tigers?</a:t>
            </a:r>
          </a:p>
          <a:p>
            <a:r>
              <a:rPr lang="en-US" dirty="0"/>
              <a:t>In the Solow Model:</a:t>
            </a:r>
          </a:p>
          <a:p>
            <a:pPr lvl="1"/>
            <a:r>
              <a:rPr lang="en-US" dirty="0"/>
              <a:t>Countries below their steady state grow fast</a:t>
            </a:r>
          </a:p>
          <a:p>
            <a:pPr lvl="2"/>
            <a:r>
              <a:rPr lang="en-US" dirty="0"/>
              <a:t>Further below, faster you grow</a:t>
            </a:r>
          </a:p>
          <a:p>
            <a:pPr lvl="1"/>
            <a:r>
              <a:rPr lang="en-US" dirty="0"/>
              <a:t>Countries above their steady state grow slow (contract)</a:t>
            </a:r>
          </a:p>
          <a:p>
            <a:r>
              <a:rPr lang="en-US" dirty="0"/>
              <a:t>Perhaps this may explain differences in growth rates across countries (e.g., fast growing East Asian Tigers)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31AE-7228-459E-930D-280FCF4EE67F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21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31AE-7228-459E-930D-280FCF4EE67F}" type="slidenum">
              <a:rPr lang="en-US" smtClean="0"/>
              <a:pPr/>
              <a:t>67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048" y="223984"/>
            <a:ext cx="8538578" cy="6405416"/>
          </a:xfrm>
        </p:spPr>
      </p:pic>
    </p:spTree>
    <p:extLst>
      <p:ext uri="{BB962C8B-B14F-4D97-AF65-F5344CB8AC3E}">
        <p14:creationId xmlns:p14="http://schemas.microsoft.com/office/powerpoint/2010/main" val="322509797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31AE-7228-459E-930D-280FCF4EE67F}" type="slidenum">
              <a:rPr lang="en-US" smtClean="0"/>
              <a:pPr/>
              <a:t>68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896" y="266622"/>
            <a:ext cx="8451905" cy="6340396"/>
          </a:xfrm>
        </p:spPr>
      </p:pic>
    </p:spTree>
    <p:extLst>
      <p:ext uri="{BB962C8B-B14F-4D97-AF65-F5344CB8AC3E}">
        <p14:creationId xmlns:p14="http://schemas.microsoft.com/office/powerpoint/2010/main" val="352450511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Convergence in the Solow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spcAft>
                    <a:spcPts val="2400"/>
                  </a:spcAft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acc>
                                  <m:accPr>
                                    <m:chr m:val="̅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</m:acc>
                              </m:num>
                              <m:den>
                                <m:acc>
                                  <m:accPr>
                                    <m:chr m:val="̅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</m:acc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acc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3/2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Output should converge if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s-I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is-IS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̅"/>
                        <m:ctrlPr>
                          <a:rPr lang="is-I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s-I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r>
                      <a:rPr lang="is-IS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is-I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s-I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is-IS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is-I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s-I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dirty="0"/>
                  <a:t> are the same</a:t>
                </a:r>
              </a:p>
              <a:p>
                <a:r>
                  <a:rPr lang="en-US" dirty="0"/>
                  <a:t>Perhaps this is more true for OECD countries than countries more generally</a:t>
                </a:r>
              </a:p>
              <a:p>
                <a:r>
                  <a:rPr lang="en-US" dirty="0"/>
                  <a:t>Where is it even more likely to be true?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31AE-7228-459E-930D-280FCF4EE67F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3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Capital Accumulation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828800"/>
                <a:ext cx="10972800" cy="4800600"/>
              </a:xfrm>
            </p:spPr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Capital tomorrow is equal to:</a:t>
                </a:r>
              </a:p>
              <a:p>
                <a:pPr lvl="1"/>
                <a:r>
                  <a:rPr lang="en-US" dirty="0"/>
                  <a:t>Capital today</a:t>
                </a:r>
              </a:p>
              <a:p>
                <a:pPr lvl="1"/>
                <a:r>
                  <a:rPr lang="en-US" dirty="0"/>
                  <a:t>Plus investment</a:t>
                </a:r>
              </a:p>
              <a:p>
                <a:pPr lvl="1"/>
                <a:r>
                  <a:rPr lang="en-US" dirty="0"/>
                  <a:t>Minus depreciation: Assume constant faction of </a:t>
                </a:r>
                <a:br>
                  <a:rPr lang="en-US" dirty="0"/>
                </a:br>
                <a:r>
                  <a:rPr lang="en-US" dirty="0"/>
                  <a:t>capital stock “wears out” each period.</a:t>
                </a:r>
              </a:p>
              <a:p>
                <a:r>
                  <a:rPr lang="en-US" dirty="0"/>
                  <a:t>Assume an initial capital stock: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828800"/>
                <a:ext cx="10972800" cy="4800600"/>
              </a:xfrm>
              <a:blipFill>
                <a:blip r:embed="rId3"/>
                <a:stretch>
                  <a:fillRect l="-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2113-9C4C-48C6-9D50-481C56C7F40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67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rroSalaIMartin1991StatesAndRegions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67000" y="228601"/>
            <a:ext cx="6781800" cy="595573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31AE-7228-459E-930D-280FCF4EE67F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67001" y="6324600"/>
            <a:ext cx="6843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Barro</a:t>
            </a:r>
            <a:r>
              <a:rPr lang="en-US" dirty="0"/>
              <a:t> and </a:t>
            </a:r>
            <a:r>
              <a:rPr lang="en-US" dirty="0" err="1"/>
              <a:t>Sala</a:t>
            </a:r>
            <a:r>
              <a:rPr lang="en-US" dirty="0"/>
              <a:t>-I-Martin (1991): Convergence Across States and Regions</a:t>
            </a:r>
          </a:p>
        </p:txBody>
      </p:sp>
    </p:spTree>
    <p:extLst>
      <p:ext uri="{BB962C8B-B14F-4D97-AF65-F5344CB8AC3E}">
        <p14:creationId xmlns:p14="http://schemas.microsoft.com/office/powerpoint/2010/main" val="21078976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rroSalaIMartin1991StatesAndRegions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09800" y="228600"/>
            <a:ext cx="7391400" cy="621101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31AE-7228-459E-930D-280FCF4EE67F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67001" y="6248400"/>
            <a:ext cx="6843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Barro</a:t>
            </a:r>
            <a:r>
              <a:rPr lang="en-US" dirty="0"/>
              <a:t> and </a:t>
            </a:r>
            <a:r>
              <a:rPr lang="en-US" dirty="0" err="1"/>
              <a:t>Sala</a:t>
            </a:r>
            <a:r>
              <a:rPr lang="en-US" dirty="0"/>
              <a:t>-I-Martin (1991): Convergence Across States and Regions</a:t>
            </a:r>
          </a:p>
        </p:txBody>
      </p:sp>
    </p:spTree>
    <p:extLst>
      <p:ext uri="{BB962C8B-B14F-4D97-AF65-F5344CB8AC3E}">
        <p14:creationId xmlns:p14="http://schemas.microsoft.com/office/powerpoint/2010/main" val="44144582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Strong convergence across </a:t>
            </a:r>
          </a:p>
          <a:p>
            <a:pPr lvl="1"/>
            <a:r>
              <a:rPr lang="en-US" dirty="0"/>
              <a:t>OECD countries 1960-2000</a:t>
            </a:r>
          </a:p>
          <a:p>
            <a:pPr lvl="1"/>
            <a:r>
              <a:rPr lang="en-US" dirty="0"/>
              <a:t>U.S. states 1880-1990</a:t>
            </a:r>
          </a:p>
          <a:p>
            <a:pPr lvl="1"/>
            <a:r>
              <a:rPr lang="en-US" dirty="0"/>
              <a:t>European regions 1950-1990</a:t>
            </a:r>
          </a:p>
          <a:p>
            <a:pPr lvl="1"/>
            <a:r>
              <a:rPr lang="en-US" dirty="0"/>
              <a:t>Japanese prefectures 1955-1990</a:t>
            </a:r>
          </a:p>
          <a:p>
            <a:pPr lvl="1">
              <a:buNone/>
            </a:pPr>
            <a:r>
              <a:rPr lang="en-US" dirty="0"/>
              <a:t>(</a:t>
            </a:r>
            <a:r>
              <a:rPr lang="en-US" dirty="0" err="1"/>
              <a:t>Barro</a:t>
            </a:r>
            <a:r>
              <a:rPr lang="en-US" dirty="0"/>
              <a:t> and </a:t>
            </a:r>
            <a:r>
              <a:rPr lang="en-US" dirty="0" err="1"/>
              <a:t>Sala</a:t>
            </a:r>
            <a:r>
              <a:rPr lang="en-US" dirty="0"/>
              <a:t>-I-Martin, 1999, Economic Growth)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31AE-7228-459E-930D-280FCF4EE67F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5813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Convergence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524000"/>
                <a:ext cx="10972800" cy="4648200"/>
              </a:xfrm>
            </p:spPr>
            <p:txBody>
              <a:bodyPr/>
              <a:lstStyle/>
              <a:p>
                <a:pPr marL="0" indent="0" algn="ctr">
                  <a:spcAft>
                    <a:spcPts val="2400"/>
                  </a:spcAft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acc>
                                  <m:accPr>
                                    <m:chr m:val="̅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</m:acc>
                              </m:num>
                              <m:den>
                                <m:acc>
                                  <m:accPr>
                                    <m:chr m:val="̅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</m:acc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acc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3/2</m:t>
                        </m:r>
                      </m:sup>
                    </m:sSup>
                  </m:oMath>
                </a14:m>
                <a:endParaRPr lang="en-US" sz="1000" dirty="0"/>
              </a:p>
              <a:p>
                <a:r>
                  <a:rPr lang="en-US" dirty="0"/>
                  <a:t>What if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s-I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is-IS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̅"/>
                        <m:ctrlPr>
                          <a:rPr lang="is-I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s-I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r>
                      <a:rPr lang="is-IS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is-I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s-I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is-IS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is-I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s-I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dirty="0"/>
                  <a:t> are not the same?</a:t>
                </a:r>
              </a:p>
              <a:p>
                <a:r>
                  <a:rPr lang="en-US" dirty="0"/>
                  <a:t>We can </a:t>
                </a:r>
                <a:r>
                  <a:rPr lang="en-US" dirty="0">
                    <a:solidFill>
                      <a:schemeClr val="accent2"/>
                    </a:solidFill>
                  </a:rPr>
                  <a:t>control</a:t>
                </a:r>
                <a:r>
                  <a:rPr lang="en-US" dirty="0"/>
                  <a:t> for differences in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s-I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is-IS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̅"/>
                        <m:ctrlPr>
                          <a:rPr lang="is-I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s-I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r>
                      <a:rPr lang="is-IS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is-I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s-I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is-IS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is-I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s-I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Countries that are further from </a:t>
                </a:r>
                <a:r>
                  <a:rPr lang="en-US" dirty="0">
                    <a:solidFill>
                      <a:schemeClr val="accent2"/>
                    </a:solidFill>
                  </a:rPr>
                  <a:t>their steady </a:t>
                </a:r>
                <a:r>
                  <a:rPr lang="en-US" dirty="0"/>
                  <a:t>state should </a:t>
                </a:r>
                <a:br>
                  <a:rPr lang="en-US" dirty="0"/>
                </a:br>
                <a:r>
                  <a:rPr lang="en-US" dirty="0"/>
                  <a:t>grow faster 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524000"/>
                <a:ext cx="10972800" cy="4648200"/>
              </a:xfrm>
              <a:blipFill>
                <a:blip r:embed="rId3"/>
                <a:stretch>
                  <a:fillRect l="-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31AE-7228-459E-930D-280FCF4EE67F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6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MankiwRomerWeil1992_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657601" y="152400"/>
            <a:ext cx="4359517" cy="649192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31AE-7228-459E-930D-280FCF4EE67F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458201" y="4648200"/>
            <a:ext cx="17525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Mankiw</a:t>
            </a:r>
            <a:r>
              <a:rPr lang="en-US" dirty="0"/>
              <a:t>, </a:t>
            </a:r>
            <a:r>
              <a:rPr lang="en-US" dirty="0" err="1"/>
              <a:t>Romer</a:t>
            </a:r>
            <a:r>
              <a:rPr lang="en-US" dirty="0"/>
              <a:t> and Weil (1992): A Contribution to the Empirics of Economic Growth </a:t>
            </a:r>
          </a:p>
        </p:txBody>
      </p:sp>
    </p:spTree>
    <p:extLst>
      <p:ext uri="{BB962C8B-B14F-4D97-AF65-F5344CB8AC3E}">
        <p14:creationId xmlns:p14="http://schemas.microsoft.com/office/powerpoint/2010/main" val="80997269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Solow Model and Key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92276"/>
            <a:ext cx="4343400" cy="5029200"/>
          </a:xfrm>
        </p:spPr>
        <p:txBody>
          <a:bodyPr/>
          <a:lstStyle/>
          <a:p>
            <a:r>
              <a:rPr lang="en-US" dirty="0"/>
              <a:t>What determines the growth of the “frontier”?</a:t>
            </a:r>
          </a:p>
          <a:p>
            <a:pPr>
              <a:buNone/>
            </a:pPr>
            <a:r>
              <a:rPr lang="en-US" dirty="0"/>
              <a:t>	(Solow model?)</a:t>
            </a:r>
          </a:p>
          <a:p>
            <a:pPr>
              <a:spcBef>
                <a:spcPts val="1200"/>
              </a:spcBef>
            </a:pPr>
            <a:r>
              <a:rPr lang="en-US" dirty="0"/>
              <a:t>Why are some countries so far behind the frontier? </a:t>
            </a:r>
          </a:p>
          <a:p>
            <a:pPr>
              <a:spcBef>
                <a:spcPts val="1200"/>
              </a:spcBef>
              <a:buNone/>
            </a:pPr>
            <a:r>
              <a:rPr lang="en-US" dirty="0"/>
              <a:t>	(Solow model?)</a:t>
            </a:r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0" y="1720056"/>
            <a:ext cx="6248400" cy="4686300"/>
          </a:xfrm>
          <a:prstGeom prst="rect">
            <a:avLst/>
          </a:prstGeom>
          <a:noFill/>
          <a:ln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092F7-E592-49A6-818E-C0478D32F0E1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2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Solow Model and Key Questions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029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Growth in the frontier</a:t>
            </a:r>
          </a:p>
          <a:p>
            <a:pPr marL="914400" lvl="1" indent="-514350"/>
            <a:r>
              <a:rPr lang="en-US" dirty="0"/>
              <a:t>Capital accumulation not a source of long run growth</a:t>
            </a:r>
          </a:p>
          <a:p>
            <a:pPr marL="914400" lvl="1" indent="-514350"/>
            <a:r>
              <a:rPr lang="en-US" dirty="0"/>
              <a:t>Growth in the frontier due to changes in productivity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Behind the frontier</a:t>
            </a:r>
          </a:p>
          <a:p>
            <a:pPr marL="914400" lvl="1" indent="-514350"/>
            <a:r>
              <a:rPr lang="en-US" dirty="0"/>
              <a:t>Temporarily below due to history but converging</a:t>
            </a:r>
          </a:p>
          <a:p>
            <a:pPr marL="914400" lvl="1" indent="-514350"/>
            <a:r>
              <a:rPr lang="en-US" dirty="0"/>
              <a:t>Lower steady state (Why?)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092F7-E592-49A6-818E-C0478D32F0E1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AB0501 Jone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81000"/>
            <a:ext cx="8229600" cy="61722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2113-9C4C-48C6-9D50-481C56C7F40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966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10972800" cy="2743200"/>
          </a:xfrm>
        </p:spPr>
        <p:txBody>
          <a:bodyPr/>
          <a:lstStyle/>
          <a:p>
            <a:r>
              <a:rPr lang="en-US" dirty="0"/>
              <a:t>The Solow model is a dynamic model </a:t>
            </a:r>
            <a:br>
              <a:rPr lang="en-US" dirty="0"/>
            </a:br>
            <a:r>
              <a:rPr lang="en-US" dirty="0"/>
              <a:t>(like Malthus model)</a:t>
            </a:r>
          </a:p>
          <a:p>
            <a:r>
              <a:rPr lang="en-US" dirty="0"/>
              <a:t>Describes evolution of economy over time </a:t>
            </a:r>
            <a:br>
              <a:rPr lang="en-US" dirty="0"/>
            </a:br>
            <a:r>
              <a:rPr lang="en-US" dirty="0"/>
              <a:t>(not just at one moment)</a:t>
            </a:r>
          </a:p>
          <a:p>
            <a:r>
              <a:rPr lang="en-US" dirty="0"/>
              <a:t>Five equations for each point in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2113-9C4C-48C6-9D50-481C56C7F40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766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4879</TotalTime>
  <Words>3278</Words>
  <Application>Microsoft Office PowerPoint</Application>
  <PresentationFormat>Widescreen</PresentationFormat>
  <Paragraphs>584</Paragraphs>
  <Slides>76</Slides>
  <Notes>62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5" baseType="lpstr">
      <vt:lpstr>Arial</vt:lpstr>
      <vt:lpstr>Calibri</vt:lpstr>
      <vt:lpstr>Cambria Math</vt:lpstr>
      <vt:lpstr>Euclid Symbol</vt:lpstr>
      <vt:lpstr>Gill Sans</vt:lpstr>
      <vt:lpstr>Symbol</vt:lpstr>
      <vt:lpstr>Times New Roman</vt:lpstr>
      <vt:lpstr>Verdana</vt:lpstr>
      <vt:lpstr>Office Theme</vt:lpstr>
      <vt:lpstr>Lecture 7 Capital Accumulation and Growth Macroeconomics (Quantitative) Econ 101B</vt:lpstr>
      <vt:lpstr>The Rise of Capital</vt:lpstr>
      <vt:lpstr>Capital Accumulation and Growth</vt:lpstr>
      <vt:lpstr>Production </vt:lpstr>
      <vt:lpstr>Consumption-Savings Decision</vt:lpstr>
      <vt:lpstr>Savings, Investment and Consumption</vt:lpstr>
      <vt:lpstr>Capital Accumulation</vt:lpstr>
      <vt:lpstr>PowerPoint Presentation</vt:lpstr>
      <vt:lpstr>Dynamic Model</vt:lpstr>
      <vt:lpstr>The Solow Model</vt:lpstr>
      <vt:lpstr>What about Labor and Capital Demand?</vt:lpstr>
      <vt:lpstr>Solving the Solow Model</vt:lpstr>
      <vt:lpstr>Solving the Solow Model</vt:lpstr>
      <vt:lpstr>Evolution of Capital in Solow Model</vt:lpstr>
      <vt:lpstr>Drawing the Solow Graph</vt:lpstr>
      <vt:lpstr>PowerPoint Presentation</vt:lpstr>
      <vt:lpstr>Economy starts at K0:</vt:lpstr>
      <vt:lpstr>Now imagine if we start at a K0 here:</vt:lpstr>
      <vt:lpstr>Transition Dynamics and Steady State</vt:lpstr>
      <vt:lpstr>Evolution of Capital</vt:lpstr>
      <vt:lpstr>Solving for Steady State Capital</vt:lpstr>
      <vt:lpstr>Output in the Solow Model</vt:lpstr>
      <vt:lpstr>Consumption in the Solow Model</vt:lpstr>
      <vt:lpstr>Increase in the Savings Rate</vt:lpstr>
      <vt:lpstr>PowerPoint Presentation</vt:lpstr>
      <vt:lpstr>Optimal Capital Accumulation</vt:lpstr>
      <vt:lpstr>Optimal Saving Rate</vt:lpstr>
      <vt:lpstr>Golden Rule Level of Capital</vt:lpstr>
      <vt:lpstr>Deriving the Golden Rule </vt:lpstr>
      <vt:lpstr>Golden Rule Level of Capital</vt:lpstr>
      <vt:lpstr>Oversaving?</vt:lpstr>
      <vt:lpstr>Moving to the Golden Rule</vt:lpstr>
      <vt:lpstr>Growth in the Solow Model</vt:lpstr>
      <vt:lpstr>Why Is There a Steady State?</vt:lpstr>
      <vt:lpstr>Diminishing Returns to Capital</vt:lpstr>
      <vt:lpstr>Investment and Growth</vt:lpstr>
      <vt:lpstr>Harrod-Domar/Surplus Labor Model</vt:lpstr>
      <vt:lpstr>Investment: Elixir of Growth? Or Not?</vt:lpstr>
      <vt:lpstr>Population Growth in Solow Model</vt:lpstr>
      <vt:lpstr>Solving the Model with Pop Growth</vt:lpstr>
      <vt:lpstr>Solving the Model with Pop Growth</vt:lpstr>
      <vt:lpstr>Solving the Model with Pop Growth</vt:lpstr>
      <vt:lpstr>Per Capita Steady State</vt:lpstr>
      <vt:lpstr>Steady State with Population Growth</vt:lpstr>
      <vt:lpstr>Growth in TFP</vt:lpstr>
      <vt:lpstr>How Do We Solve This Model?</vt:lpstr>
      <vt:lpstr>Write Model in Per Effective Worker Variables </vt:lpstr>
      <vt:lpstr>Steady State per Effective Worker</vt:lpstr>
      <vt:lpstr>Growth in Per Capita Income</vt:lpstr>
      <vt:lpstr>Growth Rates</vt:lpstr>
      <vt:lpstr>Exogenous Growth</vt:lpstr>
      <vt:lpstr>Growth in the Solow Model</vt:lpstr>
      <vt:lpstr>Growth “Miracle” of Asian “Tigers” </vt:lpstr>
      <vt:lpstr>Growth Accounting</vt:lpstr>
      <vt:lpstr>PowerPoint Presentation</vt:lpstr>
      <vt:lpstr>PowerPoint Presentation</vt:lpstr>
      <vt:lpstr>Was it a Miracle?</vt:lpstr>
      <vt:lpstr>Was It a Miracle?</vt:lpstr>
      <vt:lpstr>PowerPoint Presentation</vt:lpstr>
      <vt:lpstr>TFP Growth in the U.S.</vt:lpstr>
      <vt:lpstr>TFP Growth in the U.S.</vt:lpstr>
      <vt:lpstr>PowerPoint Presentation</vt:lpstr>
      <vt:lpstr>PowerPoint Presentation</vt:lpstr>
      <vt:lpstr>PowerPoint Presentation</vt:lpstr>
      <vt:lpstr>PowerPoint Presentation</vt:lpstr>
      <vt:lpstr>Growth Miracles in the Solow Model</vt:lpstr>
      <vt:lpstr>PowerPoint Presentation</vt:lpstr>
      <vt:lpstr>PowerPoint Presentation</vt:lpstr>
      <vt:lpstr>Convergence in the Solow Model</vt:lpstr>
      <vt:lpstr>PowerPoint Presentation</vt:lpstr>
      <vt:lpstr>PowerPoint Presentation</vt:lpstr>
      <vt:lpstr>Convergence</vt:lpstr>
      <vt:lpstr>Conditional Convergence</vt:lpstr>
      <vt:lpstr>PowerPoint Presentation</vt:lpstr>
      <vt:lpstr>Solow Model and Key Questions</vt:lpstr>
      <vt:lpstr>Solow Model and Key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13</dc:title>
  <dc:creator> Jon Steinsson</dc:creator>
  <cp:lastModifiedBy>Jon Steinsson</cp:lastModifiedBy>
  <cp:revision>436</cp:revision>
  <cp:lastPrinted>2018-02-28T04:01:16Z</cp:lastPrinted>
  <dcterms:created xsi:type="dcterms:W3CDTF">2009-02-11T19:36:46Z</dcterms:created>
  <dcterms:modified xsi:type="dcterms:W3CDTF">2025-10-08T03:03:36Z</dcterms:modified>
</cp:coreProperties>
</file>