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7" r:id="rId2"/>
    <p:sldId id="563" r:id="rId3"/>
    <p:sldId id="532" r:id="rId4"/>
    <p:sldId id="533" r:id="rId5"/>
    <p:sldId id="534" r:id="rId6"/>
    <p:sldId id="535" r:id="rId7"/>
    <p:sldId id="536" r:id="rId8"/>
    <p:sldId id="537" r:id="rId9"/>
    <p:sldId id="544" r:id="rId10"/>
    <p:sldId id="538" r:id="rId11"/>
    <p:sldId id="520" r:id="rId12"/>
    <p:sldId id="521" r:id="rId13"/>
    <p:sldId id="522" r:id="rId14"/>
    <p:sldId id="523" r:id="rId15"/>
    <p:sldId id="524" r:id="rId16"/>
    <p:sldId id="453" r:id="rId17"/>
    <p:sldId id="456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89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4" r:id="rId36"/>
    <p:sldId id="565" r:id="rId37"/>
    <p:sldId id="566" r:id="rId38"/>
    <p:sldId id="567" r:id="rId39"/>
    <p:sldId id="568" r:id="rId40"/>
    <p:sldId id="579" r:id="rId41"/>
    <p:sldId id="580" r:id="rId42"/>
    <p:sldId id="581" r:id="rId43"/>
    <p:sldId id="582" r:id="rId44"/>
    <p:sldId id="588" r:id="rId45"/>
    <p:sldId id="583" r:id="rId46"/>
    <p:sldId id="584" r:id="rId47"/>
    <p:sldId id="585" r:id="rId48"/>
    <p:sldId id="586" r:id="rId49"/>
    <p:sldId id="587" r:id="rId5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83942" autoAdjust="0"/>
  </p:normalViewPr>
  <p:slideViewPr>
    <p:cSldViewPr>
      <p:cViewPr varScale="1">
        <p:scale>
          <a:sx n="62" d="100"/>
          <a:sy n="62" d="100"/>
        </p:scale>
        <p:origin x="6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DA98C2-FD87-4D1B-AC8F-1ED8006DCF99}" type="datetimeFigureOut">
              <a:rPr lang="is-IS" smtClean="0"/>
              <a:pPr/>
              <a:t>7.10.2025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0C61E41-E389-4E45-A4F1-9F937F14FB5A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814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9348F0-3840-4312-B263-6E9EBFF3BAAA}" type="datetimeFigureOut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3E4E65-4971-49A8-AD20-CBEFD73C7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47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A3B37D-829D-43C3-B6C2-EE2CFA474DF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6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9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9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5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84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4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0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3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8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0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54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3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28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3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36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54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37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3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2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53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79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2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7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9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8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6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2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E4E65-4971-49A8-AD20-CBEFD73C7B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5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4132-9046-4154-B86B-981055689941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7F0E-8A50-4163-99AA-A58651E77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0F5D-CD3E-44BD-89E0-8EB97FB19723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C441-6960-45CD-8303-467E3C864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C6D2-E118-4B0F-A5D9-89CE7BA9093F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62AC-461E-4AB2-955E-CBB445F7E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260AD-7AE1-4DE9-9EEB-58AD6B833D9D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DC675-25E1-4250-B002-698ED1A28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A487-A7E4-43FA-A6B8-289D3B4E08B4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1E53-6FD1-4D1D-9FFF-A0B6F0086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948-382A-4CCC-BB5F-8B793B4DA7EC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A5AD-3701-488D-8337-65701EB76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708A-1C42-4883-A8CD-D7F6A3F59E27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8387-EA07-4C5C-A9FB-AF36F5DF7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B748-2FB3-496D-A60B-CD4920320A1E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CB4E-B479-4A95-9914-7C2E49B30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C122-20BC-4632-84CA-2E11BF0B558E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7554-FE11-4ECA-A7B1-EE4FBDEA6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E33F-414F-4A74-A0CA-836565F5AF4C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0015-2366-4A1F-8D26-26AA101C9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9D9F-25AD-418D-AE19-7D042F1EBFEE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33D4-909F-42AF-92EE-6A26B1C56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BD0A-89D6-4A5A-AE3A-8060EEDE2C17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A335-917C-4C35-8E92-8041495DE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95D2-FE54-4067-9A84-75FBA4B51101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9290-53BE-4F6C-9737-187894914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72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C1A9E-C0C6-4159-8F26-2C68EB2411C5}" type="datetime1">
              <a:rPr lang="en-US"/>
              <a:pPr>
                <a:defRPr/>
              </a:pPr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5A897-4E2E-46A6-86BA-026321F10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  <p:sldLayoutId id="2147483685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439400" cy="1470025"/>
          </a:xfrm>
        </p:spPr>
        <p:txBody>
          <a:bodyPr/>
          <a:lstStyle/>
          <a:p>
            <a:r>
              <a:rPr lang="en-US"/>
              <a:t>Lecture 5</a:t>
            </a:r>
            <a:br>
              <a:rPr lang="en-US"/>
            </a:br>
            <a:r>
              <a:rPr lang="en-US"/>
              <a:t>Consumption </a:t>
            </a:r>
            <a:r>
              <a:rPr lang="en-US" dirty="0"/>
              <a:t>and Saving</a:t>
            </a:r>
            <a:br>
              <a:rPr lang="en-US" dirty="0"/>
            </a:br>
            <a:r>
              <a:rPr lang="en-US" sz="2400" dirty="0"/>
              <a:t>Macroeconomics (Quantitative)</a:t>
            </a:r>
            <a:br>
              <a:rPr lang="en-US" dirty="0"/>
            </a:br>
            <a:r>
              <a:rPr lang="en-US" sz="2400" dirty="0"/>
              <a:t>Econ 101B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J</a:t>
            </a:r>
            <a:r>
              <a:rPr lang="is-IS" dirty="0">
                <a:solidFill>
                  <a:srgbClr val="898989"/>
                </a:solidFill>
              </a:rPr>
              <a:t>ón Steinsson</a:t>
            </a:r>
          </a:p>
          <a:p>
            <a:r>
              <a:rPr lang="is-IS" dirty="0">
                <a:solidFill>
                  <a:srgbClr val="898989"/>
                </a:solidFill>
              </a:rPr>
              <a:t>University of California, Berkeley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980EC-EEAA-41E5-A30C-A8FFA38B94D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Consumption-Savings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/>
              <a:lstStyle/>
              <a:p>
                <a:r>
                  <a:rPr lang="en-US" dirty="0"/>
                  <a:t>Robinson Crusoe maximizes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(and limits on borrowing and saving)</a:t>
                </a:r>
              </a:p>
              <a:p>
                <a:r>
                  <a:rPr lang="en-US" dirty="0"/>
                  <a:t>What are the endogenous variables? </a:t>
                </a:r>
                <a:endParaRPr lang="en-US" b="0" dirty="0"/>
              </a:p>
              <a:p>
                <a:r>
                  <a:rPr lang="en-US" dirty="0"/>
                  <a:t>Exogenous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3"/>
                <a:stretch>
                  <a:fillRect l="-1278" t="-1553" b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9000" y="4800600"/>
                <a:ext cx="16988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800600"/>
                <a:ext cx="16988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2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Model: Plug and Chug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Combine budget constraints into one “</a:t>
                </a:r>
                <a:r>
                  <a:rPr lang="en-US" dirty="0" err="1"/>
                  <a:t>intertemporal</a:t>
                </a:r>
                <a:r>
                  <a:rPr lang="en-US" dirty="0"/>
                  <a:t>” budget constraint: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14350" indent="-514350"/>
                <a:r>
                  <a:rPr lang="en-US" dirty="0"/>
                  <a:t>This eliminates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from the household’s problem</a:t>
                </a:r>
              </a:p>
              <a:p>
                <a:pPr marL="514350" indent="-514350"/>
                <a:r>
                  <a:rPr lang="en-US" dirty="0"/>
                  <a:t>Intertemporal budget constraint says:</a:t>
                </a:r>
              </a:p>
              <a:p>
                <a:pPr marL="914400" lvl="1" indent="-514350"/>
                <a:r>
                  <a:rPr lang="en-US" dirty="0"/>
                  <a:t>“Present value” of consumption must equal “present value” of income</a:t>
                </a:r>
              </a:p>
              <a:p>
                <a:pPr marL="514350" indent="-514350"/>
                <a:r>
                  <a:rPr lang="en-US" dirty="0"/>
                  <a:t>What does “present value”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353800" cy="4876800"/>
              </a:xfrm>
              <a:blipFill>
                <a:blip r:embed="rId3"/>
                <a:stretch>
                  <a:fillRect l="-139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</p:spPr>
            <p:txBody>
              <a:bodyPr/>
              <a:lstStyle/>
              <a:p>
                <a:r>
                  <a:rPr lang="en-US" dirty="0"/>
                  <a:t>How much does it cost at time 1 to purchase the right to one coconut in period 2?</a:t>
                </a:r>
              </a:p>
              <a:p>
                <a:r>
                  <a:rPr lang="en-US" dirty="0"/>
                  <a:t>Price must be equal to the number of coconuts you need to store in period 1 to get one coconut in period 2. Which is?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therefore say that the present value in period 1 of the right to one coconut in period 2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coconuts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  <a:blipFill>
                <a:blip r:embed="rId3"/>
                <a:stretch>
                  <a:fillRect l="-1278" t="-1508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rabicPeriod" startAt="2"/>
                </a:pPr>
                <a:r>
                  <a:rPr lang="en-US" dirty="0"/>
                  <a:t>Plug </a:t>
                </a:r>
                <a:r>
                  <a:rPr lang="en-US" dirty="0" err="1"/>
                  <a:t>intertemporal</a:t>
                </a:r>
                <a:r>
                  <a:rPr lang="en-US" dirty="0"/>
                  <a:t> budget constraint into objective function: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/>
                <a:r>
                  <a:rPr lang="en-US" dirty="0"/>
                  <a:t>This eliminates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the household’s problem</a:t>
                </a:r>
              </a:p>
              <a:p>
                <a:pPr marL="514350" indent="-514350"/>
                <a:r>
                  <a:rPr lang="en-US" dirty="0"/>
                  <a:t>Now we have a simple optimization problem with </a:t>
                </a:r>
                <a:br>
                  <a:rPr lang="en-US" dirty="0"/>
                </a:br>
                <a:r>
                  <a:rPr lang="en-US" dirty="0"/>
                  <a:t>one choice variable</a:t>
                </a:r>
              </a:p>
              <a:p>
                <a:pPr marL="514350" indent="-514350"/>
                <a:r>
                  <a:rPr lang="en-US" dirty="0"/>
                  <a:t>How is this solved?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7561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Differentiate and set to zero: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ea typeface="Cambria Math"/>
                  </a:rPr>
                  <a:t>Rearrange:</a:t>
                </a:r>
                <a:endParaRPr lang="en-US" b="0" dirty="0">
                  <a:ea typeface="Cambria Math"/>
                </a:endParaRP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r>
                  <a:rPr lang="en-US" dirty="0"/>
                  <a:t>This equation is called the “consumption Euler equation”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756151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/>
          <a:lstStyle/>
          <a:p>
            <a:r>
              <a:rPr lang="en-US" sz="4200" dirty="0"/>
              <a:t>Euler Equation by </a:t>
            </a:r>
            <a:r>
              <a:rPr lang="en-US" sz="4200" dirty="0" err="1"/>
              <a:t>Variational</a:t>
            </a:r>
            <a:r>
              <a:rPr lang="en-US" sz="4200" dirty="0"/>
              <a:t>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81600"/>
              </a:xfrm>
            </p:spPr>
            <p:txBody>
              <a:bodyPr/>
              <a:lstStyle/>
              <a:p>
                <a:r>
                  <a:rPr lang="en-US" dirty="0"/>
                  <a:t>We can alternatively derive the consumption Euler equation using a “variational argument”</a:t>
                </a:r>
                <a:r>
                  <a:rPr lang="en-US" sz="2800" dirty="0"/>
                  <a:t>(as usual this yields more insight)</a:t>
                </a:r>
              </a:p>
              <a:p>
                <a:r>
                  <a:rPr lang="en-US" dirty="0"/>
                  <a:t>Starting from some candidate optimal choice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suppose Robinson Crusoe contemplates saving a little bit more</a:t>
                </a:r>
              </a:p>
              <a:p>
                <a:r>
                  <a:rPr lang="en-US" dirty="0"/>
                  <a:t>Marginal cost:</a:t>
                </a:r>
              </a:p>
              <a:p>
                <a:r>
                  <a:rPr lang="en-US" dirty="0"/>
                  <a:t>Marginal benefit:</a:t>
                </a:r>
              </a:p>
              <a:p>
                <a:r>
                  <a:rPr lang="en-US" dirty="0"/>
                  <a:t>Robinson Crusoe must set these equal to each other: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81600"/>
              </a:xfrm>
              <a:blipFill>
                <a:blip r:embed="rId3"/>
                <a:stretch>
                  <a:fillRect l="-1278" t="-1529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3E037-E300-0114-6292-9364943A3702}"/>
                  </a:ext>
                </a:extLst>
              </p:cNvPr>
              <p:cNvSpPr txBox="1"/>
              <p:nvPr/>
            </p:nvSpPr>
            <p:spPr>
              <a:xfrm>
                <a:off x="3505200" y="3733800"/>
                <a:ext cx="1462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3E037-E300-0114-6292-9364943A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733800"/>
                <a:ext cx="1462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361DD-40AA-01CE-F7C2-8D7228F2118E}"/>
                  </a:ext>
                </a:extLst>
              </p:cNvPr>
              <p:cNvSpPr txBox="1"/>
              <p:nvPr/>
            </p:nvSpPr>
            <p:spPr>
              <a:xfrm>
                <a:off x="4038600" y="4318575"/>
                <a:ext cx="30630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r>
                            <a:rPr lang="en-US" sz="3200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361DD-40AA-01CE-F7C2-8D7228F21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318575"/>
                <a:ext cx="306308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gain further insight, we assume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implies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Consumption Euler equation 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Consumption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410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How does growth in income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affect Robinson Crusoe’s consumption growth?  </a:t>
                </a:r>
              </a:p>
              <a:p>
                <a:r>
                  <a:rPr lang="en-US" dirty="0"/>
                  <a:t>It doesn’t!!! </a:t>
                </a:r>
              </a:p>
              <a:p>
                <a:r>
                  <a:rPr lang="en-US" dirty="0"/>
                  <a:t>Consumption growth is the same whether bulk of income is received in period 1 or period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410200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Consumption-Savings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Suppose most of income is in period 2</a:t>
            </a:r>
          </a:p>
          <a:p>
            <a:r>
              <a:rPr lang="en-US" dirty="0"/>
              <a:t>Robinson Crusoe could have consumption track income</a:t>
            </a:r>
          </a:p>
          <a:p>
            <a:r>
              <a:rPr lang="en-US" dirty="0"/>
              <a:t>Why is this not the “optimal” thing to do?</a:t>
            </a:r>
          </a:p>
          <a:p>
            <a:r>
              <a:rPr lang="en-US" dirty="0"/>
              <a:t>Because of diminishing marginal utility</a:t>
            </a:r>
          </a:p>
          <a:p>
            <a:pPr lvl="1"/>
            <a:r>
              <a:rPr lang="en-US" dirty="0"/>
              <a:t>Marginal utility will be much lower in period 2 than in period 1</a:t>
            </a:r>
          </a:p>
          <a:p>
            <a:pPr lvl="1"/>
            <a:r>
              <a:rPr lang="en-US" dirty="0"/>
              <a:t>Last coconut in period 2 yields much less utility </a:t>
            </a:r>
            <a:br>
              <a:rPr lang="en-US" dirty="0"/>
            </a:br>
            <a:r>
              <a:rPr lang="en-US" dirty="0"/>
              <a:t>than next coconut in period 1</a:t>
            </a:r>
          </a:p>
          <a:p>
            <a:pPr lvl="1"/>
            <a:r>
              <a:rPr lang="en-US" dirty="0"/>
              <a:t>So, Robinson Crusoe should transfer consumption </a:t>
            </a:r>
            <a:br>
              <a:rPr lang="en-US" dirty="0"/>
            </a:br>
            <a:r>
              <a:rPr lang="en-US" dirty="0"/>
              <a:t>to period 1 and increase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for simplicity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implies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Irrespective of relative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Robinson Crusoe wants to </a:t>
                </a:r>
                <a:r>
                  <a:rPr lang="en-US" dirty="0">
                    <a:solidFill>
                      <a:srgbClr val="C00000"/>
                    </a:solidFill>
                  </a:rPr>
                  <a:t>smooth</a:t>
                </a:r>
                <a:r>
                  <a:rPr lang="en-US" dirty="0"/>
                  <a:t> his consumption over time because marginal utility is diminishing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studied:</a:t>
            </a:r>
          </a:p>
          <a:p>
            <a:pPr lvl="1"/>
            <a:r>
              <a:rPr lang="en-US" dirty="0"/>
              <a:t>Production (labor demand and capital demand)</a:t>
            </a:r>
          </a:p>
          <a:p>
            <a:pPr lvl="1"/>
            <a:r>
              <a:rPr lang="en-US" dirty="0"/>
              <a:t>Household Labor-Leisure (labor supply)</a:t>
            </a:r>
          </a:p>
          <a:p>
            <a:pPr lvl="1"/>
            <a:r>
              <a:rPr lang="en-US" dirty="0"/>
              <a:t>Efficiency of private property/free market setting</a:t>
            </a:r>
          </a:p>
          <a:p>
            <a:r>
              <a:rPr lang="en-US" dirty="0"/>
              <a:t>Next topic:</a:t>
            </a:r>
          </a:p>
          <a:p>
            <a:pPr lvl="1"/>
            <a:r>
              <a:rPr lang="en-US" dirty="0"/>
              <a:t>Household Consumption-Savings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72" y="262110"/>
            <a:ext cx="8081449" cy="60624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8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1125200" cy="52578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Holding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/>
                  <a:t> fixed, how does consumptions growth vary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higher is the return on saving, the higher is the growth rate of consumption</a:t>
                </a:r>
              </a:p>
              <a:p>
                <a:r>
                  <a:rPr lang="en-US" dirty="0"/>
                  <a:t>If return to saving is high, Robinson Crusoe decides to save a lot</a:t>
                </a:r>
              </a:p>
              <a:p>
                <a:r>
                  <a:rPr lang="en-US" dirty="0"/>
                  <a:t>This implies that he consumes little in period 1 and a lot in period 2. So,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big.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1125200" cy="5257800"/>
              </a:xfrm>
              <a:blipFill>
                <a:blip r:embed="rId3"/>
                <a:stretch>
                  <a:fillRect l="-1260" r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Level of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With log utility we have: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This is two equations in two unknown.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What are the unknowns?</a:t>
                </a:r>
              </a:p>
              <a:p>
                <a:r>
                  <a:rPr lang="en-US" dirty="0"/>
                  <a:t>We can therefore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3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2600" y="5105400"/>
                <a:ext cx="19084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+mn-lt"/>
                  </a:rPr>
                  <a:t>and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105400"/>
                <a:ext cx="1908471" cy="584775"/>
              </a:xfrm>
              <a:prstGeom prst="rect">
                <a:avLst/>
              </a:prstGeom>
              <a:blipFill>
                <a:blip r:embed="rId6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4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Solving the two equations on the previous slide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Consumption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a fraction of the present value of </a:t>
                </a:r>
                <a:br>
                  <a:rPr lang="en-US" dirty="0"/>
                </a:br>
                <a:r>
                  <a:rPr lang="en-US" dirty="0"/>
                  <a:t>life-time income</a:t>
                </a:r>
              </a:p>
              <a:p>
                <a:r>
                  <a:rPr lang="en-US" dirty="0"/>
                  <a:t>Consumption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only depends on current income </a:t>
                </a:r>
                <a:br>
                  <a:rPr lang="en-US" dirty="0"/>
                </a:br>
                <a:r>
                  <a:rPr lang="en-US" dirty="0"/>
                  <a:t>in so far as it affects the present value of life-time income</a:t>
                </a:r>
              </a:p>
              <a:p>
                <a:r>
                  <a:rPr lang="en-US" dirty="0"/>
                  <a:t>Current income is not special when it comes to consumption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10972800" cy="4953000"/>
              </a:xfrm>
              <a:blipFill>
                <a:blip r:embed="rId3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 Year Working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extend our model to a setting in which Robinson Crusoe works for 45 years (say from age 22 to 67)</a:t>
                </a:r>
              </a:p>
              <a:p>
                <a:r>
                  <a:rPr lang="en-US" dirty="0"/>
                  <a:t>Let’s assume for simplicity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we have: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45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simplicity: No initial wealth/debt and no retirement period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3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and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10972800" cy="41910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45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45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Again, consumption is a fraction of present value of </a:t>
                </a:r>
                <a:br>
                  <a:rPr lang="en-US" dirty="0"/>
                </a:br>
                <a:r>
                  <a:rPr lang="en-US" dirty="0"/>
                  <a:t>life-time income</a:t>
                </a:r>
              </a:p>
              <a:p>
                <a:r>
                  <a:rPr lang="en-US" dirty="0"/>
                  <a:t>Does not depend on shape of income profile</a:t>
                </a:r>
              </a:p>
              <a:p>
                <a:r>
                  <a:rPr lang="en-US" dirty="0"/>
                  <a:t>This idea is often called the </a:t>
                </a:r>
                <a:r>
                  <a:rPr lang="en-US" dirty="0">
                    <a:solidFill>
                      <a:schemeClr val="accent2"/>
                    </a:solidFill>
                  </a:rPr>
                  <a:t>permanent income hypothesis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10972800" cy="4191000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Income 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480"/>
          <a:stretch>
            <a:fillRect/>
          </a:stretch>
        </p:blipFill>
        <p:spPr bwMode="auto">
          <a:xfrm>
            <a:off x="2057400" y="1143001"/>
            <a:ext cx="7543800" cy="551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019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BE5-6C34-EA42-AD16-321BA48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BF5E-30A0-B76C-C204-C4203065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receive a surprise one-time $1,000 scholarship. How much of the funds would you spend within a year? </a:t>
            </a:r>
            <a:br>
              <a:rPr lang="en-US" dirty="0"/>
            </a:br>
            <a:r>
              <a:rPr lang="en-US" dirty="0"/>
              <a:t>(paying down debts is not spending)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0-20%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20-40%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40-60%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60-80%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80-100%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798C-8F5F-E568-BC64-A75A84BE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97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and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45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45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Say you unexpectedly get a large bonus in your first year of working life (very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Suppose this doesn’t change your beliefs about income in future years</a:t>
                </a:r>
              </a:p>
              <a:p>
                <a:r>
                  <a:rPr lang="en-US" dirty="0"/>
                  <a:t>How large a fraction should you consume of this windfall within a year and how much should you save?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Propensity to Consume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45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45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extra dollar of income today only raises consumption today by about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2% (1/45)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Marginal propensity to consume </a:t>
                </a:r>
                <a:r>
                  <a:rPr lang="en-US" dirty="0"/>
                  <a:t>(MPC)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said to be 2%</a:t>
                </a:r>
              </a:p>
              <a:p>
                <a:r>
                  <a:rPr lang="en-US" dirty="0"/>
                  <a:t>MPC should be higher later in life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  <a:blipFill>
                <a:blip r:embed="rId3"/>
                <a:stretch>
                  <a:fillRect l="-127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Consumption-Savings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905000"/>
                <a:ext cx="11277600" cy="4221164"/>
              </a:xfrm>
            </p:spPr>
            <p:txBody>
              <a:bodyPr/>
              <a:lstStyle/>
              <a:p>
                <a:r>
                  <a:rPr lang="en-US" dirty="0"/>
                  <a:t>Suppose Robinson Crusoe lives for two periods</a:t>
                </a:r>
              </a:p>
              <a:p>
                <a:r>
                  <a:rPr lang="en-US" dirty="0"/>
                  <a:t>Let’s simplify: Ignore both production and labor-leisure decision</a:t>
                </a:r>
              </a:p>
              <a:p>
                <a:r>
                  <a:rPr lang="en-US" dirty="0"/>
                  <a:t>Instead: Robinson Crusoe gets a set </a:t>
                </a:r>
                <a:r>
                  <a:rPr lang="en-US" dirty="0">
                    <a:solidFill>
                      <a:srgbClr val="C00000"/>
                    </a:solidFill>
                  </a:rPr>
                  <a:t>endowment</a:t>
                </a:r>
                <a:r>
                  <a:rPr lang="en-US" dirty="0"/>
                  <a:t> of coconuts </a:t>
                </a:r>
                <a:br>
                  <a:rPr lang="en-US" dirty="0"/>
                </a:br>
                <a:r>
                  <a:rPr lang="en-US" dirty="0"/>
                  <a:t>in each of the two periods: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simplicity, we assume that Robinson Crusoe knows values </a:t>
                </a:r>
                <a:br>
                  <a:rPr lang="en-US" dirty="0"/>
                </a:br>
                <a:r>
                  <a:rPr lang="en-US" dirty="0"/>
                  <a:t>of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period 1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905000"/>
                <a:ext cx="11277600" cy="4221164"/>
              </a:xfrm>
              <a:blipFill>
                <a:blip r:embed="rId3"/>
                <a:stretch>
                  <a:fillRect l="-1243" t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Forward-Looking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Consumption-savings model embodies </a:t>
            </a:r>
            <a:r>
              <a:rPr lang="en-US" dirty="0">
                <a:solidFill>
                  <a:schemeClr val="accent2"/>
                </a:solidFill>
              </a:rPr>
              <a:t>forward-looking behavior</a:t>
            </a:r>
            <a:r>
              <a:rPr lang="en-US" dirty="0"/>
              <a:t> on the part of Robinson Crusoe</a:t>
            </a:r>
          </a:p>
          <a:p>
            <a:pPr lvl="1"/>
            <a:r>
              <a:rPr lang="en-US" dirty="0"/>
              <a:t>Nothing special about current period income</a:t>
            </a:r>
          </a:p>
          <a:p>
            <a:pPr lvl="1"/>
            <a:r>
              <a:rPr lang="en-US" dirty="0"/>
              <a:t>Current consumption depends on current and future income, </a:t>
            </a:r>
            <a:br>
              <a:rPr lang="en-US" dirty="0"/>
            </a:br>
            <a:r>
              <a:rPr lang="en-US" dirty="0"/>
              <a:t>NOT past consumption</a:t>
            </a:r>
          </a:p>
          <a:p>
            <a:r>
              <a:rPr lang="en-US" dirty="0"/>
              <a:t>Forward-looking behavior unique to economics </a:t>
            </a:r>
            <a:br>
              <a:rPr lang="en-US" dirty="0"/>
            </a:br>
            <a:r>
              <a:rPr lang="en-US" dirty="0"/>
              <a:t>(nothing like this in physics)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Forward-Looking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>
            <a:normAutofit/>
          </a:bodyPr>
          <a:lstStyle/>
          <a:p>
            <a:r>
              <a:rPr lang="en-US" dirty="0"/>
              <a:t>Suppose you are hiking down a mountain. </a:t>
            </a:r>
          </a:p>
          <a:p>
            <a:pPr lvl="1"/>
            <a:r>
              <a:rPr lang="en-US" dirty="0"/>
              <a:t>You don’t take the easiest first step, the easiest second step, …, </a:t>
            </a:r>
            <a:br>
              <a:rPr lang="en-US" dirty="0"/>
            </a:br>
            <a:r>
              <a:rPr lang="en-US" dirty="0"/>
              <a:t>and then fall off a cliff</a:t>
            </a:r>
          </a:p>
          <a:p>
            <a:pPr lvl="1"/>
            <a:r>
              <a:rPr lang="en-US" dirty="0"/>
              <a:t>You look ahead and plot a route that overall is best. </a:t>
            </a:r>
          </a:p>
          <a:p>
            <a:pPr lvl="1"/>
            <a:r>
              <a:rPr lang="en-US" dirty="0"/>
              <a:t>This is forward-looking behavior</a:t>
            </a:r>
          </a:p>
          <a:p>
            <a:r>
              <a:rPr lang="en-US" dirty="0"/>
              <a:t>Water does not look down the hillside and decide on </a:t>
            </a:r>
            <a:br>
              <a:rPr lang="en-US" dirty="0"/>
            </a:br>
            <a:r>
              <a:rPr lang="en-US" dirty="0"/>
              <a:t>the “best” way down</a:t>
            </a:r>
          </a:p>
          <a:p>
            <a:r>
              <a:rPr lang="en-US" dirty="0"/>
              <a:t>Water is not forward-looking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Forward-Looking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60 years ago, economists modeled people as behaving much like water (today’s consumption depending on yesterday’s consumption and current income)</a:t>
            </a:r>
          </a:p>
          <a:p>
            <a:r>
              <a:rPr lang="en-US" dirty="0"/>
              <a:t>The idea that people display forward-looking behavior is one of the most important ideas of 20</a:t>
            </a:r>
            <a:r>
              <a:rPr lang="en-US" baseline="30000" dirty="0"/>
              <a:t>th</a:t>
            </a:r>
            <a:r>
              <a:rPr lang="en-US" dirty="0"/>
              <a:t> century macroeconomics</a:t>
            </a:r>
          </a:p>
          <a:p>
            <a:pPr lvl="1"/>
            <a:r>
              <a:rPr lang="en-US" dirty="0"/>
              <a:t>Pioneered by Milton Friedman and Robert Lucas among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201400" cy="5211762"/>
          </a:xfrm>
        </p:spPr>
        <p:txBody>
          <a:bodyPr>
            <a:normAutofit/>
          </a:bodyPr>
          <a:lstStyle/>
          <a:p>
            <a:r>
              <a:rPr lang="en-US" dirty="0"/>
              <a:t>Today, most economists model people as forming “</a:t>
            </a:r>
            <a:r>
              <a:rPr lang="en-US" dirty="0">
                <a:solidFill>
                  <a:schemeClr val="accent2"/>
                </a:solidFill>
              </a:rPr>
              <a:t>rational expectations</a:t>
            </a:r>
            <a:r>
              <a:rPr lang="en-US" dirty="0"/>
              <a:t>” about the future and acting optimally given these expectations.</a:t>
            </a:r>
          </a:p>
          <a:p>
            <a:r>
              <a:rPr lang="en-US" dirty="0"/>
              <a:t>Rational expectations: People should form optimal forecasts given their information</a:t>
            </a:r>
          </a:p>
          <a:p>
            <a:pPr lvl="1"/>
            <a:r>
              <a:rPr lang="en-US" dirty="0"/>
              <a:t>They should not make systematic mistakes </a:t>
            </a:r>
            <a:br>
              <a:rPr lang="en-US" dirty="0"/>
            </a:br>
            <a:r>
              <a:rPr lang="en-US" dirty="0"/>
              <a:t>(mistakes they should have been able to avoid given their information)</a:t>
            </a:r>
          </a:p>
          <a:p>
            <a:r>
              <a:rPr lang="en-US" dirty="0"/>
              <a:t>Very strong form of forward-looking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Do people have rational expectations?</a:t>
            </a:r>
          </a:p>
          <a:p>
            <a:pPr lvl="1"/>
            <a:r>
              <a:rPr lang="en-US" dirty="0"/>
              <a:t>Think of a wide-receiver in football. Where does he run?</a:t>
            </a:r>
          </a:p>
          <a:p>
            <a:pPr lvl="1"/>
            <a:r>
              <a:rPr lang="en-US" dirty="0"/>
              <a:t>In contrast, think of a squirrel (or an infant).</a:t>
            </a:r>
          </a:p>
          <a:p>
            <a:r>
              <a:rPr lang="en-US" dirty="0"/>
              <a:t>Needless to say, rational expectations is very controversial</a:t>
            </a:r>
          </a:p>
          <a:p>
            <a:r>
              <a:rPr lang="en-US" dirty="0"/>
              <a:t>Real world is probably somewhere in between:</a:t>
            </a:r>
          </a:p>
          <a:p>
            <a:pPr lvl="1"/>
            <a:r>
              <a:rPr lang="en-US" dirty="0"/>
              <a:t>People are forward-looking</a:t>
            </a:r>
          </a:p>
          <a:p>
            <a:pPr lvl="1"/>
            <a:r>
              <a:rPr lang="en-US" dirty="0"/>
              <a:t>But perhaps not fully rational</a:t>
            </a:r>
          </a:p>
          <a:p>
            <a:r>
              <a:rPr lang="en-US" dirty="0"/>
              <a:t>Much current research focuses on this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Consumption-Savings: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Consumption Euler Equation: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Marginal benefit of saving an extra dollar equal to marginal cost</a:t>
                </a:r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Consumption growth unrelated to income growth</a:t>
                </a:r>
              </a:p>
              <a:p>
                <a:pPr lvl="1"/>
                <a:r>
                  <a:rPr lang="en-US" dirty="0"/>
                  <a:t>Determined by interest rate and discount factor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Consumption-Savings: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Level of consumption if Robinson Crusoe lives for two periods: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Consumption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fraction of the present value of </a:t>
                </a:r>
                <a:br>
                  <a:rPr lang="en-US" dirty="0"/>
                </a:br>
                <a:r>
                  <a:rPr lang="en-US" dirty="0"/>
                  <a:t>life-time income</a:t>
                </a:r>
              </a:p>
              <a:p>
                <a:r>
                  <a:rPr lang="en-US" dirty="0"/>
                  <a:t>Consumption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only depends on current income in so far as it affects the present value of life-time income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855"/>
            <a:ext cx="8229600" cy="1143000"/>
          </a:xfrm>
        </p:spPr>
        <p:txBody>
          <a:bodyPr/>
          <a:lstStyle/>
          <a:p>
            <a:r>
              <a:rPr lang="en-US" dirty="0"/>
              <a:t>Does the Model Fit the Data?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03852"/>
            <a:ext cx="7239000" cy="57374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2578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Gourinchas</a:t>
            </a:r>
            <a:r>
              <a:rPr lang="en-US" dirty="0"/>
              <a:t> and Parker (2002)</a:t>
            </a:r>
          </a:p>
        </p:txBody>
      </p:sp>
    </p:spTree>
    <p:extLst>
      <p:ext uri="{BB962C8B-B14F-4D97-AF65-F5344CB8AC3E}">
        <p14:creationId xmlns:p14="http://schemas.microsoft.com/office/powerpoint/2010/main" val="2518765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Model Fit the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What does it miss?</a:t>
            </a:r>
          </a:p>
          <a:p>
            <a:pPr lvl="1"/>
            <a:r>
              <a:rPr lang="en-US" dirty="0"/>
              <a:t>Model implies a constant growth rate of consumption </a:t>
            </a:r>
            <a:br>
              <a:rPr lang="en-US" dirty="0"/>
            </a:br>
            <a:r>
              <a:rPr lang="en-US" dirty="0"/>
              <a:t>(Euler equation)</a:t>
            </a:r>
          </a:p>
          <a:p>
            <a:pPr lvl="1"/>
            <a:r>
              <a:rPr lang="en-US" dirty="0"/>
              <a:t>Data show a hump shaped pattern of consumption over the life cycle</a:t>
            </a:r>
          </a:p>
          <a:p>
            <a:pPr lvl="1"/>
            <a:r>
              <a:rPr lang="en-US" dirty="0"/>
              <a:t>Consumption profile seems to mimic income profile, </a:t>
            </a:r>
            <a:br>
              <a:rPr lang="en-US" dirty="0"/>
            </a:br>
            <a:r>
              <a:rPr lang="en-US" dirty="0"/>
              <a:t>while model says it shouldn’t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the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People are not forward looking?</a:t>
            </a:r>
          </a:p>
          <a:p>
            <a:pPr lvl="1"/>
            <a:r>
              <a:rPr lang="en-US" dirty="0"/>
              <a:t>Well, they do save for retirement</a:t>
            </a:r>
          </a:p>
          <a:p>
            <a:r>
              <a:rPr lang="en-US" dirty="0"/>
              <a:t>People’s preferences change over time?</a:t>
            </a:r>
          </a:p>
          <a:p>
            <a:pPr lvl="1"/>
            <a:r>
              <a:rPr lang="en-US" dirty="0"/>
              <a:t>Need more consumption when have young children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Gourinchas</a:t>
            </a:r>
            <a:r>
              <a:rPr lang="en-US" dirty="0"/>
              <a:t>-Parker try to take this into account) </a:t>
            </a:r>
          </a:p>
          <a:p>
            <a:r>
              <a:rPr lang="en-US" dirty="0"/>
              <a:t>People can’t borrow against future income?</a:t>
            </a:r>
          </a:p>
          <a:p>
            <a:r>
              <a:rPr lang="en-US" dirty="0"/>
              <a:t>Young people want to build up buffer stock of savings </a:t>
            </a:r>
            <a:br>
              <a:rPr lang="en-US" dirty="0"/>
            </a:br>
            <a:r>
              <a:rPr lang="en-US" dirty="0"/>
              <a:t>(“rainy day fund”)?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Savings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/>
              <a:lstStyle/>
              <a:p>
                <a:r>
                  <a:rPr lang="en-US" dirty="0"/>
                  <a:t>Robinson Crusoe has access to a “savings technology” </a:t>
                </a:r>
                <a:br>
                  <a:rPr lang="en-US" dirty="0"/>
                </a:br>
                <a:r>
                  <a:rPr lang="en-US" dirty="0"/>
                  <a:t>(safe investment opportunity)</a:t>
                </a:r>
              </a:p>
              <a:p>
                <a:r>
                  <a:rPr lang="en-US" dirty="0"/>
                  <a:t>He can choose to save some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he saves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coconuts at time 1, the savings technology </a:t>
                </a:r>
                <a:br>
                  <a:rPr lang="en-US" dirty="0"/>
                </a:br>
                <a:r>
                  <a:rPr lang="en-US" dirty="0"/>
                  <a:t>yields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coconuts at time 2</a:t>
                </a:r>
              </a:p>
              <a:p>
                <a:r>
                  <a:rPr lang="en-US" dirty="0"/>
                  <a:t>We say that the savings technology has a </a:t>
                </a:r>
                <a:r>
                  <a:rPr lang="en-US" dirty="0">
                    <a:solidFill>
                      <a:schemeClr val="accent2"/>
                    </a:solidFill>
                  </a:rPr>
                  <a:t>gross return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chemeClr val="accent2"/>
                    </a:solidFill>
                  </a:rPr>
                  <a:t>net return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is the “interest rate” in the economy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3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Sense of Evidence?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5720" y="1662113"/>
                <a:ext cx="5193080" cy="4876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Gourinchas and Parker (2002):</a:t>
                </a:r>
              </a:p>
              <a:p>
                <a:r>
                  <a:rPr lang="en-US" dirty="0"/>
                  <a:t>People are impatient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&lt;1+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Want downward sloping consumption profile</a:t>
                </a:r>
              </a:p>
              <a:p>
                <a:r>
                  <a:rPr lang="en-US" dirty="0"/>
                  <a:t>But are borrowing constrained earlier in life</a:t>
                </a:r>
              </a:p>
              <a:p>
                <a:r>
                  <a:rPr lang="en-US" dirty="0"/>
                  <a:t>Engage in precautionary savings early in life</a:t>
                </a:r>
              </a:p>
              <a:p>
                <a:r>
                  <a:rPr lang="en-US" dirty="0"/>
                  <a:t>Save for retirement </a:t>
                </a:r>
                <a:br>
                  <a:rPr lang="en-US" dirty="0"/>
                </a:br>
                <a:r>
                  <a:rPr lang="en-US" dirty="0"/>
                  <a:t>late in life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5720" y="1662113"/>
                <a:ext cx="5193080" cy="4876800"/>
              </a:xfrm>
              <a:blipFill>
                <a:blip r:embed="rId2"/>
                <a:stretch>
                  <a:fillRect l="-2347" t="-2125" r="-2700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29" y="1374065"/>
            <a:ext cx="6075371" cy="4815208"/>
          </a:xfrm>
        </p:spPr>
      </p:pic>
      <p:sp>
        <p:nvSpPr>
          <p:cNvPr id="9" name="TextBox 8"/>
          <p:cNvSpPr txBox="1"/>
          <p:nvPr/>
        </p:nvSpPr>
        <p:spPr>
          <a:xfrm>
            <a:off x="5981882" y="618927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Gourinchas</a:t>
            </a:r>
            <a:r>
              <a:rPr lang="en-US" dirty="0"/>
              <a:t> and Parker (2002)</a:t>
            </a:r>
          </a:p>
        </p:txBody>
      </p:sp>
    </p:spTree>
    <p:extLst>
      <p:ext uri="{BB962C8B-B14F-4D97-AF65-F5344CB8AC3E}">
        <p14:creationId xmlns:p14="http://schemas.microsoft.com/office/powerpoint/2010/main" val="37409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Consumption-Saving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Three important ideas: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Consumption smoothing</a:t>
            </a:r>
          </a:p>
          <a:p>
            <a:pPr marL="1371600" lvl="2" indent="-514350"/>
            <a:r>
              <a:rPr lang="en-US" dirty="0"/>
              <a:t>Diminishing marginal utility implies that households should borrow when income is low and save when income is high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Borrowing constraints</a:t>
            </a:r>
          </a:p>
          <a:p>
            <a:pPr marL="1371600" lvl="2" indent="-514350"/>
            <a:r>
              <a:rPr lang="en-US" dirty="0"/>
              <a:t>Prevent households from smoothing consumption as much as </a:t>
            </a:r>
            <a:br>
              <a:rPr lang="en-US" dirty="0"/>
            </a:br>
            <a:r>
              <a:rPr lang="en-US" dirty="0"/>
              <a:t>they would like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Precautionary savings</a:t>
            </a:r>
          </a:p>
          <a:p>
            <a:pPr marL="1371600" lvl="2" indent="-514350"/>
            <a:r>
              <a:rPr lang="en-US" dirty="0"/>
              <a:t>Even when income is low, might want to build up buffer stock of savings </a:t>
            </a:r>
            <a:br>
              <a:rPr lang="en-US" dirty="0"/>
            </a:br>
            <a:r>
              <a:rPr lang="en-US" dirty="0"/>
              <a:t>as a precaution against future setbacks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D539-6BF2-4C53-B330-167D4393E1A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/>
          <a:lstStyle/>
          <a:p>
            <a:r>
              <a:rPr lang="en-US" dirty="0"/>
              <a:t>History of Thought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10972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John Maynard Keynes introduced idea of the </a:t>
                </a:r>
                <a:r>
                  <a:rPr lang="en-US" dirty="0">
                    <a:solidFill>
                      <a:schemeClr val="accent2"/>
                    </a:solidFill>
                  </a:rPr>
                  <a:t>consumption function </a:t>
                </a:r>
                <a:r>
                  <a:rPr lang="en-US" dirty="0"/>
                  <a:t>in the 1930’s</a:t>
                </a:r>
              </a:p>
              <a:p>
                <a:pPr lvl="1"/>
                <a:r>
                  <a:rPr lang="en-US" dirty="0"/>
                  <a:t>Consumption a function of current income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denotes marginal propensity to consume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/>
                  <a:t>, MPC between zero and one</a:t>
                </a:r>
              </a:p>
              <a:p>
                <a:pPr lvl="1"/>
                <a:r>
                  <a:rPr lang="en-US" dirty="0"/>
                  <a:t>Argued that interest rate was unimportant</a:t>
                </a:r>
              </a:p>
              <a:p>
                <a:r>
                  <a:rPr lang="en-US" dirty="0" err="1"/>
                  <a:t>Tryggve</a:t>
                </a:r>
                <a:r>
                  <a:rPr lang="en-US" dirty="0"/>
                  <a:t> </a:t>
                </a:r>
                <a:r>
                  <a:rPr lang="en-US" dirty="0" err="1"/>
                  <a:t>Haavelmo</a:t>
                </a:r>
                <a:r>
                  <a:rPr lang="en-US" dirty="0"/>
                  <a:t> and Paul Samuelson provided early estimates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𝑀𝑃𝐶</m:t>
                    </m:r>
                    <m:r>
                      <a:rPr lang="en-US" b="0" i="1" smtClean="0">
                        <a:latin typeface="Cambria Math"/>
                      </a:rPr>
                      <m:t>&gt;2/3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Correlation vs. causation??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10972800" cy="5410200"/>
              </a:xfrm>
              <a:blipFill>
                <a:blip r:embed="rId2"/>
                <a:stretch>
                  <a:fillRect l="-1278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Keynes’ consumption function implied:</a:t>
            </a:r>
          </a:p>
          <a:p>
            <a:pPr lvl="1"/>
            <a:r>
              <a:rPr lang="en-US" dirty="0"/>
              <a:t>Savings rate should rise as country gets richer</a:t>
            </a:r>
          </a:p>
          <a:p>
            <a:pPr lvl="1"/>
            <a:r>
              <a:rPr lang="en-US" dirty="0"/>
              <a:t>Some economists worried that there wouldn’t be enough profitable investment to absorb increase in savings. This would lead to stagnation.</a:t>
            </a:r>
          </a:p>
          <a:p>
            <a:r>
              <a:rPr lang="en-US" dirty="0"/>
              <a:t>In 1940’s Simon </a:t>
            </a:r>
            <a:r>
              <a:rPr lang="en-US" dirty="0" err="1"/>
              <a:t>Kuznetz</a:t>
            </a:r>
            <a:r>
              <a:rPr lang="en-US" dirty="0"/>
              <a:t> gathered data on GDP and consumption back to 1860’s. </a:t>
            </a:r>
          </a:p>
          <a:p>
            <a:pPr lvl="1"/>
            <a:r>
              <a:rPr lang="en-US" dirty="0"/>
              <a:t>Consumption turned out to be stable as a share of GDP. Savings rate did not seem to rise as economy grew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4292-7D56-A51E-1BEF-B80BB0C4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History of Thought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5398-7F80-3007-0D6D-47BCB5D9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4983161"/>
          </a:xfrm>
        </p:spPr>
        <p:txBody>
          <a:bodyPr/>
          <a:lstStyle/>
          <a:p>
            <a:r>
              <a:rPr lang="is-IS" dirty="0"/>
              <a:t>Dorothy Brady and Rose D. Friedman </a:t>
            </a:r>
            <a:r>
              <a:rPr lang="en-US" dirty="0"/>
              <a:t>(1947):</a:t>
            </a:r>
          </a:p>
          <a:p>
            <a:pPr lvl="1"/>
            <a:r>
              <a:rPr lang="en-US" dirty="0"/>
              <a:t>Re-analyzed budget study data</a:t>
            </a:r>
          </a:p>
          <a:p>
            <a:pPr lvl="1"/>
            <a:r>
              <a:rPr lang="en-US" dirty="0"/>
              <a:t>Consumption function shifts up over time as average income increases</a:t>
            </a:r>
          </a:p>
          <a:p>
            <a:r>
              <a:rPr lang="en-US" dirty="0"/>
              <a:t>Margret Reid (unpublished):</a:t>
            </a:r>
          </a:p>
          <a:p>
            <a:pPr lvl="1"/>
            <a:r>
              <a:rPr lang="en-US" dirty="0"/>
              <a:t>Re-analyzed budget study data</a:t>
            </a:r>
          </a:p>
          <a:p>
            <a:pPr lvl="1"/>
            <a:r>
              <a:rPr lang="en-US" dirty="0"/>
              <a:t>Introduced the concept of “permanent component of income”</a:t>
            </a:r>
          </a:p>
          <a:p>
            <a:pPr marL="0" indent="0" algn="ctr">
              <a:buNone/>
            </a:pPr>
            <a:r>
              <a:rPr lang="en-US" dirty="0"/>
              <a:t>“dealt a fatal blow to this extraordinarily simple view of the savings process” (i.e. the Keynesian consumption function)</a:t>
            </a:r>
          </a:p>
          <a:p>
            <a:pPr marL="0" indent="0">
              <a:buNone/>
            </a:pPr>
            <a:r>
              <a:rPr lang="en-US" dirty="0"/>
              <a:t>							--- Modigliani (1986)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2E2A5-F37E-B2A5-1911-987B9B14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25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In the 1950’s Franco </a:t>
            </a:r>
            <a:r>
              <a:rPr lang="en-US" dirty="0" err="1"/>
              <a:t>Modigliano</a:t>
            </a:r>
            <a:r>
              <a:rPr lang="en-US" dirty="0"/>
              <a:t> (and co-authors) proposed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life-cycle hypothesis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Consumers smooth consumption relative to income </a:t>
            </a:r>
            <a:br>
              <a:rPr lang="en-US" dirty="0"/>
            </a:br>
            <a:r>
              <a:rPr lang="en-US" dirty="0"/>
              <a:t>(e.g., save for retirement)</a:t>
            </a:r>
          </a:p>
          <a:p>
            <a:pPr lvl="1"/>
            <a:r>
              <a:rPr lang="en-US" dirty="0"/>
              <a:t>Consumers are forward-looking</a:t>
            </a:r>
          </a:p>
          <a:p>
            <a:pPr lvl="1"/>
            <a:r>
              <a:rPr lang="en-US" dirty="0"/>
              <a:t>Savings rate not related to level of income but rather current income relative to average income over life</a:t>
            </a:r>
          </a:p>
          <a:p>
            <a:pPr lvl="1"/>
            <a:r>
              <a:rPr lang="en-US" dirty="0"/>
              <a:t>Savings rate doesn’t rise with life-time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11353800" cy="4525963"/>
          </a:xfrm>
        </p:spPr>
        <p:txBody>
          <a:bodyPr/>
          <a:lstStyle/>
          <a:p>
            <a:r>
              <a:rPr lang="en-US" dirty="0"/>
              <a:t>In 1957, Milton Friedman proposed the </a:t>
            </a:r>
            <a:r>
              <a:rPr lang="en-US" dirty="0">
                <a:solidFill>
                  <a:schemeClr val="accent2"/>
                </a:solidFill>
              </a:rPr>
              <a:t>permanent income effect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800" dirty="0"/>
              <a:t>(developed with Brady, Rose Friedman, and Reid)</a:t>
            </a:r>
          </a:p>
          <a:p>
            <a:pPr lvl="1"/>
            <a:r>
              <a:rPr lang="en-US" dirty="0"/>
              <a:t>Consumption not related to current income but rather </a:t>
            </a:r>
            <a:br>
              <a:rPr lang="en-US" dirty="0"/>
            </a:br>
            <a:r>
              <a:rPr lang="en-US" dirty="0"/>
              <a:t>“permanent income”</a:t>
            </a:r>
          </a:p>
          <a:p>
            <a:pPr lvl="1"/>
            <a:r>
              <a:rPr lang="en-US" dirty="0"/>
              <a:t>MPC out of “windfall” much lower than what Keynesians say, </a:t>
            </a:r>
            <a:br>
              <a:rPr lang="en-US" dirty="0"/>
            </a:br>
            <a:r>
              <a:rPr lang="en-US" dirty="0"/>
              <a:t>perhaps about 1/3</a:t>
            </a:r>
          </a:p>
          <a:p>
            <a:pPr lvl="1"/>
            <a:r>
              <a:rPr lang="en-US" dirty="0"/>
              <a:t>Why 1/3 as opposed to 1/45? </a:t>
            </a:r>
            <a:br>
              <a:rPr lang="en-US" dirty="0"/>
            </a:br>
            <a:r>
              <a:rPr lang="en-US" dirty="0"/>
              <a:t>(Today we use the term permanent income hypothesis for </a:t>
            </a:r>
            <a:br>
              <a:rPr lang="en-US" dirty="0"/>
            </a:br>
            <a:r>
              <a:rPr lang="en-US" dirty="0"/>
              <a:t>a model that implies MPC = 1/45)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Evidence in 1950’s and 1960’s:</a:t>
            </a:r>
          </a:p>
          <a:p>
            <a:pPr lvl="1"/>
            <a:r>
              <a:rPr lang="en-US" dirty="0"/>
              <a:t>Spending out of unanticipated payments in 1950 to U.S. veterans holding National Service Life Insurance was between 0.3 and 0.5</a:t>
            </a:r>
          </a:p>
          <a:p>
            <a:pPr lvl="1"/>
            <a:r>
              <a:rPr lang="en-US" dirty="0"/>
              <a:t>Spending out of reparations payments by Germany to Israelis in 1957-58 was about 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In 1978, Robert Hall writes down model much like ours and argues for a MPC of 0.05.</a:t>
            </a:r>
          </a:p>
          <a:p>
            <a:pPr lvl="1"/>
            <a:r>
              <a:rPr lang="en-US" dirty="0"/>
              <a:t>Also, consumption should be a </a:t>
            </a:r>
            <a:r>
              <a:rPr lang="en-US" dirty="0">
                <a:solidFill>
                  <a:schemeClr val="accent2"/>
                </a:solidFill>
              </a:rPr>
              <a:t>random walk </a:t>
            </a:r>
            <a:br>
              <a:rPr lang="en-US" dirty="0"/>
            </a:br>
            <a:r>
              <a:rPr lang="en-US" dirty="0"/>
              <a:t>(with trend because of interest rate)</a:t>
            </a:r>
          </a:p>
          <a:p>
            <a:pPr lvl="1"/>
            <a:r>
              <a:rPr lang="en-US" dirty="0"/>
              <a:t>Only unanticipated changes income should affect consumption (anticipated changes should already be factored into consumption since people are forward-looking)</a:t>
            </a:r>
          </a:p>
          <a:p>
            <a:r>
              <a:rPr lang="en-US" dirty="0"/>
              <a:t>In 1982, Hall and </a:t>
            </a:r>
            <a:r>
              <a:rPr lang="en-US" dirty="0" err="1"/>
              <a:t>Mishkin</a:t>
            </a:r>
            <a:r>
              <a:rPr lang="en-US" dirty="0"/>
              <a:t> (1982) estimate MPC to consume of 0.2 and conclude model is wrong because MPC is too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1980:</a:t>
            </a:r>
          </a:p>
          <a:p>
            <a:pPr lvl="1"/>
            <a:r>
              <a:rPr lang="en-US" dirty="0"/>
              <a:t>Economists incorporate </a:t>
            </a:r>
            <a:r>
              <a:rPr lang="en-US" dirty="0">
                <a:solidFill>
                  <a:schemeClr val="accent2"/>
                </a:solidFill>
              </a:rPr>
              <a:t>borrowing constraints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precautionary savings </a:t>
            </a:r>
            <a:r>
              <a:rPr lang="en-US" dirty="0"/>
              <a:t>due to uncertainty about the future into model</a:t>
            </a:r>
          </a:p>
          <a:p>
            <a:pPr lvl="1"/>
            <a:r>
              <a:rPr lang="en-US" dirty="0"/>
              <a:t>This raises MPC in the model back up to 0.2-0.4</a:t>
            </a:r>
          </a:p>
          <a:p>
            <a:pPr lvl="1"/>
            <a:r>
              <a:rPr lang="en-US" dirty="0"/>
              <a:t>Key </a:t>
            </a:r>
            <a:r>
              <a:rPr lang="en-US" dirty="0" err="1"/>
              <a:t>contributers</a:t>
            </a:r>
            <a:r>
              <a:rPr lang="en-US" dirty="0"/>
              <a:t>: Stephen </a:t>
            </a:r>
            <a:r>
              <a:rPr lang="en-US" dirty="0" err="1"/>
              <a:t>Zeldes</a:t>
            </a:r>
            <a:r>
              <a:rPr lang="en-US" dirty="0"/>
              <a:t>, Christopher </a:t>
            </a:r>
            <a:r>
              <a:rPr lang="en-US" dirty="0" err="1"/>
              <a:t>Carrol</a:t>
            </a:r>
            <a:r>
              <a:rPr lang="en-US" dirty="0"/>
              <a:t>, Pierre-Olivier </a:t>
            </a:r>
            <a:r>
              <a:rPr lang="en-US" dirty="0" err="1"/>
              <a:t>Gourinchas</a:t>
            </a:r>
            <a:r>
              <a:rPr lang="en-US" dirty="0"/>
              <a:t> and Jonathan Parker.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and Borrowing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572000"/>
              </a:xfrm>
            </p:spPr>
            <p:txBody>
              <a:bodyPr/>
              <a:lstStyle/>
              <a:p>
                <a:r>
                  <a:rPr lang="en-US" dirty="0"/>
                  <a:t>The “savings technology” is symmetric: Robinson Crusoe </a:t>
                </a:r>
                <a:br>
                  <a:rPr lang="en-US" dirty="0"/>
                </a:br>
                <a:r>
                  <a:rPr lang="en-US" dirty="0"/>
                  <a:t>can either “save” coconuts or “borrow” coconuts</a:t>
                </a:r>
              </a:p>
              <a:p>
                <a:r>
                  <a:rPr lang="en-US" dirty="0"/>
                  <a:t>We can think of the savings technology as borrowing and lending with a neighboring islander (i.e., Friday)</a:t>
                </a:r>
              </a:p>
              <a:p>
                <a:r>
                  <a:rPr lang="en-US" dirty="0"/>
                  <a:t>If Robinson Crusoe borrows,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both cases, the return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(for simplicity)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572000"/>
              </a:xfrm>
              <a:blipFill>
                <a:blip r:embed="rId3"/>
                <a:stretch>
                  <a:fillRect l="-1278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Consumption-Savings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Robinson Crusoe’s budget constraints are:</a:t>
                </a:r>
              </a:p>
              <a:p>
                <a:r>
                  <a:rPr lang="en-US" dirty="0"/>
                  <a:t>In period 1?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period 2?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on Saving and Borrowing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5000"/>
                <a:ext cx="10972800" cy="4724400"/>
              </a:xfrm>
            </p:spPr>
            <p:txBody>
              <a:bodyPr/>
              <a:lstStyle/>
              <a:p>
                <a:r>
                  <a:rPr lang="en-US" dirty="0"/>
                  <a:t>What is the most Robinson Crusoe can save?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most Robinson Crusoe can borrow?</a:t>
                </a:r>
              </a:p>
              <a:p>
                <a:pPr lvl="1"/>
                <a:r>
                  <a:rPr lang="en-US" dirty="0"/>
                  <a:t>As much as he can pay off in period 2: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>
                    <a:latin typeface="Cambria Math"/>
                  </a:rPr>
                  <a:t> </a:t>
                </a:r>
                <a:r>
                  <a:rPr lang="en-US" b="0" i="0" dirty="0">
                    <a:latin typeface="Calibri" pitchFamily="34" charset="0"/>
                    <a:cs typeface="Calibri" pitchFamily="34" charset="0"/>
                  </a:rPr>
                  <a:t>which implies</a:t>
                </a:r>
                <a:r>
                  <a:rPr lang="en-US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5000"/>
                <a:ext cx="10972800" cy="4724400"/>
              </a:xfrm>
              <a:blipFill>
                <a:blip r:embed="rId3"/>
                <a:stretch>
                  <a:fillRect l="-1278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972800" cy="4724400"/>
              </a:xfrm>
            </p:spPr>
            <p:txBody>
              <a:bodyPr/>
              <a:lstStyle/>
              <a:p>
                <a:r>
                  <a:rPr lang="en-US" dirty="0"/>
                  <a:t>In general, Robinson Crusoe’s utility function can be written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will, however, specialize and consider the utility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/>
                  <a:t> is called Robinson Crusoe’s </a:t>
                </a:r>
                <a:r>
                  <a:rPr lang="en-US" dirty="0">
                    <a:solidFill>
                      <a:schemeClr val="accent2"/>
                    </a:solidFill>
                  </a:rPr>
                  <a:t>subjective discount factor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972800" cy="4724400"/>
              </a:xfrm>
              <a:blipFill>
                <a:blip r:embed="rId3"/>
                <a:stretch>
                  <a:fillRect l="-1278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/>
                  <a:ea typeface="Cambria Math"/>
                </a:endParaRPr>
              </a:p>
              <a:p>
                <a:r>
                  <a:rPr lang="en-US" dirty="0"/>
                  <a:t>What is the interpretation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/>
                  <a:t> is the weight Robinson puts on future consumption relative to current consumption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/>
                  <a:t> governs Robinson Crusoe’s degree of patience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dirty="0"/>
                  <a:t>, Robinson Crusoe down-weights (discounts) </a:t>
                </a:r>
                <a:br>
                  <a:rPr lang="en-US" dirty="0"/>
                </a:br>
                <a:r>
                  <a:rPr lang="en-US" dirty="0"/>
                  <a:t>future consumption</a:t>
                </a:r>
              </a:p>
              <a:p>
                <a:pPr lvl="1"/>
                <a:r>
                  <a:rPr lang="en-US" dirty="0"/>
                  <a:t>If period length is one year, a typical value used is </a:t>
                </a:r>
                <a:br>
                  <a:rPr lang="en-US" dirty="0"/>
                </a:br>
                <a:r>
                  <a:rPr lang="en-US" dirty="0"/>
                  <a:t>something like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0.98</m:t>
                    </m:r>
                  </m:oMath>
                </a14:m>
                <a:r>
                  <a:rPr lang="en-US" dirty="0"/>
                  <a:t> (but lower numbers may be reasonable)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4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25263</TotalTime>
  <Words>2676</Words>
  <Application>Microsoft Office PowerPoint</Application>
  <PresentationFormat>Widescreen</PresentationFormat>
  <Paragraphs>377</Paragraphs>
  <Slides>49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Office Theme</vt:lpstr>
      <vt:lpstr>Equation</vt:lpstr>
      <vt:lpstr>Lecture 5 Consumption and Saving Macroeconomics (Quantitative) Econ 101B</vt:lpstr>
      <vt:lpstr>Where Do We Stand?</vt:lpstr>
      <vt:lpstr>The Consumption-Savings Model</vt:lpstr>
      <vt:lpstr>A Savings Technology</vt:lpstr>
      <vt:lpstr>Saving and Borrowing</vt:lpstr>
      <vt:lpstr>The Consumption-Savings Model</vt:lpstr>
      <vt:lpstr>Limits on Saving and Borrowing </vt:lpstr>
      <vt:lpstr>Utility Function</vt:lpstr>
      <vt:lpstr>Interpretation of β</vt:lpstr>
      <vt:lpstr>Consumption-Savings Model</vt:lpstr>
      <vt:lpstr>Solving Model: Plug and Chug</vt:lpstr>
      <vt:lpstr>Present Value</vt:lpstr>
      <vt:lpstr>Solving Model</vt:lpstr>
      <vt:lpstr>Solving Model</vt:lpstr>
      <vt:lpstr>Euler Equation by Variational Argument</vt:lpstr>
      <vt:lpstr>Log Utility</vt:lpstr>
      <vt:lpstr>Consumption Growth</vt:lpstr>
      <vt:lpstr>Consumption-Savings</vt:lpstr>
      <vt:lpstr>Consumption Smoothing</vt:lpstr>
      <vt:lpstr>PowerPoint Presentation</vt:lpstr>
      <vt:lpstr>Consumption Growth</vt:lpstr>
      <vt:lpstr>Solving for Level of Consumption</vt:lpstr>
      <vt:lpstr>Level of Consumption</vt:lpstr>
      <vt:lpstr>45 Year Working Life</vt:lpstr>
      <vt:lpstr>Consumption and Income</vt:lpstr>
      <vt:lpstr>Permanent Income Hypothesis</vt:lpstr>
      <vt:lpstr>Poll</vt:lpstr>
      <vt:lpstr>Consumption and Income</vt:lpstr>
      <vt:lpstr>Marginal Propensity to Consume</vt:lpstr>
      <vt:lpstr>Forward-Looking Behavior</vt:lpstr>
      <vt:lpstr>Forward-Looking Behavior</vt:lpstr>
      <vt:lpstr>Forward-Looking Behavior</vt:lpstr>
      <vt:lpstr>Rational Expectations</vt:lpstr>
      <vt:lpstr>Rational Expectations</vt:lpstr>
      <vt:lpstr>Consumption-Savings: Review</vt:lpstr>
      <vt:lpstr>Consumption-Savings: Review</vt:lpstr>
      <vt:lpstr>Does the Model Fit the Data?</vt:lpstr>
      <vt:lpstr>Does the Model Fit the Data?</vt:lpstr>
      <vt:lpstr>What Is Wrong with the Model?</vt:lpstr>
      <vt:lpstr>How to Make Sense of Evidence?</vt:lpstr>
      <vt:lpstr>Consumption-Saving</vt:lpstr>
      <vt:lpstr>History of Thought</vt:lpstr>
      <vt:lpstr>History of Thought</vt:lpstr>
      <vt:lpstr>History of Thought</vt:lpstr>
      <vt:lpstr>History of Thought</vt:lpstr>
      <vt:lpstr>History of Thought</vt:lpstr>
      <vt:lpstr>History of Thought</vt:lpstr>
      <vt:lpstr>History of Thought</vt:lpstr>
      <vt:lpstr>History of Thought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Jon Steinsson</dc:creator>
  <cp:lastModifiedBy>Jon Steinsson</cp:lastModifiedBy>
  <cp:revision>1357</cp:revision>
  <cp:lastPrinted>2018-03-06T17:19:18Z</cp:lastPrinted>
  <dcterms:created xsi:type="dcterms:W3CDTF">2009-02-16T13:46:11Z</dcterms:created>
  <dcterms:modified xsi:type="dcterms:W3CDTF">2025-10-08T03:00:12Z</dcterms:modified>
</cp:coreProperties>
</file>