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8" r:id="rId2"/>
    <p:sldId id="390" r:id="rId3"/>
    <p:sldId id="393" r:id="rId4"/>
    <p:sldId id="405" r:id="rId5"/>
    <p:sldId id="490" r:id="rId6"/>
    <p:sldId id="489" r:id="rId7"/>
    <p:sldId id="474" r:id="rId8"/>
    <p:sldId id="373" r:id="rId9"/>
    <p:sldId id="374" r:id="rId10"/>
    <p:sldId id="375" r:id="rId11"/>
    <p:sldId id="376" r:id="rId12"/>
    <p:sldId id="377" r:id="rId13"/>
    <p:sldId id="378" r:id="rId14"/>
    <p:sldId id="380" r:id="rId15"/>
    <p:sldId id="381" r:id="rId16"/>
    <p:sldId id="382" r:id="rId17"/>
    <p:sldId id="383" r:id="rId18"/>
    <p:sldId id="379" r:id="rId19"/>
    <p:sldId id="385" r:id="rId20"/>
    <p:sldId id="386" r:id="rId21"/>
    <p:sldId id="402" r:id="rId22"/>
    <p:sldId id="404" r:id="rId23"/>
    <p:sldId id="477" r:id="rId24"/>
    <p:sldId id="482" r:id="rId25"/>
    <p:sldId id="480" r:id="rId26"/>
    <p:sldId id="481" r:id="rId27"/>
    <p:sldId id="457" r:id="rId28"/>
    <p:sldId id="458" r:id="rId29"/>
    <p:sldId id="459" r:id="rId30"/>
    <p:sldId id="460" r:id="rId31"/>
    <p:sldId id="461" r:id="rId32"/>
    <p:sldId id="588" r:id="rId33"/>
    <p:sldId id="589" r:id="rId34"/>
    <p:sldId id="590" r:id="rId35"/>
    <p:sldId id="546" r:id="rId36"/>
    <p:sldId id="559" r:id="rId37"/>
    <p:sldId id="560" r:id="rId38"/>
    <p:sldId id="561" r:id="rId39"/>
    <p:sldId id="562" r:id="rId40"/>
    <p:sldId id="563" r:id="rId41"/>
    <p:sldId id="564" r:id="rId42"/>
    <p:sldId id="565" r:id="rId43"/>
    <p:sldId id="547" r:id="rId44"/>
    <p:sldId id="497" r:id="rId45"/>
    <p:sldId id="513" r:id="rId46"/>
    <p:sldId id="506" r:id="rId47"/>
    <p:sldId id="502" r:id="rId48"/>
    <p:sldId id="500" r:id="rId49"/>
    <p:sldId id="591" r:id="rId50"/>
    <p:sldId id="592" r:id="rId51"/>
    <p:sldId id="593" r:id="rId52"/>
    <p:sldId id="599" r:id="rId5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2" autoAdjust="0"/>
    <p:restoredTop sz="93625" autoAdjust="0"/>
  </p:normalViewPr>
  <p:slideViewPr>
    <p:cSldViewPr>
      <p:cViewPr varScale="1">
        <p:scale>
          <a:sx n="69" d="100"/>
          <a:sy n="69" d="100"/>
        </p:scale>
        <p:origin x="18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3B2FA39-22FA-47A2-A0CD-DF5491C03A0F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CD9DA4C-E445-467F-9C6C-90726164F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78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B8C6949-6838-4E3A-AF02-34AFF6CE758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1F60441-1890-43DC-95FE-67BFE2A4D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1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44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7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12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9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28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62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3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01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38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43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5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82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7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Exchange efficiency:</a:t>
            </a:r>
            <a:r>
              <a:rPr lang="en-US" baseline="0" dirty="0"/>
              <a:t> This is number of coconuts that F and R would be willing to give up for one more unit of shelter. One coconut gives </a:t>
            </a:r>
            <a:r>
              <a:rPr lang="en-US" baseline="0" dirty="0" err="1"/>
              <a:t>U_c</a:t>
            </a:r>
            <a:r>
              <a:rPr lang="en-US" baseline="0" dirty="0"/>
              <a:t> </a:t>
            </a:r>
            <a:r>
              <a:rPr lang="en-US" baseline="0" dirty="0" err="1"/>
              <a:t>utils</a:t>
            </a:r>
            <a:r>
              <a:rPr lang="en-US" baseline="0" dirty="0"/>
              <a:t>. One shelter gives U_s. So, to add one </a:t>
            </a:r>
            <a:r>
              <a:rPr lang="en-US" baseline="0" dirty="0" err="1"/>
              <a:t>util</a:t>
            </a:r>
            <a:r>
              <a:rPr lang="en-US" baseline="0" dirty="0"/>
              <a:t> add 1/</a:t>
            </a:r>
            <a:r>
              <a:rPr lang="en-US" baseline="0" dirty="0" err="1"/>
              <a:t>U_c</a:t>
            </a:r>
            <a:r>
              <a:rPr lang="en-US" baseline="0" dirty="0"/>
              <a:t> coconuts. To add U_s </a:t>
            </a:r>
            <a:r>
              <a:rPr lang="en-US" baseline="0" dirty="0" err="1"/>
              <a:t>utils</a:t>
            </a:r>
            <a:r>
              <a:rPr lang="en-US" baseline="0" dirty="0"/>
              <a:t> takes U_s/</a:t>
            </a:r>
            <a:r>
              <a:rPr lang="en-US" baseline="0" dirty="0" err="1"/>
              <a:t>U_c</a:t>
            </a:r>
            <a:r>
              <a:rPr lang="en-US" baseline="0" dirty="0"/>
              <a:t> coconuts.</a:t>
            </a:r>
          </a:p>
          <a:p>
            <a:endParaRPr lang="en-US" baseline="0" dirty="0"/>
          </a:p>
          <a:p>
            <a:r>
              <a:rPr lang="en-US" baseline="0" dirty="0"/>
              <a:t>U_Fs/</a:t>
            </a:r>
            <a:r>
              <a:rPr lang="en-US" baseline="0" dirty="0" err="1"/>
              <a:t>U_Fc</a:t>
            </a:r>
            <a:r>
              <a:rPr lang="en-US" baseline="0" dirty="0"/>
              <a:t> = 4. This means that if someone offers F 5 coconuts for a unit of shelter he takes it. But if someone offers him a unit of shelter for 3 coconuts, he also takes it. U_Rs/</a:t>
            </a:r>
            <a:r>
              <a:rPr lang="en-US" baseline="0" dirty="0" err="1"/>
              <a:t>U_Rc</a:t>
            </a:r>
            <a:r>
              <a:rPr lang="en-US" baseline="0" dirty="0"/>
              <a:t> = 2 means that is someone offers R 3 coconuts for a unit of shelter he takes it. So, F offering R 3 coconuts for a unit of shelter is a trade that makes both better off.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27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55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Production efficiency: One coconut gives </a:t>
            </a:r>
            <a:r>
              <a:rPr lang="en-US" baseline="0" dirty="0" err="1"/>
              <a:t>U_c</a:t>
            </a:r>
            <a:r>
              <a:rPr lang="en-US" baseline="0" dirty="0"/>
              <a:t> </a:t>
            </a:r>
            <a:r>
              <a:rPr lang="en-US" baseline="0" dirty="0" err="1"/>
              <a:t>utils</a:t>
            </a:r>
            <a:r>
              <a:rPr lang="en-US" baseline="0" dirty="0"/>
              <a:t>. So, for one </a:t>
            </a:r>
            <a:r>
              <a:rPr lang="en-US" baseline="0" dirty="0" err="1"/>
              <a:t>util</a:t>
            </a:r>
            <a:r>
              <a:rPr lang="en-US" baseline="0" dirty="0"/>
              <a:t> you need 1/</a:t>
            </a:r>
            <a:r>
              <a:rPr lang="en-US" baseline="0" dirty="0" err="1"/>
              <a:t>U_c</a:t>
            </a:r>
            <a:r>
              <a:rPr lang="en-US" baseline="0" dirty="0"/>
              <a:t> coconuts. For </a:t>
            </a:r>
            <a:r>
              <a:rPr lang="en-US" baseline="0" dirty="0" err="1"/>
              <a:t>U_z</a:t>
            </a:r>
            <a:r>
              <a:rPr lang="en-US" baseline="0" dirty="0"/>
              <a:t> </a:t>
            </a:r>
            <a:r>
              <a:rPr lang="en-US" baseline="0" dirty="0" err="1"/>
              <a:t>utils</a:t>
            </a:r>
            <a:r>
              <a:rPr lang="en-US" baseline="0" dirty="0"/>
              <a:t> you need </a:t>
            </a:r>
            <a:r>
              <a:rPr lang="en-US" baseline="0" dirty="0" err="1"/>
              <a:t>U_z</a:t>
            </a:r>
            <a:r>
              <a:rPr lang="en-US" baseline="0" dirty="0"/>
              <a:t>/</a:t>
            </a:r>
            <a:r>
              <a:rPr lang="en-US" baseline="0" dirty="0" err="1"/>
              <a:t>U_c</a:t>
            </a:r>
            <a:r>
              <a:rPr lang="en-US" baseline="0" dirty="0"/>
              <a:t> coconuts. </a:t>
            </a:r>
            <a:r>
              <a:rPr lang="en-US" baseline="0" dirty="0" err="1"/>
              <a:t>U_z</a:t>
            </a:r>
            <a:r>
              <a:rPr lang="en-US" baseline="0" dirty="0"/>
              <a:t> is the number of </a:t>
            </a:r>
            <a:r>
              <a:rPr lang="en-US" baseline="0" dirty="0" err="1"/>
              <a:t>utils</a:t>
            </a:r>
            <a:r>
              <a:rPr lang="en-US" baseline="0" dirty="0"/>
              <a:t> for one extra hour of leisure. Now how many coconuts to you get if you supply one extra hour of labor: F_L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73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0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32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88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90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0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492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48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62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6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2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4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1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255D-3CA4-4168-97B2-F8560448130A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FFC0-974F-42B3-8202-D572BD932DD8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247-DE5F-4BDD-8150-E13C213410F8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86B2-157E-4127-B032-108D7AB259B0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39F0-51BA-4B50-8691-613F6AAC3D5C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0017-4D76-4FF9-BFB7-03B1336121E5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83C5-060F-4D8C-B2C0-897873DEC3F4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6480-A661-4B4D-B775-90DBB0516FE6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2D5-38C0-41F6-87E3-D237C8FC4D02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F770-5582-4FC2-9C7B-59A0DC438DA8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EAA2-1359-4C3D-8DC1-86D61C7F12B3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BF63D-D11C-483F-9E3E-1AD0A77C035B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8E9C2-617A-4D65-AFBD-F489864C0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1"/>
            <a:ext cx="11049000" cy="1470025"/>
          </a:xfrm>
        </p:spPr>
        <p:txBody>
          <a:bodyPr>
            <a:normAutofit fontScale="90000"/>
          </a:bodyPr>
          <a:lstStyle/>
          <a:p>
            <a:r>
              <a:rPr lang="en-US"/>
              <a:t>Lecture 4</a:t>
            </a:r>
            <a:br>
              <a:rPr lang="en-US"/>
            </a:br>
            <a:r>
              <a:rPr lang="en-US"/>
              <a:t>Efficiency </a:t>
            </a:r>
            <a:r>
              <a:rPr lang="en-US" dirty="0"/>
              <a:t>of Markets and Market Failure</a:t>
            </a:r>
            <a:br>
              <a:rPr lang="en-US" dirty="0"/>
            </a:br>
            <a:r>
              <a:rPr lang="en-US" sz="2700" dirty="0"/>
              <a:t>Macroeconomics (Quantitative)</a:t>
            </a:r>
            <a:br>
              <a:rPr lang="en-US" dirty="0"/>
            </a:br>
            <a:r>
              <a:rPr lang="en-US" sz="2800" dirty="0"/>
              <a:t>Econ 101B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</a:t>
            </a:r>
            <a:r>
              <a:rPr lang="is-IS" dirty="0"/>
              <a:t>ón Steinsson</a:t>
            </a:r>
          </a:p>
          <a:p>
            <a:r>
              <a:rPr lang="is-IS" dirty="0"/>
              <a:t>University of California, Berkeley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Preferences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19200"/>
                <a:ext cx="111252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represent the preferences of Robinson Crusoe and Friday </a:t>
                </a:r>
                <a:br>
                  <a:rPr lang="en-US" dirty="0"/>
                </a:br>
                <a:r>
                  <a:rPr lang="en-US" dirty="0"/>
                  <a:t>by utility functions</a:t>
                </a:r>
              </a:p>
              <a:p>
                <a:r>
                  <a:rPr lang="en-US" dirty="0"/>
                  <a:t>Robinson Crusoe’s utility function: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denotes the consumption of coconuts by 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denotes the consumption of shelter by 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denotes the “consumption” of leisure by R</a:t>
                </a:r>
              </a:p>
              <a:p>
                <a:r>
                  <a:rPr lang="en-US" dirty="0"/>
                  <a:t>Friday’s utility function: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19200"/>
                <a:ext cx="11125200" cy="5562600"/>
              </a:xfrm>
              <a:blipFill>
                <a:blip r:embed="rId3"/>
                <a:stretch>
                  <a:fillRect l="-1260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0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define an </a:t>
                </a:r>
                <a:r>
                  <a:rPr lang="en-US" dirty="0">
                    <a:solidFill>
                      <a:schemeClr val="accent2"/>
                    </a:solidFill>
                  </a:rPr>
                  <a:t>allocation</a:t>
                </a:r>
                <a:r>
                  <a:rPr lang="en-US" dirty="0"/>
                  <a:t> as some particular outcome for all endogenous quantities:</a:t>
                </a:r>
              </a:p>
              <a:p>
                <a:pPr lvl="1"/>
                <a:r>
                  <a:rPr lang="en-US" dirty="0"/>
                  <a:t>Inputs used: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 produced: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Consumption: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Notices that there are no prices yet since we have not introduced any markets</a:t>
                </a:r>
              </a:p>
              <a:p>
                <a:r>
                  <a:rPr lang="en-US" dirty="0"/>
                  <a:t>Also, no-one owns anything at the moment.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05400"/>
              </a:xfrm>
              <a:blipFill>
                <a:blip r:embed="rId3"/>
                <a:stretch>
                  <a:fillRect l="-1278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Feasible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define a </a:t>
                </a:r>
                <a:r>
                  <a:rPr lang="en-US" dirty="0">
                    <a:solidFill>
                      <a:schemeClr val="accent2"/>
                    </a:solidFill>
                  </a:rPr>
                  <a:t>feasible allocation </a:t>
                </a:r>
                <a:r>
                  <a:rPr lang="en-US" dirty="0"/>
                  <a:t>as an allocation that satisfies all constraints imposed by the physical environment</a:t>
                </a:r>
              </a:p>
              <a:p>
                <a:pPr lvl="1"/>
                <a:r>
                  <a:rPr lang="en-US" dirty="0"/>
                  <a:t>Land use: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Time use: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Consumption of coconuts: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Consumption of shelter: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is-IS" dirty="0"/>
                  <a:t>Production functions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75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7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1"/>
            <a:ext cx="10972800" cy="4221164"/>
          </a:xfrm>
        </p:spPr>
        <p:txBody>
          <a:bodyPr>
            <a:normAutofit/>
          </a:bodyPr>
          <a:lstStyle/>
          <a:p>
            <a:r>
              <a:rPr lang="en-US" dirty="0"/>
              <a:t>Our goal is to describe the </a:t>
            </a:r>
            <a:r>
              <a:rPr lang="en-US" dirty="0">
                <a:solidFill>
                  <a:schemeClr val="accent2"/>
                </a:solidFill>
              </a:rPr>
              <a:t>efficient</a:t>
            </a:r>
            <a:r>
              <a:rPr lang="en-US" dirty="0"/>
              <a:t> feasible allocation </a:t>
            </a:r>
            <a:br>
              <a:rPr lang="en-US" dirty="0"/>
            </a:br>
            <a:r>
              <a:rPr lang="en-US" dirty="0"/>
              <a:t>(efficient allocation for short)</a:t>
            </a:r>
          </a:p>
          <a:p>
            <a:r>
              <a:rPr lang="en-US" dirty="0"/>
              <a:t>How do we define what is efficient?</a:t>
            </a:r>
          </a:p>
          <a:p>
            <a:r>
              <a:rPr lang="en-US" dirty="0"/>
              <a:t>Efficiency refers to lack of waste</a:t>
            </a:r>
          </a:p>
          <a:p>
            <a:r>
              <a:rPr lang="en-US" dirty="0"/>
              <a:t>Since our ultimate aim is utility of people, we define efficiency in terms of whether we are squandering opportunities to make someone better off without making anyone else worse off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Pareto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Informally: An allocation is Pareto Efficient (or Pareto Optimal) if no one can be made better off without making someone else worse off.</a:t>
                </a:r>
              </a:p>
              <a:p>
                <a:endParaRPr lang="en-US" dirty="0"/>
              </a:p>
              <a:p>
                <a:r>
                  <a:rPr lang="en-US" dirty="0"/>
                  <a:t>Formally: Allocation A is Pareto Efficient (or Pareto Optimal) </a:t>
                </a:r>
                <a:br>
                  <a:rPr lang="en-US" dirty="0"/>
                </a:br>
                <a:r>
                  <a:rPr lang="en-US" dirty="0"/>
                  <a:t>if no other feasible allocation B exists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at least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752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Pareto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992564"/>
          </a:xfrm>
        </p:spPr>
        <p:txBody>
          <a:bodyPr/>
          <a:lstStyle/>
          <a:p>
            <a:r>
              <a:rPr lang="en-US" dirty="0"/>
              <a:t>An allocation A is said to be a </a:t>
            </a:r>
            <a:r>
              <a:rPr lang="en-US" dirty="0">
                <a:solidFill>
                  <a:schemeClr val="accent2"/>
                </a:solidFill>
              </a:rPr>
              <a:t>Pareto improvement</a:t>
            </a:r>
            <a:r>
              <a:rPr lang="en-US" dirty="0"/>
              <a:t> over allocation B if someone is better of under allocation A but </a:t>
            </a:r>
            <a:br>
              <a:rPr lang="en-US" dirty="0"/>
            </a:br>
            <a:r>
              <a:rPr lang="en-US" dirty="0"/>
              <a:t>no one is worse off</a:t>
            </a:r>
          </a:p>
          <a:p>
            <a:r>
              <a:rPr lang="en-US" dirty="0"/>
              <a:t>In this case, allocation B is said to be </a:t>
            </a:r>
            <a:r>
              <a:rPr lang="en-US" dirty="0">
                <a:solidFill>
                  <a:schemeClr val="accent2"/>
                </a:solidFill>
              </a:rPr>
              <a:t>Pareto inefficient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Pareto Efficiency: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/>
          <a:lstStyle/>
          <a:p>
            <a:r>
              <a:rPr lang="en-US" dirty="0"/>
              <a:t>Government builds a bridge</a:t>
            </a:r>
          </a:p>
          <a:p>
            <a:pPr lvl="1"/>
            <a:r>
              <a:rPr lang="en-US" dirty="0"/>
              <a:t>People pay tolls. Tolls pay for bridge</a:t>
            </a:r>
          </a:p>
          <a:p>
            <a:pPr lvl="1"/>
            <a:r>
              <a:rPr lang="en-US" dirty="0"/>
              <a:t>Potential </a:t>
            </a:r>
            <a:r>
              <a:rPr lang="en-US" dirty="0">
                <a:solidFill>
                  <a:schemeClr val="accent2"/>
                </a:solidFill>
              </a:rPr>
              <a:t>Pareto improvement</a:t>
            </a:r>
          </a:p>
          <a:p>
            <a:pPr lvl="1"/>
            <a:r>
              <a:rPr lang="en-US" dirty="0"/>
              <a:t>Why only potential?</a:t>
            </a:r>
          </a:p>
          <a:p>
            <a:pPr lvl="1"/>
            <a:r>
              <a:rPr lang="en-US" dirty="0"/>
              <a:t>Perhaps bridge diverts traffic and business away from some stores. Owners worse off.</a:t>
            </a:r>
          </a:p>
          <a:p>
            <a:pPr lvl="1"/>
            <a:r>
              <a:rPr lang="en-US" dirty="0"/>
              <a:t>Perhaps noise or shadow from bridge adversely affects neighbors of bridge</a:t>
            </a:r>
          </a:p>
          <a:p>
            <a:pPr lvl="1"/>
            <a:r>
              <a:rPr lang="en-US" dirty="0"/>
              <a:t>How can this be fixed? (in principle)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“Weakness”  of Pareto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724400"/>
          </a:xfrm>
        </p:spPr>
        <p:txBody>
          <a:bodyPr>
            <a:normAutofit/>
          </a:bodyPr>
          <a:lstStyle/>
          <a:p>
            <a:r>
              <a:rPr lang="en-US" dirty="0"/>
              <a:t>Pareto efficiency is a rather “weak” concept</a:t>
            </a:r>
          </a:p>
          <a:p>
            <a:r>
              <a:rPr lang="en-US" dirty="0"/>
              <a:t>Many Pareto efficient allocations:</a:t>
            </a:r>
          </a:p>
          <a:p>
            <a:pPr lvl="1"/>
            <a:r>
              <a:rPr lang="en-US" dirty="0"/>
              <a:t>Consider an allocation where one agent gets all the resources. </a:t>
            </a:r>
          </a:p>
          <a:p>
            <a:pPr lvl="1"/>
            <a:r>
              <a:rPr lang="en-US" dirty="0"/>
              <a:t>This is Pareto efficient since all other allocations make them worse off</a:t>
            </a:r>
          </a:p>
          <a:p>
            <a:r>
              <a:rPr lang="en-US" dirty="0"/>
              <a:t>Many allocations that cannot be Pareto ranked</a:t>
            </a:r>
          </a:p>
          <a:p>
            <a:r>
              <a:rPr lang="en-US" dirty="0"/>
              <a:t>Pareto efficiency does not concern itself at all with distributional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Utilitarian Optimal Outcome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dirty="0"/>
                  <a:t>Add up everyone’s utility (weighted sum):</a:t>
                </a:r>
              </a:p>
              <a:p>
                <a:pPr marL="0" indent="0" algn="ctr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dirty="0"/>
                  <a:t>Rank allocations by this weighted sum</a:t>
                </a:r>
              </a:p>
              <a:p>
                <a:r>
                  <a:rPr lang="en-US" dirty="0"/>
                  <a:t>Allocation that maximizes this weighted sum is utilitarian optimal outcome</a:t>
                </a:r>
              </a:p>
              <a:p>
                <a:r>
                  <a:rPr lang="en-US" dirty="0"/>
                  <a:t>Can taking from the rich and giving to the poor improve welfare from this perspective?</a:t>
                </a:r>
              </a:p>
              <a:p>
                <a:pPr lvl="1"/>
                <a:r>
                  <a:rPr lang="en-US" dirty="0"/>
                  <a:t>Yes. Since poor have higher marginal utility</a:t>
                </a:r>
              </a:p>
              <a:p>
                <a:pPr lvl="1"/>
                <a:r>
                  <a:rPr lang="en-US" dirty="0"/>
                  <a:t>But if you start systematically doing this, you may </a:t>
                </a:r>
                <a:br>
                  <a:rPr lang="en-US" dirty="0"/>
                </a:br>
                <a:r>
                  <a:rPr lang="en-US" dirty="0"/>
                  <a:t>weaken incentives to work (“reduce the size of the pie”)</a:t>
                </a:r>
              </a:p>
              <a:p>
                <a:r>
                  <a:rPr lang="en-US" dirty="0"/>
                  <a:t>This is </a:t>
                </a:r>
                <a:r>
                  <a:rPr lang="en-US" b="1" dirty="0"/>
                  <a:t>NOT</a:t>
                </a:r>
                <a:r>
                  <a:rPr lang="en-US" dirty="0"/>
                  <a:t> our definition of efficiency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  <a:blipFill>
                <a:blip r:embed="rId3"/>
                <a:stretch>
                  <a:fillRect l="-1111" t="-3202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8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for Pareto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Exchange Efficiency</a:t>
            </a:r>
          </a:p>
          <a:p>
            <a:pPr lvl="1"/>
            <a:r>
              <a:rPr lang="en-US" dirty="0"/>
              <a:t>There cannot be any scope for mutually advantageous trade </a:t>
            </a:r>
            <a:br>
              <a:rPr lang="en-US" dirty="0"/>
            </a:br>
            <a:r>
              <a:rPr lang="en-US" dirty="0"/>
              <a:t>in final goods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Production Efficiency</a:t>
            </a:r>
          </a:p>
          <a:p>
            <a:pPr lvl="1"/>
            <a:r>
              <a:rPr lang="en-US" dirty="0"/>
              <a:t>There cannot be any scope for Pareto improving reallocation of factors of production between their different 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8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of Capitalism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1353800" cy="5029200"/>
          </a:xfrm>
        </p:spPr>
        <p:txBody>
          <a:bodyPr>
            <a:normAutofit/>
          </a:bodyPr>
          <a:lstStyle/>
          <a:p>
            <a:r>
              <a:rPr lang="en-US" dirty="0"/>
              <a:t>What is the appropriate role of markets in society?</a:t>
            </a:r>
          </a:p>
          <a:p>
            <a:pPr lvl="1"/>
            <a:r>
              <a:rPr lang="en-US" dirty="0"/>
              <a:t>Question central to economics</a:t>
            </a:r>
          </a:p>
          <a:p>
            <a:pPr lvl="1"/>
            <a:r>
              <a:rPr lang="en-US" dirty="0"/>
              <a:t>Highly charged and frequently debated</a:t>
            </a:r>
          </a:p>
          <a:p>
            <a:r>
              <a:rPr lang="en-US" dirty="0"/>
              <a:t>What are the intellectual justifications for free market capitalism?</a:t>
            </a:r>
          </a:p>
          <a:p>
            <a:pPr lvl="1"/>
            <a:r>
              <a:rPr lang="en-US" dirty="0"/>
              <a:t>Freedom: Free market capitalism is a system based on a great deal of individual freedom. Freedom is good in and of itself. </a:t>
            </a:r>
          </a:p>
          <a:p>
            <a:pPr lvl="1"/>
            <a:r>
              <a:rPr lang="en-US" dirty="0"/>
              <a:t>Material well-being: Free market capitalism generates more material well-being than other systems of organizing the economy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5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Say we start with a candidate efficient allocation, which we denote by * (e.g.,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Let’s consider variations on this allocation to test whether we can find another allocation that does better</a:t>
                </a:r>
              </a:p>
              <a:p>
                <a:r>
                  <a:rPr lang="en-US" dirty="0"/>
                  <a:t>How about taking some shelter from Friday and giving it to Robinson Crusoe?</a:t>
                </a:r>
              </a:p>
              <a:p>
                <a:r>
                  <a:rPr lang="en-US" dirty="0"/>
                  <a:t>Could this be a Pareto improvement?</a:t>
                </a:r>
              </a:p>
              <a:p>
                <a:r>
                  <a:rPr lang="en-US" dirty="0"/>
                  <a:t>No!! (Friday would never agree to this)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  <a:blipFill>
                <a:blip r:embed="rId3"/>
                <a:stretch>
                  <a:fillRect l="-1278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4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Suppose, instead, that we:</a:t>
                </a:r>
              </a:p>
              <a:p>
                <a:pPr lvl="1"/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/>
                  <a:t> units of shelter from F and give to R and </a:t>
                </a:r>
                <a:br>
                  <a:rPr lang="en-US" dirty="0"/>
                </a:br>
                <a:r>
                  <a:rPr lang="en-US" dirty="0"/>
                  <a:t>in exchange take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𝜂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dirty="0"/>
                  <a:t> coconuts from R and give to F</a:t>
                </a:r>
              </a:p>
              <a:p>
                <a:pPr lvl="1"/>
                <a:r>
                  <a:rPr lang="is-IS" dirty="0"/>
                  <a:t>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𝜂</m:t>
                    </m:r>
                  </m:oMath>
                </a14:m>
                <a:r>
                  <a:rPr lang="en-US" dirty="0"/>
                  <a:t> is the number of coconuts per unit of shelter in this “exchange”</a:t>
                </a:r>
              </a:p>
              <a:p>
                <a:r>
                  <a:rPr lang="en-US" dirty="0"/>
                  <a:t>If the initial allocation is Pareto efficient, this variation cannot make one of them better off without making the other worse off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257800"/>
              </a:xfrm>
              <a:blipFill>
                <a:blip r:embed="rId2"/>
                <a:stretch>
                  <a:fillRect l="-1278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3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</p:spPr>
            <p:txBody>
              <a:bodyPr/>
              <a:lstStyle/>
              <a:p>
                <a:r>
                  <a:rPr lang="en-US" dirty="0"/>
                  <a:t>Useful notation: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denotes the partial derivative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𝑍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will use the same type of notation for other partial derivatives of both the utility functions and the production functions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  <a:blipFill>
                <a:blip r:embed="rId2"/>
                <a:stretch>
                  <a:fillRect l="-127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56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s-IS" dirty="0"/>
                  <a:t>Robinson Crusoe‘s utility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𝜂𝜀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Let’s differentiate Robinson Crusoe’s utility with respect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and evaluate 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39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6EAE1A7-983A-A72D-0B13-A357769D5C2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is-IS" dirty="0"/>
                  <a:t>Friday‘s utility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is-I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𝜂𝜀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Let’s differentiate Friday’s utility with respect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and evaluate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6EAE1A7-983A-A72D-0B13-A357769D5C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039" t="-1348" r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6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00201"/>
                <a:ext cx="5588000" cy="4983161"/>
              </a:xfrm>
            </p:spPr>
            <p:txBody>
              <a:bodyPr>
                <a:normAutofit/>
              </a:bodyPr>
              <a:lstStyle/>
              <a:p>
                <a:r>
                  <a:rPr lang="en-US" sz="3000" dirty="0"/>
                  <a:t>How should be choose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US" sz="3000" dirty="0"/>
                  <a:t>?</a:t>
                </a:r>
              </a:p>
              <a:p>
                <a:pPr lvl="1"/>
                <a:r>
                  <a:rPr lang="en-US" sz="2600" dirty="0"/>
                  <a:t>Very big or very small won’t work</a:t>
                </a:r>
              </a:p>
              <a:p>
                <a:pPr lvl="1"/>
                <a:r>
                  <a:rPr lang="en-US" sz="2600" dirty="0"/>
                  <a:t>One of them worse off</a:t>
                </a:r>
              </a:p>
              <a:p>
                <a:r>
                  <a:rPr lang="en-US" sz="3000" dirty="0"/>
                  <a:t>Let’s choose it so as to make Robinson Crusoe indifferent to the change</a:t>
                </a:r>
              </a:p>
              <a:p>
                <a:r>
                  <a:rPr lang="en-US" sz="3000" dirty="0"/>
                  <a:t>Why is this a good choice?</a:t>
                </a:r>
              </a:p>
              <a:p>
                <a:pPr lvl="1"/>
                <a:r>
                  <a:rPr lang="en-US" sz="2600" dirty="0"/>
                  <a:t>In that case, the change is a Pareto improvement if  (and only if) it makes Friday better off!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00201"/>
                <a:ext cx="5588000" cy="4983161"/>
              </a:xfrm>
              <a:blipFill>
                <a:blip r:embed="rId3"/>
                <a:stretch>
                  <a:fillRect l="-2181" t="-1469" r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8A66E20-DC1C-87F4-D4CD-59101E04619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8A66E20-DC1C-87F4-D4CD-59101E046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now plug this value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US" dirty="0"/>
                  <a:t> into the marginal change in Friday’s utility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must be true about this expression if the initial allocation is Pareto efficient?</a:t>
                </a:r>
              </a:p>
              <a:p>
                <a:pPr lvl="1"/>
                <a:r>
                  <a:rPr lang="en-US" dirty="0"/>
                  <a:t>It must be equal to zero (i.e. the derivative of Friday’s utility with respect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must be zero at the optimum)</a:t>
                </a:r>
              </a:p>
              <a:p>
                <a:pPr lvl="1"/>
                <a:r>
                  <a:rPr lang="en-US" dirty="0"/>
                  <a:t>Otherwise beneficial to do either a positive or negative amount of the proposed “exchange”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  <a:blipFill>
                <a:blip r:embed="rId2"/>
                <a:stretch>
                  <a:fillRect l="-1278" t="-1429" r="-1889" b="-2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3000" dirty="0"/>
                  <a:t>Exchange efficiency therefore implies: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s-I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s-I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sz="28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US" sz="3000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s-I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s-I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s-I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s-I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3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Exchange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295400"/>
                <a:ext cx="10820400" cy="5410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utility F gets from one extra coconut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000" i="1" dirty="0"/>
                  <a:t> </a:t>
                </a:r>
                <a:r>
                  <a:rPr lang="en-US" dirty="0"/>
                  <a:t>is utility F gets from one extra unit of shelter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coconuts give F one “</a:t>
                </a:r>
                <a:r>
                  <a:rPr lang="en-US" dirty="0" err="1"/>
                  <a:t>util</a:t>
                </a:r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/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coconuts give 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“</a:t>
                </a:r>
                <a:r>
                  <a:rPr lang="en-US" dirty="0" err="1"/>
                  <a:t>utils</a:t>
                </a:r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/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# of coconuts that F is willing to give up to get </a:t>
                </a:r>
                <a:br>
                  <a:rPr lang="en-US" dirty="0"/>
                </a:br>
                <a:r>
                  <a:rPr lang="en-US" dirty="0"/>
                  <a:t>1 extra unit of shelter (marginal rate of substitution)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295400"/>
                <a:ext cx="10820400" cy="54102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Exchange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53340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Intuition: # of coconuts R would be willing to give up for an extra unit of shelter must be same as for F. Why?</a:t>
                </a:r>
              </a:p>
              <a:p>
                <a:r>
                  <a:rPr lang="en-US" dirty="0"/>
                  <a:t>Otherwise there is scope for mutually advantageous trade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= 4, while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= 2. Why is this not an efficient outcome?</a:t>
                </a:r>
              </a:p>
              <a:p>
                <a:r>
                  <a:rPr lang="en-US" dirty="0"/>
                  <a:t>If F offers R 3 coconuts in exchange for 1 unit of shelter, both are made better off. 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10972800" cy="5334000"/>
              </a:xfrm>
              <a:blipFill>
                <a:blip r:embed="rId2"/>
                <a:stretch>
                  <a:fillRect l="-1278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Variation: Robinson Crusoe works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dirty="0"/>
                  <a:t> more hours on gathering coconuts and gets to keep the proceeds</a:t>
                </a:r>
              </a:p>
              <a:p>
                <a:r>
                  <a:rPr lang="en-US" dirty="0"/>
                  <a:t>Marginal Benefit? </a:t>
                </a:r>
              </a:p>
              <a:p>
                <a:pPr lvl="1"/>
                <a:r>
                  <a:rPr lang="en-US" dirty="0"/>
                  <a:t>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denotes the partial derivative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at the allocation *</a:t>
                </a:r>
              </a:p>
              <a:p>
                <a:r>
                  <a:rPr lang="en-US" dirty="0"/>
                  <a:t>Marginal Cost? </a:t>
                </a:r>
              </a:p>
              <a:p>
                <a:r>
                  <a:rPr lang="en-US" dirty="0"/>
                  <a:t>Optimality necessitates? 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33878" y="2648358"/>
                <a:ext cx="1662122" cy="615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𝑅</m:t>
                          </m:r>
                          <m:r>
                            <a:rPr lang="en-US" sz="3200" i="1"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𝐶</m:t>
                          </m:r>
                          <m:r>
                            <a:rPr lang="en-US" sz="3200" i="1"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</a:rPr>
                            <m:t>𝐿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878" y="2648358"/>
                <a:ext cx="1662122" cy="615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33800" y="4246102"/>
                <a:ext cx="1053393" cy="614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𝑅</m:t>
                          </m:r>
                          <m:r>
                            <a:rPr lang="en-US" sz="3200" i="1"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246102"/>
                <a:ext cx="1053393" cy="6143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86093" y="4663918"/>
                <a:ext cx="2196307" cy="1187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𝐶</m:t>
                          </m:r>
                          <m:r>
                            <a:rPr lang="en-US" sz="3200" i="1"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</a:rPr>
                            <m:t>𝐿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093" y="4663918"/>
                <a:ext cx="2196307" cy="11877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315DFB-EC4E-DE6D-8397-8A0FF03FEF3D}"/>
                  </a:ext>
                </a:extLst>
              </p:cNvPr>
              <p:cNvSpPr txBox="1"/>
              <p:nvPr/>
            </p:nvSpPr>
            <p:spPr>
              <a:xfrm>
                <a:off x="5486400" y="4882208"/>
                <a:ext cx="2601097" cy="615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𝑅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𝐿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𝑅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𝑍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315DFB-EC4E-DE6D-8397-8A0FF03FE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882208"/>
                <a:ext cx="2601097" cy="615681"/>
              </a:xfrm>
              <a:prstGeom prst="rect">
                <a:avLst/>
              </a:prstGeom>
              <a:blipFill>
                <a:blip r:embed="rId7"/>
                <a:stretch>
                  <a:fillRect t="-11881" b="-27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34AC6F3-9D11-3E22-06A5-BFC83666C4E9}"/>
              </a:ext>
            </a:extLst>
          </p:cNvPr>
          <p:cNvSpPr txBox="1"/>
          <p:nvPr/>
        </p:nvSpPr>
        <p:spPr>
          <a:xfrm>
            <a:off x="8465730" y="4913114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82546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Utopia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5045075"/>
          </a:xfrm>
        </p:spPr>
        <p:txBody>
          <a:bodyPr>
            <a:normAutofit/>
          </a:bodyPr>
          <a:lstStyle/>
          <a:p>
            <a:r>
              <a:rPr lang="en-US" dirty="0"/>
              <a:t>Our goal: Design a government – laws, regulation and institutions – that is </a:t>
            </a:r>
            <a:r>
              <a:rPr lang="en-US" dirty="0">
                <a:solidFill>
                  <a:schemeClr val="accent2"/>
                </a:solidFill>
              </a:rPr>
              <a:t>as good as possible</a:t>
            </a:r>
            <a:r>
              <a:rPr lang="en-US" dirty="0"/>
              <a:t> in terms of generating material well-being</a:t>
            </a:r>
          </a:p>
          <a:p>
            <a:pPr marL="457200" indent="-457200"/>
            <a:r>
              <a:rPr lang="en-US" dirty="0"/>
              <a:t>Two challenges:</a:t>
            </a:r>
          </a:p>
          <a:p>
            <a:pPr lvl="1"/>
            <a:r>
              <a:rPr lang="en-US" b="1" dirty="0"/>
              <a:t>Information challenge</a:t>
            </a:r>
            <a:r>
              <a:rPr lang="en-US" dirty="0"/>
              <a:t>: How do we figure out what to produce, </a:t>
            </a:r>
            <a:br>
              <a:rPr lang="en-US" dirty="0"/>
            </a:br>
            <a:r>
              <a:rPr lang="en-US" dirty="0"/>
              <a:t>who should produce it, and who should consume it? </a:t>
            </a:r>
          </a:p>
          <a:p>
            <a:pPr lvl="1"/>
            <a:r>
              <a:rPr lang="en-US" b="1" dirty="0"/>
              <a:t>Incentive challenge</a:t>
            </a:r>
            <a:r>
              <a:rPr lang="en-US" dirty="0"/>
              <a:t>: Even if we know what needs to be done, </a:t>
            </a:r>
            <a:br>
              <a:rPr lang="en-US" dirty="0"/>
            </a:br>
            <a:r>
              <a:rPr lang="en-US" dirty="0"/>
              <a:t>how do we get people to do these things?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Production Efficiency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11049000" cy="5334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Intuition: # of coconuts R is willing to give up for an extra hour of leisure must equal # of coconuts one can produce using an extra hour of labor</a:t>
                </a:r>
              </a:p>
              <a:p>
                <a:r>
                  <a:rPr lang="en-US" dirty="0"/>
                  <a:t>Otherwise R can be made better off by working either more or less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𝑍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. Why is this not efficient?</a:t>
                </a:r>
              </a:p>
              <a:p>
                <a:r>
                  <a:rPr lang="en-US" dirty="0"/>
                  <a:t>This means that R is working too much since the last hour he worked only yields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coconuts but costs him as much utility as giving 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coconuts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11049000" cy="5334000"/>
              </a:xfrm>
              <a:blipFill>
                <a:blip r:embed="rId3"/>
                <a:stretch>
                  <a:fillRect l="-1159" b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10972800" cy="4144963"/>
          </a:xfrm>
        </p:spPr>
        <p:txBody>
          <a:bodyPr/>
          <a:lstStyle/>
          <a:p>
            <a:r>
              <a:rPr lang="en-US" dirty="0"/>
              <a:t>Similar arguments yield similar conditions for</a:t>
            </a:r>
          </a:p>
          <a:p>
            <a:pPr lvl="1"/>
            <a:r>
              <a:rPr lang="en-US" dirty="0"/>
              <a:t>Robinson Crusoe working more/less on shelter</a:t>
            </a:r>
          </a:p>
          <a:p>
            <a:pPr lvl="1"/>
            <a:r>
              <a:rPr lang="en-US" dirty="0"/>
              <a:t>Friday working more/less on coconuts</a:t>
            </a:r>
          </a:p>
          <a:p>
            <a:pPr lvl="1"/>
            <a:r>
              <a:rPr lang="en-US" dirty="0"/>
              <a:t>Friday working more/less on shelter</a:t>
            </a:r>
          </a:p>
          <a:p>
            <a:r>
              <a:rPr lang="en-US" dirty="0"/>
              <a:t>These conditions are listed in draft chapter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73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Use of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What about land use? How much land is it efficient to use?</a:t>
            </a:r>
          </a:p>
          <a:p>
            <a:r>
              <a:rPr lang="en-US" dirty="0"/>
              <a:t>We assumed (for simplicity) that land has no alternative use. So, they might as well use all the land for coconut and shelter production.</a:t>
            </a:r>
          </a:p>
          <a:p>
            <a:r>
              <a:rPr lang="en-US" dirty="0"/>
              <a:t>Only question is how to divide up the land between coconut and shelter production</a:t>
            </a:r>
          </a:p>
          <a:p>
            <a:r>
              <a:rPr lang="en-US" dirty="0"/>
              <a:t>What condition must hold for the division of land between coconut and shelter production to be efficient?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Use of Land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9831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Variation: Suppose R transfer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dirty="0"/>
                  <a:t> acres of land away from coconut production towards shelter production</a:t>
                </a:r>
              </a:p>
              <a:p>
                <a:r>
                  <a:rPr lang="en-US" dirty="0"/>
                  <a:t>Marginal benefit:</a:t>
                </a:r>
              </a:p>
              <a:p>
                <a:r>
                  <a:rPr lang="en-US" dirty="0"/>
                  <a:t>Marginal cost:</a:t>
                </a:r>
              </a:p>
              <a:p>
                <a:r>
                  <a:rPr lang="en-US" dirty="0"/>
                  <a:t>Efficiency necessitates?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     or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983161"/>
              </a:xfrm>
              <a:blipFill>
                <a:blip r:embed="rId2"/>
                <a:stretch>
                  <a:fillRect l="-1278" t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67200" y="2648879"/>
                <a:ext cx="1665263" cy="615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𝑅</m:t>
                          </m:r>
                          <m:r>
                            <a:rPr lang="en-US" sz="3200" i="1"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𝑆</m:t>
                          </m:r>
                          <m:r>
                            <a:rPr lang="en-US" sz="3200" i="1"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648879"/>
                <a:ext cx="1665263" cy="6156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67200" y="3285600"/>
                <a:ext cx="1723613" cy="615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32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𝐶</m:t>
                          </m:r>
                          <m:r>
                            <a:rPr lang="en-US" sz="3200" i="1"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285600"/>
                <a:ext cx="1723613" cy="615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70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Pareto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Exchange efficiency</a:t>
            </a:r>
          </a:p>
          <a:p>
            <a:r>
              <a:rPr lang="en-US" dirty="0"/>
              <a:t>Production efficiency</a:t>
            </a:r>
          </a:p>
          <a:p>
            <a:r>
              <a:rPr lang="en-US" dirty="0"/>
              <a:t>Efficient land use </a:t>
            </a:r>
            <a:r>
              <a:rPr lang="en-US" sz="2400" dirty="0"/>
              <a:t>(part of production efficiency)</a:t>
            </a:r>
          </a:p>
          <a:p>
            <a:endParaRPr lang="en-US" dirty="0"/>
          </a:p>
          <a:p>
            <a:r>
              <a:rPr lang="en-US" dirty="0"/>
              <a:t>These are </a:t>
            </a:r>
            <a:r>
              <a:rPr lang="en-US" dirty="0">
                <a:solidFill>
                  <a:schemeClr val="accent2"/>
                </a:solidFill>
              </a:rPr>
              <a:t>all</a:t>
            </a:r>
            <a:r>
              <a:rPr lang="en-US" dirty="0"/>
              <a:t> the conditions that need to hold for an allocation to be Pareto efficient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6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for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00201"/>
                <a:ext cx="57912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Exchange Efficiency: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Production efficiency: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(and analogous conditions for F and 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00201"/>
                <a:ext cx="5791200" cy="4525963"/>
              </a:xfrm>
              <a:blipFill>
                <a:blip r:embed="rId2"/>
                <a:stretch>
                  <a:fillRect l="-2105" t="-1348"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5391DB0-DFF5-7B35-3E86-AFA542201C8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Efficient use of land: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5391DB0-DFF5-7B35-3E86-AFA542201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039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Pareto Efficient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How can we bring about this outcome?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Central Planning</a:t>
            </a:r>
          </a:p>
          <a:p>
            <a:pPr marL="914400" lvl="1" indent="-514350"/>
            <a:r>
              <a:rPr lang="en-US" dirty="0"/>
              <a:t>A benevolent, omniscient, omnipotent central authority could achieve this allocation by directive</a:t>
            </a:r>
          </a:p>
          <a:p>
            <a:pPr marL="914400" lvl="1" indent="-514350"/>
            <a:r>
              <a:rPr lang="en-US" dirty="0" err="1"/>
              <a:t>I.e</a:t>
            </a:r>
            <a:r>
              <a:rPr lang="en-US" dirty="0"/>
              <a:t>, they would calculate what the optimum was and tell everyone they have to do that or else they will be shot </a:t>
            </a:r>
            <a:br>
              <a:rPr lang="en-US" dirty="0"/>
            </a:br>
            <a:r>
              <a:rPr lang="en-US" dirty="0"/>
              <a:t>(less extreme measures might work)</a:t>
            </a:r>
          </a:p>
          <a:p>
            <a:pPr marL="514350" indent="-514350"/>
            <a:r>
              <a:rPr lang="en-US" dirty="0"/>
              <a:t>Is there an alternative?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</p:spPr>
            <p:txBody>
              <a:bodyPr/>
              <a:lstStyle/>
              <a:p>
                <a:r>
                  <a:rPr lang="en-US" dirty="0"/>
                  <a:t>Suppose there is a competitive market where R and F can exchange coconuts for shelter</a:t>
                </a:r>
              </a:p>
              <a:p>
                <a:pPr lvl="1"/>
                <a:r>
                  <a:rPr lang="en-US" dirty="0"/>
                  <a:t>Competitive means that all agents in the economy take prices as given (and markets clear at those prices)</a:t>
                </a:r>
              </a:p>
              <a:p>
                <a:r>
                  <a:rPr lang="en-US" dirty="0"/>
                  <a:t>Let’s denote the price in this market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coconuts per unit shelter (so coconuts are the numeraire)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  <a:blipFill>
                <a:blip r:embed="rId2"/>
                <a:stretch>
                  <a:fillRect l="-1278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1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</p:spPr>
            <p:txBody>
              <a:bodyPr/>
              <a:lstStyle/>
              <a:p>
                <a:r>
                  <a:rPr lang="en-US" dirty="0"/>
                  <a:t>What will Robinson Crusoe do in this market?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</m:sSubSup>
                    <m:r>
                      <a:rPr lang="en-US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is marginal benefit of buying shelter</a:t>
                </a:r>
                <a:br>
                  <a:rPr lang="en-US" dirty="0"/>
                </a:br>
                <a:r>
                  <a:rPr lang="en-US" dirty="0"/>
                  <a:t>(in units of coconuts)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is marginal cost of buying shelter</a:t>
                </a:r>
                <a:br>
                  <a:rPr lang="en-US" dirty="0"/>
                </a:br>
                <a:r>
                  <a:rPr lang="en-US" dirty="0"/>
                  <a:t>(in units of coconuts)</a:t>
                </a:r>
              </a:p>
              <a:p>
                <a:pPr lvl="1"/>
                <a:r>
                  <a:rPr lang="en-US" dirty="0"/>
                  <a:t>Robinson Crusoe will set these equal to each other. </a:t>
                </a:r>
                <a:br>
                  <a:rPr lang="en-US" dirty="0"/>
                </a:br>
                <a:r>
                  <a:rPr lang="en-US" dirty="0"/>
                  <a:t>I.e., trade shelter for coconuts until: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/>
                          </m:sSub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  <a:blipFill>
                <a:blip r:embed="rId2"/>
                <a:stretch>
                  <a:fillRect l="-1278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will Friday do in this market?</a:t>
                </a:r>
              </a:p>
              <a:p>
                <a:pPr lvl="1"/>
                <a:r>
                  <a:rPr lang="en-US" dirty="0"/>
                  <a:t>Also trade shelter for coconuts until: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/>
                          </m:sSub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does this imply about exchange efficiency?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/>
                          </m:sSub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 competitive market for trading shelter for coconuts, thus, yields exchange efficiency in shelter versus coconuts!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  <a:blipFill>
                <a:blip r:embed="rId2"/>
                <a:stretch>
                  <a:fillRect l="-1278" t="-2625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1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Ways to Organize Societies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5887"/>
            <a:ext cx="10972800" cy="5257800"/>
          </a:xfrm>
        </p:spPr>
        <p:txBody>
          <a:bodyPr>
            <a:normAutofit/>
          </a:bodyPr>
          <a:lstStyle/>
          <a:p>
            <a:r>
              <a:rPr lang="en-US" dirty="0"/>
              <a:t>Families / Villages / Tribes</a:t>
            </a:r>
          </a:p>
          <a:p>
            <a:pPr lvl="1"/>
            <a:r>
              <a:rPr lang="en-US" dirty="0"/>
              <a:t>Kin-based altruism, tit-for-tat, loyalty to group</a:t>
            </a:r>
          </a:p>
          <a:p>
            <a:pPr lvl="1"/>
            <a:r>
              <a:rPr lang="en-US" dirty="0"/>
              <a:t>Respect for authority and existing hierarchies</a:t>
            </a:r>
          </a:p>
          <a:p>
            <a:r>
              <a:rPr lang="en-US" dirty="0"/>
              <a:t>Larger societies:</a:t>
            </a:r>
          </a:p>
          <a:p>
            <a:pPr lvl="1"/>
            <a:r>
              <a:rPr lang="en-US" dirty="0"/>
              <a:t>Raw coercion, respect for authority and existing hierarchies</a:t>
            </a:r>
          </a:p>
          <a:p>
            <a:pPr lvl="1"/>
            <a:r>
              <a:rPr lang="en-US" dirty="0"/>
              <a:t>Society very rigid / No solution to information challenge</a:t>
            </a:r>
          </a:p>
          <a:p>
            <a:r>
              <a:rPr lang="en-US" dirty="0"/>
              <a:t>Is there another way?</a:t>
            </a:r>
          </a:p>
          <a:p>
            <a:pPr lvl="1"/>
            <a:r>
              <a:rPr lang="en-US" dirty="0"/>
              <a:t>Central planning? Something else?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39098"/>
            <a:ext cx="2133600" cy="365125"/>
          </a:xfrm>
        </p:spPr>
        <p:txBody>
          <a:bodyPr/>
          <a:lstStyle/>
          <a:p>
            <a:fld id="{CFF8E9C2-617A-4D65-AFBD-F489864C04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1"/>
                <a:ext cx="55372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there is a competitive labor market with a wage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(coconuts per hour worked)</a:t>
                </a:r>
              </a:p>
              <a:p>
                <a:r>
                  <a:rPr lang="en-US" dirty="0"/>
                  <a:t>What will Robinson Crusoe do?</a:t>
                </a:r>
              </a:p>
              <a:p>
                <a:pPr lvl="1"/>
                <a:r>
                  <a:rPr lang="en-US" dirty="0"/>
                  <a:t>Marginal benefit of work: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(in units of coconuts)</a:t>
                </a:r>
              </a:p>
              <a:p>
                <a:pPr lvl="1"/>
                <a:r>
                  <a:rPr lang="en-US" dirty="0"/>
                  <a:t>Margin cost of work: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𝑍</m:t>
                            </m:r>
                          </m:sub>
                          <m:sup/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sub>
                          <m:sup/>
                        </m:sSubSup>
                      </m:den>
                    </m:f>
                  </m:oMath>
                </a14:m>
                <a:br>
                  <a:rPr lang="en-US" dirty="0"/>
                </a:br>
                <a:r>
                  <a:rPr lang="en-US" dirty="0"/>
                  <a:t>(in units of coconuts)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1"/>
                <a:ext cx="5537200" cy="4525963"/>
              </a:xfrm>
              <a:blipFill>
                <a:blip r:embed="rId3"/>
                <a:stretch>
                  <a:fillRect l="-1982" t="-1348" r="-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A80C72A-B971-2493-DE78-92269CB21C9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94400" y="1600201"/>
                <a:ext cx="5892800" cy="48767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Robinson Crusoe will:</a:t>
                </a:r>
              </a:p>
              <a:p>
                <a:pPr lvl="1"/>
                <a:r>
                  <a:rPr lang="en-US" dirty="0"/>
                  <a:t>Supply labor until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𝑍</m:t>
                            </m:r>
                          </m:sub>
                          <m:sup/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sub>
                          <m:sup/>
                        </m:sSub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Friday will do the same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What will owner of coconut technology do?</a:t>
                </a:r>
              </a:p>
              <a:p>
                <a:pPr lvl="1"/>
                <a:r>
                  <a:rPr lang="en-US" dirty="0"/>
                  <a:t>Marginal benefit: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  <m:sup/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Marginal cost: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Owner will demand labor until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  <m:sup/>
                    </m:sSub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A80C72A-B971-2493-DE78-92269CB21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94400" y="1600201"/>
                <a:ext cx="5892800" cy="4876799"/>
              </a:xfrm>
              <a:blipFill>
                <a:blip r:embed="rId4"/>
                <a:stretch>
                  <a:fillRect l="-1861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</p:spPr>
            <p:txBody>
              <a:bodyPr/>
              <a:lstStyle/>
              <a:p>
                <a:r>
                  <a:rPr lang="en-US" dirty="0"/>
                  <a:t>A competitive labor market will therefore yield production efficiency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/>
                          </m:sSub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Same logic for other production efficiency conditions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  <a:blipFill>
                <a:blip r:embed="rId2"/>
                <a:stretch>
                  <a:fillRect l="-1278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80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there is a competitive rental market for land with a rental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(in terms of coconuts per acre of land)</a:t>
                </a:r>
              </a:p>
              <a:p>
                <a:r>
                  <a:rPr lang="en-US" dirty="0"/>
                  <a:t>What will coconut producers do?</a:t>
                </a:r>
              </a:p>
              <a:p>
                <a:pPr lvl="1"/>
                <a:r>
                  <a:rPr lang="en-US" dirty="0"/>
                  <a:t>Demand land until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shelter producers do?</a:t>
                </a:r>
              </a:p>
              <a:p>
                <a:pPr lvl="1"/>
                <a:r>
                  <a:rPr lang="en-US" dirty="0"/>
                  <a:t>Demand land until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  <m:sup/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039" t="-1348" r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74FA57E-3CC2-BE84-2875-1A28C5CBFEE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1600201"/>
                <a:ext cx="5384800" cy="4756150"/>
              </a:xfrm>
            </p:spPr>
            <p:txBody>
              <a:bodyPr/>
              <a:lstStyle/>
              <a:p>
                <a:pPr marL="0" indent="-40005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/>
                          </m:sSubSup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/>
                          </m:sSub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 competitive land market will therefore yield efficient allocation of land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74FA57E-3CC2-BE84-2875-1A28C5CBFE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1600201"/>
                <a:ext cx="5384800" cy="4756150"/>
              </a:xfrm>
              <a:blipFill>
                <a:blip r:embed="rId3"/>
                <a:stretch>
                  <a:fillRect l="-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Competitive Markets Can Achieve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Goods market yields exchange efficiency: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/>
                          </m:sSub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Labor market yields production efficiency: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/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Land market yields efficient use of land: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  <m:sup/>
                          </m:sSub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  <a:blipFill>
                <a:blip r:embed="rId2"/>
                <a:stretch>
                  <a:fillRect l="-1111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6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Welfare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>
            <a:normAutofit/>
          </a:bodyPr>
          <a:lstStyle/>
          <a:p>
            <a:r>
              <a:rPr lang="en-US" dirty="0"/>
              <a:t>If:</a:t>
            </a:r>
          </a:p>
          <a:p>
            <a:pPr lvl="1"/>
            <a:r>
              <a:rPr lang="en-US" dirty="0"/>
              <a:t>Everyone is able to choose what is best for themselves </a:t>
            </a:r>
            <a:br>
              <a:rPr lang="en-US" dirty="0"/>
            </a:br>
            <a:r>
              <a:rPr lang="en-US" dirty="0"/>
              <a:t>among the set of options they have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Competitive markets </a:t>
            </a:r>
            <a:r>
              <a:rPr lang="en-US" dirty="0"/>
              <a:t>for all goods and services </a:t>
            </a:r>
            <a:br>
              <a:rPr lang="en-US" dirty="0"/>
            </a:br>
            <a:r>
              <a:rPr lang="en-US" dirty="0"/>
              <a:t>(both inputs and output) exist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Property rights </a:t>
            </a:r>
            <a:r>
              <a:rPr lang="en-US" dirty="0"/>
              <a:t>over all goods and services are </a:t>
            </a:r>
            <a:br>
              <a:rPr lang="en-US" dirty="0"/>
            </a:br>
            <a:r>
              <a:rPr lang="en-US" dirty="0"/>
              <a:t>well defined and </a:t>
            </a:r>
            <a:r>
              <a:rPr lang="en-US" dirty="0" err="1"/>
              <a:t>costlessly</a:t>
            </a:r>
            <a:r>
              <a:rPr lang="en-US" dirty="0"/>
              <a:t> enforceable</a:t>
            </a:r>
          </a:p>
          <a:p>
            <a:r>
              <a:rPr lang="en-US" dirty="0"/>
              <a:t>Equilibrium will be Pareto efficient</a:t>
            </a:r>
          </a:p>
          <a:p>
            <a:r>
              <a:rPr lang="en-US" dirty="0"/>
              <a:t>This result is called the </a:t>
            </a:r>
            <a:r>
              <a:rPr lang="en-US" dirty="0">
                <a:solidFill>
                  <a:srgbClr val="C00000"/>
                </a:solidFill>
              </a:rPr>
              <a:t>First Welfare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6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Welfare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1"/>
            <a:ext cx="10972800" cy="3840163"/>
          </a:xfrm>
        </p:spPr>
        <p:txBody>
          <a:bodyPr/>
          <a:lstStyle/>
          <a:p>
            <a:r>
              <a:rPr lang="en-US" dirty="0"/>
              <a:t>We have derived FWT for a simple example</a:t>
            </a:r>
          </a:p>
          <a:p>
            <a:r>
              <a:rPr lang="en-US" dirty="0"/>
              <a:t>Can be generalize to economies with:</a:t>
            </a:r>
          </a:p>
          <a:p>
            <a:pPr lvl="1"/>
            <a:r>
              <a:rPr lang="en-US" dirty="0"/>
              <a:t>Any number of goods</a:t>
            </a:r>
          </a:p>
          <a:p>
            <a:pPr lvl="1"/>
            <a:r>
              <a:rPr lang="en-US" dirty="0"/>
              <a:t>Multiple periods (if all people exist at all times)</a:t>
            </a:r>
          </a:p>
          <a:p>
            <a:pPr lvl="1"/>
            <a:r>
              <a:rPr lang="en-US" dirty="0"/>
              <a:t>Uncertainty (as long as information is “symmetric”)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Remarkable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Milton and Rose Friedman: </a:t>
            </a:r>
            <a:br>
              <a:rPr lang="en-US" dirty="0"/>
            </a:br>
            <a:r>
              <a:rPr lang="en-US" dirty="0"/>
              <a:t>“Adam Smith’s flash of genius was his recognition that the prices that emerged from voluntary transactions between buyers and sellers … could coordinate the activity of millions of people, each seeking his [or her] own interest, in such a way as to make everyone better off. It was a startling idea then, and it remains one today.”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86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Free Market Capitalism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With competitive markets and well defined property rights: </a:t>
            </a:r>
            <a:br>
              <a:rPr lang="en-US" dirty="0"/>
            </a:br>
            <a:r>
              <a:rPr lang="en-US" dirty="0"/>
              <a:t>No one can rip off anyone else!!</a:t>
            </a:r>
          </a:p>
          <a:p>
            <a:r>
              <a:rPr lang="en-US" dirty="0"/>
              <a:t>Competition keeps everyone in check</a:t>
            </a:r>
          </a:p>
          <a:p>
            <a:pPr lvl="1"/>
            <a:r>
              <a:rPr lang="en-US" dirty="0"/>
              <a:t>Everyone is paid their marginal product</a:t>
            </a:r>
          </a:p>
          <a:p>
            <a:pPr lvl="1"/>
            <a:r>
              <a:rPr lang="en-US" dirty="0"/>
              <a:t>All goods are priced at marginal cost</a:t>
            </a:r>
          </a:p>
          <a:p>
            <a:r>
              <a:rPr lang="en-US" dirty="0"/>
              <a:t>E.g., labor market:</a:t>
            </a:r>
          </a:p>
          <a:p>
            <a:pPr lvl="1"/>
            <a:r>
              <a:rPr lang="en-US" dirty="0"/>
              <a:t>Competition between firms bids wage up to </a:t>
            </a:r>
            <a:br>
              <a:rPr lang="en-US" dirty="0"/>
            </a:br>
            <a:r>
              <a:rPr lang="en-US" dirty="0"/>
              <a:t>marginal product</a:t>
            </a:r>
          </a:p>
          <a:p>
            <a:pPr lvl="1"/>
            <a:r>
              <a:rPr lang="en-US" dirty="0"/>
              <a:t>Competition between workers bids wage down to marginal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5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Implications for Role of Government?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3"/>
          </a:xfrm>
        </p:spPr>
        <p:txBody>
          <a:bodyPr/>
          <a:lstStyle/>
          <a:p>
            <a:r>
              <a:rPr lang="en-US" dirty="0"/>
              <a:t>If markets are “complete” and “perfect”, and property rights are well defined and </a:t>
            </a:r>
            <a:r>
              <a:rPr lang="en-US" dirty="0" err="1"/>
              <a:t>costlessly</a:t>
            </a:r>
            <a:r>
              <a:rPr lang="en-US" dirty="0"/>
              <a:t> enforceable, </a:t>
            </a:r>
            <a:r>
              <a:rPr lang="en-US" i="1" dirty="0"/>
              <a:t>laissez faire </a:t>
            </a:r>
            <a:r>
              <a:rPr lang="en-US" dirty="0"/>
              <a:t>government  policy yields a Pareto efficient outcome</a:t>
            </a:r>
          </a:p>
          <a:p>
            <a:endParaRPr lang="en-US" dirty="0"/>
          </a:p>
          <a:p>
            <a:r>
              <a:rPr lang="en-US" dirty="0"/>
              <a:t>Even if we are concerned with redistribution, the </a:t>
            </a:r>
            <a:r>
              <a:rPr lang="en-US" i="1" dirty="0"/>
              <a:t>only</a:t>
            </a:r>
            <a:r>
              <a:rPr lang="en-US" dirty="0"/>
              <a:t> necessary government policy is an initial redistribution of wealth. (Second Welfare Theorem discussed in chapter)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2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“Only”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10972800" cy="4144963"/>
          </a:xfrm>
        </p:spPr>
        <p:txBody>
          <a:bodyPr/>
          <a:lstStyle/>
          <a:p>
            <a:r>
              <a:rPr lang="en-US" dirty="0"/>
              <a:t>Low cost enforcement of property rights and contracts and maintenance of institutions needed for competitive markets </a:t>
            </a:r>
            <a:r>
              <a:rPr lang="en-US" dirty="0">
                <a:solidFill>
                  <a:srgbClr val="C00000"/>
                </a:solidFill>
              </a:rPr>
              <a:t>NOT easy</a:t>
            </a:r>
          </a:p>
          <a:p>
            <a:r>
              <a:rPr lang="en-US" dirty="0"/>
              <a:t>“Let the market take care of things” is an illusion. </a:t>
            </a:r>
          </a:p>
          <a:p>
            <a:r>
              <a:rPr lang="en-US" dirty="0"/>
              <a:t>Need to work hard to create maintain competitive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Smith’s Radical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/>
          <a:lstStyle/>
          <a:p>
            <a:r>
              <a:rPr lang="en-US" dirty="0"/>
              <a:t>How about if we simply:</a:t>
            </a:r>
          </a:p>
          <a:p>
            <a:pPr lvl="1"/>
            <a:r>
              <a:rPr lang="en-US" dirty="0"/>
              <a:t>Grant the individuals of society freedom to choose themselves </a:t>
            </a:r>
            <a:br>
              <a:rPr lang="en-US" dirty="0"/>
            </a:br>
            <a:r>
              <a:rPr lang="en-US" dirty="0"/>
              <a:t>what they produce and consume</a:t>
            </a:r>
          </a:p>
          <a:p>
            <a:pPr lvl="1"/>
            <a:r>
              <a:rPr lang="en-US" dirty="0"/>
              <a:t>Allow then to engage in free exchange of goods and labor to </a:t>
            </a:r>
            <a:br>
              <a:rPr lang="en-US" dirty="0"/>
            </a:br>
            <a:r>
              <a:rPr lang="en-US" dirty="0"/>
              <a:t>realize these choices</a:t>
            </a:r>
          </a:p>
          <a:p>
            <a:r>
              <a:rPr lang="en-US" dirty="0"/>
              <a:t>Smith argued:</a:t>
            </a:r>
          </a:p>
          <a:p>
            <a:pPr lvl="1"/>
            <a:r>
              <a:rPr lang="en-US" dirty="0"/>
              <a:t>Such freedom might in many circumstances lead to better social outcomes than more directed, coercive, and centrally controlled economic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Conditions for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715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“Complete” and “perfect” markets for all goods </a:t>
            </a:r>
            <a:br>
              <a:rPr lang="en-US" dirty="0"/>
            </a:br>
            <a:r>
              <a:rPr lang="en-US" dirty="0"/>
              <a:t>(First Welfare Theorem)</a:t>
            </a:r>
          </a:p>
          <a:p>
            <a:pPr marL="914400" lvl="1" indent="-514350"/>
            <a:r>
              <a:rPr lang="en-US" dirty="0"/>
              <a:t>In our simple setting, market for labor, land, coconuts and shelter</a:t>
            </a:r>
          </a:p>
          <a:p>
            <a:pPr marL="914400" lvl="1" indent="-514350"/>
            <a:r>
              <a:rPr lang="en-US" dirty="0"/>
              <a:t>In real world, markets for every conceivable thing</a:t>
            </a:r>
          </a:p>
          <a:p>
            <a:pPr marL="914400" lvl="1" indent="-514350"/>
            <a:r>
              <a:rPr lang="en-US" dirty="0"/>
              <a:t>Huge “institutional” requirement</a:t>
            </a:r>
          </a:p>
          <a:p>
            <a:pPr marL="514350" indent="-514350">
              <a:buNone/>
            </a:pPr>
            <a:endParaRPr lang="en-US" sz="1300" dirty="0"/>
          </a:p>
          <a:p>
            <a:pPr marL="514350" indent="-514350">
              <a:buNone/>
            </a:pPr>
            <a:r>
              <a:rPr lang="en-US" dirty="0"/>
              <a:t>Or:</a:t>
            </a:r>
          </a:p>
          <a:p>
            <a:pPr marL="514350" indent="-514350">
              <a:buNone/>
            </a:pPr>
            <a:endParaRPr lang="en-US" sz="1300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No impediments to private contracts (</a:t>
            </a:r>
            <a:r>
              <a:rPr lang="en-US" dirty="0" err="1"/>
              <a:t>Coase</a:t>
            </a:r>
            <a:r>
              <a:rPr lang="en-US" dirty="0"/>
              <a:t> theorem)</a:t>
            </a:r>
          </a:p>
          <a:p>
            <a:pPr marL="914400" lvl="1" indent="-514350"/>
            <a:r>
              <a:rPr lang="en-US" dirty="0"/>
              <a:t>Even with no “markets” if Crusoe and Friday could </a:t>
            </a:r>
            <a:r>
              <a:rPr lang="en-US" dirty="0" err="1"/>
              <a:t>costlessly</a:t>
            </a:r>
            <a:r>
              <a:rPr lang="en-US" dirty="0"/>
              <a:t> negotiate and enforce private contracts they should arrive at an efficient outcome</a:t>
            </a:r>
          </a:p>
          <a:p>
            <a:pPr marL="914400" lvl="1" indent="-514350"/>
            <a:r>
              <a:rPr lang="en-US" dirty="0"/>
              <a:t>Also large institutional requirement </a:t>
            </a:r>
            <a:br>
              <a:rPr lang="en-US" dirty="0"/>
            </a:br>
            <a:r>
              <a:rPr lang="en-US" dirty="0"/>
              <a:t>(enforcement of contracts)</a:t>
            </a:r>
            <a:endParaRPr lang="en-US" sz="1300" dirty="0"/>
          </a:p>
          <a:p>
            <a:pPr marL="514350" indent="-514350"/>
            <a:r>
              <a:rPr lang="en-US" dirty="0"/>
              <a:t>In both cases: Government must exist to enforce property rights and contracts. “Perfect courts”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Side of the Coin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/>
          <a:lstStyle/>
          <a:p>
            <a:r>
              <a:rPr lang="en-US" dirty="0"/>
              <a:t>If conditions of “First Welfare Theorem” or “</a:t>
            </a:r>
            <a:r>
              <a:rPr lang="en-US" dirty="0" err="1"/>
              <a:t>Coase</a:t>
            </a:r>
            <a:r>
              <a:rPr lang="en-US" dirty="0"/>
              <a:t> Theorem” are not satisfied, markets / voluntary exchange will not yield an efficient outcome</a:t>
            </a:r>
          </a:p>
          <a:p>
            <a:r>
              <a:rPr lang="en-US" dirty="0"/>
              <a:t>We will refer to deviations from the conditions needed for the First Welfare Theorem as </a:t>
            </a:r>
            <a:r>
              <a:rPr lang="en-US" dirty="0">
                <a:solidFill>
                  <a:schemeClr val="accent2"/>
                </a:solidFill>
              </a:rPr>
              <a:t>market failures</a:t>
            </a:r>
          </a:p>
          <a:p>
            <a:r>
              <a:rPr lang="en-US" dirty="0"/>
              <a:t>Main sources of market failures:</a:t>
            </a:r>
          </a:p>
          <a:p>
            <a:pPr lvl="1"/>
            <a:r>
              <a:rPr lang="en-US" dirty="0"/>
              <a:t>Monopoly, public goods, transactions costs, asymmetric information, imperfect rationality, commitment problems, price and wage rigidity, </a:t>
            </a:r>
            <a:r>
              <a:rPr lang="en-US"/>
              <a:t>missing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4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Typical Argument about Economic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Issue: Should government do X?</a:t>
            </a:r>
          </a:p>
          <a:p>
            <a:r>
              <a:rPr lang="en-US" dirty="0"/>
              <a:t>Free market advocate: </a:t>
            </a:r>
          </a:p>
          <a:p>
            <a:pPr lvl="1"/>
            <a:r>
              <a:rPr lang="en-US" dirty="0"/>
              <a:t>Markets can take care of X</a:t>
            </a:r>
          </a:p>
          <a:p>
            <a:pPr lvl="1"/>
            <a:r>
              <a:rPr lang="en-US" dirty="0"/>
              <a:t>Voluntary exchange can take care of X</a:t>
            </a:r>
          </a:p>
          <a:p>
            <a:r>
              <a:rPr lang="en-US" dirty="0"/>
              <a:t>Very powerful argument rhetorically</a:t>
            </a:r>
          </a:p>
          <a:p>
            <a:r>
              <a:rPr lang="en-US" dirty="0"/>
              <a:t>One way a skeptic of laissez faire can potentially win argument is by pointing out a market failure and explaining how government can resolve the market 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1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Surprising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 fontScale="92500"/>
          </a:bodyPr>
          <a:lstStyle/>
          <a:p>
            <a:r>
              <a:rPr lang="en-US" dirty="0"/>
              <a:t>Free-market capitalism can attain high level of material well-being without relying </a:t>
            </a:r>
            <a:r>
              <a:rPr lang="en-US" b="1" dirty="0"/>
              <a:t>at all </a:t>
            </a:r>
            <a:r>
              <a:rPr lang="en-US" dirty="0"/>
              <a:t>on:</a:t>
            </a:r>
          </a:p>
          <a:p>
            <a:pPr lvl="1"/>
            <a:r>
              <a:rPr lang="en-US" dirty="0"/>
              <a:t>Altruism, group loyalty, respect for existing hierarchies</a:t>
            </a:r>
          </a:p>
          <a:p>
            <a:pPr lvl="1"/>
            <a:r>
              <a:rPr lang="en-US" dirty="0"/>
              <a:t>Planning and centralized control</a:t>
            </a:r>
          </a:p>
          <a:p>
            <a:r>
              <a:rPr lang="en-US" dirty="0"/>
              <a:t>Perhaps the most surprising and interesting idea in all of economics</a:t>
            </a:r>
          </a:p>
          <a:p>
            <a:r>
              <a:rPr lang="en-US" dirty="0"/>
              <a:t>Economics is mostly “organized common sense”. </a:t>
            </a:r>
          </a:p>
          <a:p>
            <a:r>
              <a:rPr lang="en-US" dirty="0"/>
              <a:t>But the idea of the </a:t>
            </a:r>
            <a:r>
              <a:rPr lang="en-US" dirty="0">
                <a:solidFill>
                  <a:srgbClr val="C00000"/>
                </a:solidFill>
              </a:rPr>
              <a:t>laissez faire </a:t>
            </a:r>
            <a:r>
              <a:rPr lang="en-US" dirty="0"/>
              <a:t>policy can do as well as an ominous/omnipotent/benevolent central planner is for from obvious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Formal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To grasp these ideas better, it is useful to write down </a:t>
            </a:r>
            <a:br>
              <a:rPr lang="en-US" dirty="0"/>
            </a:br>
            <a:r>
              <a:rPr lang="en-US" dirty="0"/>
              <a:t>a formal model</a:t>
            </a:r>
          </a:p>
          <a:p>
            <a:r>
              <a:rPr lang="en-US" dirty="0"/>
              <a:t>We begin by describing only the physical environment</a:t>
            </a:r>
          </a:p>
          <a:p>
            <a:pPr lvl="1"/>
            <a:r>
              <a:rPr lang="en-US" dirty="0"/>
              <a:t>No assumptions about institutions such as markets, laws, </a:t>
            </a:r>
            <a:br>
              <a:rPr lang="en-US" dirty="0"/>
            </a:br>
            <a:r>
              <a:rPr lang="en-US" dirty="0"/>
              <a:t>property rights, etc.</a:t>
            </a:r>
          </a:p>
          <a:p>
            <a:r>
              <a:rPr lang="en-US" dirty="0"/>
              <a:t>Derive what is efficient</a:t>
            </a:r>
          </a:p>
          <a:p>
            <a:r>
              <a:rPr lang="en-US" dirty="0"/>
              <a:t>Then show that competitive markets deliver this outcome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Possible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consumers: </a:t>
            </a:r>
          </a:p>
          <a:p>
            <a:pPr lvl="1"/>
            <a:r>
              <a:rPr lang="en-US" dirty="0"/>
              <a:t>Robinson Crusoe (R) and Friday (F)</a:t>
            </a:r>
          </a:p>
          <a:p>
            <a:r>
              <a:rPr lang="en-US" dirty="0"/>
              <a:t>Two inputs to production:</a:t>
            </a:r>
          </a:p>
          <a:p>
            <a:pPr lvl="1"/>
            <a:r>
              <a:rPr lang="en-US" dirty="0"/>
              <a:t>Labor (L) and land (N)</a:t>
            </a:r>
          </a:p>
          <a:p>
            <a:r>
              <a:rPr lang="en-US" dirty="0"/>
              <a:t>Two outputs:</a:t>
            </a:r>
          </a:p>
          <a:p>
            <a:pPr lvl="1"/>
            <a:r>
              <a:rPr lang="en-US" dirty="0"/>
              <a:t>Coconuts (C) and shelter (S)</a:t>
            </a:r>
          </a:p>
          <a:p>
            <a:r>
              <a:rPr lang="en-US" dirty="0"/>
              <a:t>Two technologies:</a:t>
            </a:r>
          </a:p>
          <a:p>
            <a:pPr lvl="1"/>
            <a:r>
              <a:rPr lang="en-US" dirty="0"/>
              <a:t>One produces coconuts, the other shelter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4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Endowments and Technology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Robinson Crusoe and Friday start off with endowments of </a:t>
                </a:r>
                <a:br>
                  <a:rPr lang="en-US" dirty="0"/>
                </a:br>
                <a:r>
                  <a:rPr lang="en-US" dirty="0"/>
                  <a:t>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) and land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Time can be used either for labor or leisure</a:t>
                </a:r>
              </a:p>
              <a:p>
                <a:r>
                  <a:rPr lang="en-US" dirty="0"/>
                  <a:t>They also have access to knowledge of the two technologies:</a:t>
                </a:r>
              </a:p>
              <a:p>
                <a:pPr lvl="1"/>
                <a:r>
                  <a:rPr lang="en-US" dirty="0"/>
                  <a:t>Production function for coconuts: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Production function for shelter: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  <a:blipFill>
                <a:blip r:embed="rId3"/>
                <a:stretch>
                  <a:fillRect l="-1278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8529</TotalTime>
  <Words>3500</Words>
  <Application>Microsoft Office PowerPoint</Application>
  <PresentationFormat>Widescreen</PresentationFormat>
  <Paragraphs>436</Paragraphs>
  <Slides>52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Cambria Math</vt:lpstr>
      <vt:lpstr>Office Theme</vt:lpstr>
      <vt:lpstr>Lecture 4 Efficiency of Markets and Market Failure Macroeconomics (Quantitative) Econ 101B</vt:lpstr>
      <vt:lpstr>Age of Capitalism</vt:lpstr>
      <vt:lpstr>Designing Utopia</vt:lpstr>
      <vt:lpstr>Different Ways to Organize Societies</vt:lpstr>
      <vt:lpstr>Adam Smith’s Radical Idea</vt:lpstr>
      <vt:lpstr>Surprising Result</vt:lpstr>
      <vt:lpstr>A Formal Model</vt:lpstr>
      <vt:lpstr>Simplest Possible Setting</vt:lpstr>
      <vt:lpstr>Endowments and Technology</vt:lpstr>
      <vt:lpstr>Preferences</vt:lpstr>
      <vt:lpstr>An Allocation</vt:lpstr>
      <vt:lpstr>A Feasible Allocation</vt:lpstr>
      <vt:lpstr>Efficient Allocation</vt:lpstr>
      <vt:lpstr>Pareto Efficiency</vt:lpstr>
      <vt:lpstr>Pareto Improvement</vt:lpstr>
      <vt:lpstr>Pareto Efficiency: Example</vt:lpstr>
      <vt:lpstr>The “Weakness”  of Pareto Efficiency</vt:lpstr>
      <vt:lpstr>Utilitarian Optimal Outcome</vt:lpstr>
      <vt:lpstr>Conditions for Pareto Efficiency</vt:lpstr>
      <vt:lpstr>Exchange Efficiency</vt:lpstr>
      <vt:lpstr>Exchange Efficiency</vt:lpstr>
      <vt:lpstr>Exchange Efficiency</vt:lpstr>
      <vt:lpstr>Exchange Efficiency</vt:lpstr>
      <vt:lpstr>Exchange Efficiency</vt:lpstr>
      <vt:lpstr>Exchange Efficiency</vt:lpstr>
      <vt:lpstr>Exchange Efficiency</vt:lpstr>
      <vt:lpstr>Exchange Efficiency</vt:lpstr>
      <vt:lpstr>Exchange Efficiency</vt:lpstr>
      <vt:lpstr>Production Efficiency</vt:lpstr>
      <vt:lpstr>Production Efficiency Intuition</vt:lpstr>
      <vt:lpstr>Production Efficiency</vt:lpstr>
      <vt:lpstr>Efficient Use of Land</vt:lpstr>
      <vt:lpstr>Efficient Use of Land</vt:lpstr>
      <vt:lpstr>Pareto Efficiency</vt:lpstr>
      <vt:lpstr>Conditions for Efficiency</vt:lpstr>
      <vt:lpstr>Pareto Efficient Allocation</vt:lpstr>
      <vt:lpstr>Markets</vt:lpstr>
      <vt:lpstr>Product Market</vt:lpstr>
      <vt:lpstr>Product Market</vt:lpstr>
      <vt:lpstr>Labor Market</vt:lpstr>
      <vt:lpstr>Labor Market</vt:lpstr>
      <vt:lpstr>Land Market</vt:lpstr>
      <vt:lpstr>Competitive Markets Can Achieve Efficiency</vt:lpstr>
      <vt:lpstr>First Welfare Theorem</vt:lpstr>
      <vt:lpstr>First Welfare Theorem</vt:lpstr>
      <vt:lpstr>Remarkable Results</vt:lpstr>
      <vt:lpstr>Ideal Free Market Capitalism</vt:lpstr>
      <vt:lpstr>Implications for Role of Government?</vt:lpstr>
      <vt:lpstr>“Only”</vt:lpstr>
      <vt:lpstr>Conditions for Efficiency</vt:lpstr>
      <vt:lpstr>Flip Side of the Coin</vt:lpstr>
      <vt:lpstr>Typical Argument about Economic Policy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dc:creator> Jon Steinsson</dc:creator>
  <cp:lastModifiedBy>Jon Steinsson</cp:lastModifiedBy>
  <cp:revision>310</cp:revision>
  <cp:lastPrinted>2017-02-02T19:13:13Z</cp:lastPrinted>
  <dcterms:created xsi:type="dcterms:W3CDTF">2009-12-23T18:39:10Z</dcterms:created>
  <dcterms:modified xsi:type="dcterms:W3CDTF">2025-10-08T02:57:28Z</dcterms:modified>
</cp:coreProperties>
</file>