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90" r:id="rId3"/>
    <p:sldId id="451" r:id="rId4"/>
    <p:sldId id="453" r:id="rId5"/>
    <p:sldId id="495" r:id="rId6"/>
    <p:sldId id="472" r:id="rId7"/>
    <p:sldId id="491" r:id="rId8"/>
    <p:sldId id="492" r:id="rId9"/>
    <p:sldId id="456" r:id="rId10"/>
    <p:sldId id="493" r:id="rId11"/>
    <p:sldId id="494" r:id="rId12"/>
    <p:sldId id="519" r:id="rId13"/>
    <p:sldId id="496" r:id="rId14"/>
    <p:sldId id="518" r:id="rId15"/>
    <p:sldId id="440" r:id="rId16"/>
    <p:sldId id="444" r:id="rId17"/>
    <p:sldId id="414" r:id="rId18"/>
    <p:sldId id="406" r:id="rId19"/>
    <p:sldId id="409" r:id="rId20"/>
    <p:sldId id="410" r:id="rId21"/>
    <p:sldId id="411" r:id="rId22"/>
    <p:sldId id="413" r:id="rId23"/>
    <p:sldId id="510" r:id="rId24"/>
    <p:sldId id="520" r:id="rId25"/>
    <p:sldId id="340" r:id="rId26"/>
    <p:sldId id="416" r:id="rId27"/>
    <p:sldId id="423" r:id="rId28"/>
    <p:sldId id="521" r:id="rId29"/>
    <p:sldId id="522" r:id="rId30"/>
    <p:sldId id="343" r:id="rId31"/>
    <p:sldId id="468" r:id="rId32"/>
    <p:sldId id="523" r:id="rId33"/>
    <p:sldId id="341" r:id="rId34"/>
    <p:sldId id="424" r:id="rId35"/>
    <p:sldId id="342" r:id="rId36"/>
    <p:sldId id="511" r:id="rId37"/>
    <p:sldId id="512" r:id="rId38"/>
    <p:sldId id="514" r:id="rId39"/>
    <p:sldId id="515" r:id="rId40"/>
    <p:sldId id="516" r:id="rId41"/>
    <p:sldId id="517" r:id="rId42"/>
    <p:sldId id="502" r:id="rId43"/>
    <p:sldId id="600" r:id="rId44"/>
    <p:sldId id="503" r:id="rId45"/>
    <p:sldId id="505" r:id="rId46"/>
    <p:sldId id="506" r:id="rId47"/>
    <p:sldId id="507" r:id="rId48"/>
    <p:sldId id="508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" initials="j" lastIdx="1" clrIdx="0">
    <p:extLst>
      <p:ext uri="{19B8F6BF-5375-455C-9EA6-DF929625EA0E}">
        <p15:presenceInfo xmlns:p15="http://schemas.microsoft.com/office/powerpoint/2012/main" userId="jon" providerId="None"/>
      </p:ext>
    </p:extLst>
  </p:cmAuthor>
  <p:cmAuthor id="2" name="Jon Steinsson" initials="JS" lastIdx="1" clrIdx="1">
    <p:extLst>
      <p:ext uri="{19B8F6BF-5375-455C-9EA6-DF929625EA0E}">
        <p15:presenceInfo xmlns:p15="http://schemas.microsoft.com/office/powerpoint/2012/main" userId="Jon Steins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35" autoAdjust="0"/>
  </p:normalViewPr>
  <p:slideViewPr>
    <p:cSldViewPr>
      <p:cViewPr varScale="1">
        <p:scale>
          <a:sx n="141" d="100"/>
          <a:sy n="141" d="100"/>
        </p:scale>
        <p:origin x="100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teinsson\Dropbox\JonPrivate\teaching\Undergraduate\2013%20Intermediate%20Macro\Lectures\Lecture%2001%20Introduction\FiguresLectur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teaching\Undergraduate\2009%20Intermediate%20Macro\Data\LongRunGDPAndC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teaching\Undergraduate\2009%20Intermediate%20Macro\Data\LaborMarke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27296587926499E-2"/>
          <c:y val="8.0879755711254206E-2"/>
          <c:w val="0.8638473315835522"/>
          <c:h val="0.78542698929542654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invertIfNegative val="0"/>
          <c:cat>
            <c:numRef>
              <c:f>Employment!$D$827:$D$898</c:f>
              <c:numCache>
                <c:formatCode>mmm\-yy</c:formatCode>
                <c:ptCount val="72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</c:numCache>
            </c:numRef>
          </c:cat>
          <c:val>
            <c:numRef>
              <c:f>Employment!$F$827:$F$898</c:f>
              <c:numCache>
                <c:formatCode>General</c:formatCode>
                <c:ptCount val="72"/>
                <c:pt idx="0">
                  <c:v>203</c:v>
                </c:pt>
                <c:pt idx="1">
                  <c:v>88</c:v>
                </c:pt>
                <c:pt idx="2">
                  <c:v>218</c:v>
                </c:pt>
                <c:pt idx="3">
                  <c:v>79</c:v>
                </c:pt>
                <c:pt idx="4">
                  <c:v>141</c:v>
                </c:pt>
                <c:pt idx="5">
                  <c:v>67</c:v>
                </c:pt>
                <c:pt idx="6">
                  <c:v>-49</c:v>
                </c:pt>
                <c:pt idx="7">
                  <c:v>-26</c:v>
                </c:pt>
                <c:pt idx="8">
                  <c:v>69</c:v>
                </c:pt>
                <c:pt idx="9">
                  <c:v>91</c:v>
                </c:pt>
                <c:pt idx="10">
                  <c:v>127</c:v>
                </c:pt>
                <c:pt idx="11">
                  <c:v>84</c:v>
                </c:pt>
                <c:pt idx="12">
                  <c:v>40</c:v>
                </c:pt>
                <c:pt idx="13">
                  <c:v>-84</c:v>
                </c:pt>
                <c:pt idx="14">
                  <c:v>-95</c:v>
                </c:pt>
                <c:pt idx="15">
                  <c:v>-208</c:v>
                </c:pt>
                <c:pt idx="16">
                  <c:v>-190</c:v>
                </c:pt>
                <c:pt idx="17">
                  <c:v>-198</c:v>
                </c:pt>
                <c:pt idx="18">
                  <c:v>-210</c:v>
                </c:pt>
                <c:pt idx="19">
                  <c:v>-274</c:v>
                </c:pt>
                <c:pt idx="20">
                  <c:v>-432</c:v>
                </c:pt>
                <c:pt idx="21">
                  <c:v>-489</c:v>
                </c:pt>
                <c:pt idx="22">
                  <c:v>-803</c:v>
                </c:pt>
                <c:pt idx="23">
                  <c:v>-661</c:v>
                </c:pt>
                <c:pt idx="24">
                  <c:v>-818</c:v>
                </c:pt>
                <c:pt idx="25">
                  <c:v>-724</c:v>
                </c:pt>
                <c:pt idx="26">
                  <c:v>-799</c:v>
                </c:pt>
                <c:pt idx="27">
                  <c:v>-692</c:v>
                </c:pt>
                <c:pt idx="28">
                  <c:v>-361</c:v>
                </c:pt>
                <c:pt idx="29">
                  <c:v>-482</c:v>
                </c:pt>
                <c:pt idx="30">
                  <c:v>-339</c:v>
                </c:pt>
                <c:pt idx="31">
                  <c:v>-231</c:v>
                </c:pt>
                <c:pt idx="32">
                  <c:v>-199</c:v>
                </c:pt>
                <c:pt idx="33">
                  <c:v>-202</c:v>
                </c:pt>
                <c:pt idx="34">
                  <c:v>-42</c:v>
                </c:pt>
                <c:pt idx="35">
                  <c:v>-171</c:v>
                </c:pt>
                <c:pt idx="36">
                  <c:v>-40</c:v>
                </c:pt>
                <c:pt idx="37">
                  <c:v>-35</c:v>
                </c:pt>
                <c:pt idx="38">
                  <c:v>189</c:v>
                </c:pt>
                <c:pt idx="39">
                  <c:v>239</c:v>
                </c:pt>
                <c:pt idx="40">
                  <c:v>516</c:v>
                </c:pt>
                <c:pt idx="41">
                  <c:v>-167</c:v>
                </c:pt>
                <c:pt idx="42">
                  <c:v>-58</c:v>
                </c:pt>
                <c:pt idx="43">
                  <c:v>-51</c:v>
                </c:pt>
                <c:pt idx="44">
                  <c:v>-27</c:v>
                </c:pt>
                <c:pt idx="45">
                  <c:v>220</c:v>
                </c:pt>
                <c:pt idx="46">
                  <c:v>121</c:v>
                </c:pt>
                <c:pt idx="47">
                  <c:v>120</c:v>
                </c:pt>
                <c:pt idx="48">
                  <c:v>110</c:v>
                </c:pt>
                <c:pt idx="49">
                  <c:v>220</c:v>
                </c:pt>
                <c:pt idx="50">
                  <c:v>246</c:v>
                </c:pt>
                <c:pt idx="51">
                  <c:v>251</c:v>
                </c:pt>
                <c:pt idx="52">
                  <c:v>54</c:v>
                </c:pt>
                <c:pt idx="53">
                  <c:v>84</c:v>
                </c:pt>
                <c:pt idx="54">
                  <c:v>96</c:v>
                </c:pt>
                <c:pt idx="55">
                  <c:v>85</c:v>
                </c:pt>
                <c:pt idx="56">
                  <c:v>202</c:v>
                </c:pt>
                <c:pt idx="57">
                  <c:v>112</c:v>
                </c:pt>
                <c:pt idx="58">
                  <c:v>157</c:v>
                </c:pt>
                <c:pt idx="59">
                  <c:v>223</c:v>
                </c:pt>
                <c:pt idx="60">
                  <c:v>275</c:v>
                </c:pt>
                <c:pt idx="61">
                  <c:v>259</c:v>
                </c:pt>
                <c:pt idx="62">
                  <c:v>143</c:v>
                </c:pt>
                <c:pt idx="63">
                  <c:v>68</c:v>
                </c:pt>
                <c:pt idx="64">
                  <c:v>87</c:v>
                </c:pt>
                <c:pt idx="65">
                  <c:v>45</c:v>
                </c:pt>
                <c:pt idx="66">
                  <c:v>181</c:v>
                </c:pt>
                <c:pt idx="67">
                  <c:v>192</c:v>
                </c:pt>
                <c:pt idx="68">
                  <c:v>132</c:v>
                </c:pt>
                <c:pt idx="69">
                  <c:v>137</c:v>
                </c:pt>
                <c:pt idx="70">
                  <c:v>161</c:v>
                </c:pt>
                <c:pt idx="7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9-4A7F-94A5-B108A40E8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6558224"/>
        <c:axId val="136550776"/>
      </c:barChart>
      <c:dateAx>
        <c:axId val="136558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Change in Employment</a:t>
                </a:r>
              </a:p>
            </c:rich>
          </c:tx>
          <c:overlay val="0"/>
        </c:title>
        <c:numFmt formatCode="mmm\-yy" sourceLinked="0"/>
        <c:majorTickMark val="out"/>
        <c:minorTickMark val="none"/>
        <c:tickLblPos val="low"/>
        <c:crossAx val="136550776"/>
        <c:crosses val="autoZero"/>
        <c:auto val="1"/>
        <c:lblOffset val="100"/>
        <c:baseTimeUnit val="months"/>
        <c:majorUnit val="12"/>
        <c:majorTimeUnit val="months"/>
      </c:dateAx>
      <c:valAx>
        <c:axId val="1365507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Thousands</a:t>
                </a:r>
              </a:p>
            </c:rich>
          </c:tx>
          <c:layout>
            <c:manualLayout>
              <c:xMode val="edge"/>
              <c:yMode val="edge"/>
              <c:x val="1.5404080171796706E-2"/>
              <c:y val="7.589432276350665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6558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 dirty="0"/>
              <a:t>U.S.</a:t>
            </a:r>
            <a:r>
              <a:rPr lang="en-US" sz="3600" baseline="0" dirty="0"/>
              <a:t> GDP during Great Depression</a:t>
            </a:r>
            <a:endParaRPr lang="en-US" sz="360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2255836441497452E-2"/>
          <c:y val="0.12185252181315173"/>
          <c:w val="0.91844591794446762"/>
          <c:h val="0.79264670619876265"/>
        </c:manualLayout>
      </c:layout>
      <c:lineChart>
        <c:grouping val="standard"/>
        <c:varyColors val="0"/>
        <c:ser>
          <c:idx val="0"/>
          <c:order val="0"/>
          <c:spPr>
            <a:ln w="57150"/>
          </c:spPr>
          <c:marker>
            <c:symbol val="none"/>
          </c:marker>
          <c:cat>
            <c:numRef>
              <c:f>'U.S Great Depression'!$A$7:$A$22</c:f>
              <c:numCache>
                <c:formatCode>General</c:formatCode>
                <c:ptCount val="16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</c:numCache>
            </c:numRef>
          </c:cat>
          <c:val>
            <c:numRef>
              <c:f>'U.S Great Depression'!$C$7:$C$22</c:f>
              <c:numCache>
                <c:formatCode>General</c:formatCode>
                <c:ptCount val="16"/>
                <c:pt idx="0">
                  <c:v>90.880076400311111</c:v>
                </c:pt>
                <c:pt idx="1">
                  <c:v>95.110610888677797</c:v>
                </c:pt>
                <c:pt idx="2">
                  <c:v>94.309522512937988</c:v>
                </c:pt>
                <c:pt idx="3">
                  <c:v>94.884966978798417</c:v>
                </c:pt>
                <c:pt idx="4">
                  <c:v>100</c:v>
                </c:pt>
                <c:pt idx="5">
                  <c:v>90.311897540942297</c:v>
                </c:pt>
                <c:pt idx="6">
                  <c:v>83.807989055406608</c:v>
                </c:pt>
                <c:pt idx="7">
                  <c:v>72.370315423660614</c:v>
                </c:pt>
                <c:pt idx="8">
                  <c:v>71.014796714945334</c:v>
                </c:pt>
                <c:pt idx="9">
                  <c:v>78.244872436310629</c:v>
                </c:pt>
                <c:pt idx="10">
                  <c:v>84.672865513115624</c:v>
                </c:pt>
                <c:pt idx="11">
                  <c:v>95.150786395644644</c:v>
                </c:pt>
                <c:pt idx="12">
                  <c:v>99.459713277613503</c:v>
                </c:pt>
                <c:pt idx="13">
                  <c:v>95.258384638350819</c:v>
                </c:pt>
                <c:pt idx="14">
                  <c:v>102.17001253978771</c:v>
                </c:pt>
                <c:pt idx="15">
                  <c:v>109.79983219335122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4-4946-A03C-6FD49C6D5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551952"/>
        <c:axId val="136552344"/>
      </c:lineChart>
      <c:catAx>
        <c:axId val="13655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800"/>
            </a:pPr>
            <a:endParaRPr lang="en-US"/>
          </a:p>
        </c:txPr>
        <c:crossAx val="136552344"/>
        <c:crosses val="autoZero"/>
        <c:auto val="1"/>
        <c:lblAlgn val="ctr"/>
        <c:lblOffset val="100"/>
        <c:tickLblSkip val="2"/>
        <c:noMultiLvlLbl val="0"/>
      </c:catAx>
      <c:valAx>
        <c:axId val="136552344"/>
        <c:scaling>
          <c:orientation val="minMax"/>
          <c:min val="6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6551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U.S. Unemployment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4488407699037621E-2"/>
          <c:y val="0.1532524059492564"/>
          <c:w val="0.88495603674540679"/>
          <c:h val="0.69637321376494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'U in Great Depression'!$A$4:$A$15</c:f>
              <c:numCache>
                <c:formatCode>General</c:formatCode>
                <c:ptCount val="12"/>
                <c:pt idx="0">
                  <c:v>1929</c:v>
                </c:pt>
                <c:pt idx="1">
                  <c:v>1930</c:v>
                </c:pt>
                <c:pt idx="2">
                  <c:v>1931</c:v>
                </c:pt>
                <c:pt idx="3">
                  <c:v>1932</c:v>
                </c:pt>
                <c:pt idx="4">
                  <c:v>1933</c:v>
                </c:pt>
                <c:pt idx="5">
                  <c:v>1934</c:v>
                </c:pt>
                <c:pt idx="6">
                  <c:v>1935</c:v>
                </c:pt>
                <c:pt idx="7">
                  <c:v>1936</c:v>
                </c:pt>
                <c:pt idx="8">
                  <c:v>1937</c:v>
                </c:pt>
                <c:pt idx="9">
                  <c:v>1938</c:v>
                </c:pt>
                <c:pt idx="10">
                  <c:v>1939</c:v>
                </c:pt>
                <c:pt idx="11">
                  <c:v>1940</c:v>
                </c:pt>
              </c:numCache>
            </c:numRef>
          </c:cat>
          <c:val>
            <c:numRef>
              <c:f>'U in Great Depression'!$B$4:$B$15</c:f>
              <c:numCache>
                <c:formatCode>General</c:formatCode>
                <c:ptCount val="12"/>
                <c:pt idx="0">
                  <c:v>3.2</c:v>
                </c:pt>
                <c:pt idx="1">
                  <c:v>8.7000000000000011</c:v>
                </c:pt>
                <c:pt idx="2">
                  <c:v>15.3</c:v>
                </c:pt>
                <c:pt idx="3">
                  <c:v>22.9</c:v>
                </c:pt>
                <c:pt idx="4">
                  <c:v>20.6</c:v>
                </c:pt>
                <c:pt idx="5">
                  <c:v>16</c:v>
                </c:pt>
                <c:pt idx="6">
                  <c:v>14.2</c:v>
                </c:pt>
                <c:pt idx="7">
                  <c:v>9.9</c:v>
                </c:pt>
                <c:pt idx="8">
                  <c:v>9.1</c:v>
                </c:pt>
                <c:pt idx="9">
                  <c:v>12.5</c:v>
                </c:pt>
                <c:pt idx="10">
                  <c:v>11.3</c:v>
                </c:pt>
                <c:pt idx="1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1-4BC0-B933-2ABD4A9C6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6172256"/>
        <c:axId val="138448080"/>
      </c:barChart>
      <c:catAx>
        <c:axId val="12617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8448080"/>
        <c:crosses val="autoZero"/>
        <c:auto val="1"/>
        <c:lblAlgn val="ctr"/>
        <c:lblOffset val="100"/>
        <c:noMultiLvlLbl val="0"/>
      </c:catAx>
      <c:valAx>
        <c:axId val="1384480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dirty="0"/>
                  <a:t>% of labor force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6.033537474482380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61722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4843323156037"/>
          <c:y val="2.8182513016491828E-2"/>
          <c:w val="0.8952360017497808"/>
          <c:h val="0.89719889180519163"/>
        </c:manualLayout>
      </c:layout>
      <c:lineChart>
        <c:grouping val="standard"/>
        <c:varyColors val="0"/>
        <c:ser>
          <c:idx val="0"/>
          <c:order val="0"/>
          <c:tx>
            <c:strRef>
              <c:f>Figure6!$B$2</c:f>
              <c:strCache>
                <c:ptCount val="1"/>
                <c:pt idx="0">
                  <c:v>Official Consumption Growth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Figure6!$A$3:$A$18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Figure6!$B$3:$B$18</c:f>
              <c:numCache>
                <c:formatCode>General</c:formatCode>
                <c:ptCount val="16"/>
                <c:pt idx="0">
                  <c:v>3.4300999999999998E-2</c:v>
                </c:pt>
                <c:pt idx="1">
                  <c:v>2.1684000000000002E-2</c:v>
                </c:pt>
                <c:pt idx="2">
                  <c:v>5.8677E-2</c:v>
                </c:pt>
                <c:pt idx="3">
                  <c:v>7.0165000000000019E-2</c:v>
                </c:pt>
                <c:pt idx="4">
                  <c:v>7.7410000000000034E-2</c:v>
                </c:pt>
                <c:pt idx="5">
                  <c:v>3.8864999999999997E-2</c:v>
                </c:pt>
                <c:pt idx="6">
                  <c:v>4.8978999999999995E-2</c:v>
                </c:pt>
                <c:pt idx="7">
                  <c:v>7.0154999999999995E-2</c:v>
                </c:pt>
                <c:pt idx="8">
                  <c:v>6.9283000000000011E-2</c:v>
                </c:pt>
                <c:pt idx="9">
                  <c:v>4.9416000000000036E-2</c:v>
                </c:pt>
                <c:pt idx="10">
                  <c:v>7.9914000000000027E-2</c:v>
                </c:pt>
                <c:pt idx="11">
                  <c:v>9.6798000000000051E-2</c:v>
                </c:pt>
                <c:pt idx="12">
                  <c:v>6.8789000000000003E-2</c:v>
                </c:pt>
                <c:pt idx="13">
                  <c:v>9.044600000000004E-2</c:v>
                </c:pt>
                <c:pt idx="14">
                  <c:v>5.9165000000000016E-2</c:v>
                </c:pt>
                <c:pt idx="15">
                  <c:v>6.615E-2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FD-4943-9671-1B1218D3FC7F}"/>
            </c:ext>
          </c:extLst>
        </c:ser>
        <c:ser>
          <c:idx val="1"/>
          <c:order val="1"/>
          <c:tx>
            <c:strRef>
              <c:f>Figure6!$C$2</c:f>
              <c:strCache>
                <c:ptCount val="1"/>
                <c:pt idx="0">
                  <c:v>Engel Curve Based Consumption Growth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Figure6!$A$3:$A$18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Figure6!$C$3:$C$18</c:f>
              <c:numCache>
                <c:formatCode>General</c:formatCode>
                <c:ptCount val="16"/>
                <c:pt idx="0">
                  <c:v>0.1177474</c:v>
                </c:pt>
                <c:pt idx="1">
                  <c:v>0.12337170000000003</c:v>
                </c:pt>
                <c:pt idx="2">
                  <c:v>0.15656700000000007</c:v>
                </c:pt>
                <c:pt idx="3">
                  <c:v>0.15642540000000008</c:v>
                </c:pt>
                <c:pt idx="4">
                  <c:v>0.17055010000000001</c:v>
                </c:pt>
                <c:pt idx="5">
                  <c:v>0.10085330000000001</c:v>
                </c:pt>
                <c:pt idx="6">
                  <c:v>0.10904110000000003</c:v>
                </c:pt>
                <c:pt idx="7">
                  <c:v>4.52894E-2</c:v>
                </c:pt>
                <c:pt idx="8">
                  <c:v>9.1161700000000012E-2</c:v>
                </c:pt>
                <c:pt idx="9">
                  <c:v>5.7505399999999998E-2</c:v>
                </c:pt>
                <c:pt idx="10">
                  <c:v>0.12593299999999999</c:v>
                </c:pt>
                <c:pt idx="11">
                  <c:v>-5.3261099999999999E-2</c:v>
                </c:pt>
                <c:pt idx="12">
                  <c:v>-4.3147899999999989E-2</c:v>
                </c:pt>
                <c:pt idx="13">
                  <c:v>0.1218582</c:v>
                </c:pt>
                <c:pt idx="14">
                  <c:v>2.3146699999999985E-2</c:v>
                </c:pt>
                <c:pt idx="15">
                  <c:v>1.01616E-2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FD-4943-9671-1B1218D3FC7F}"/>
            </c:ext>
          </c:extLst>
        </c:ser>
        <c:ser>
          <c:idx val="2"/>
          <c:order val="2"/>
          <c:tx>
            <c:strRef>
              <c:f>Figure6!$D$2</c:f>
              <c:strCache>
                <c:ptCount val="1"/>
                <c:pt idx="0">
                  <c:v>95% Lower Bound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val>
            <c:numRef>
              <c:f>Figure6!$D$3:$D$18</c:f>
              <c:numCache>
                <c:formatCode>General</c:formatCode>
                <c:ptCount val="16"/>
                <c:pt idx="0">
                  <c:v>9.6541300000000038E-2</c:v>
                </c:pt>
                <c:pt idx="1">
                  <c:v>4.5919000000000001E-2</c:v>
                </c:pt>
                <c:pt idx="2">
                  <c:v>0.13312009999999994</c:v>
                </c:pt>
                <c:pt idx="3">
                  <c:v>8.4122200000000022E-2</c:v>
                </c:pt>
                <c:pt idx="4">
                  <c:v>0.13498879999999999</c:v>
                </c:pt>
                <c:pt idx="5">
                  <c:v>6.9602100000000014E-2</c:v>
                </c:pt>
                <c:pt idx="6">
                  <c:v>-3.4762899999999999E-2</c:v>
                </c:pt>
                <c:pt idx="7">
                  <c:v>1.6381700000000006E-2</c:v>
                </c:pt>
                <c:pt idx="8">
                  <c:v>-5.86227E-2</c:v>
                </c:pt>
                <c:pt idx="9">
                  <c:v>3.8385200000000001E-2</c:v>
                </c:pt>
                <c:pt idx="10">
                  <c:v>8.3306700000000025E-2</c:v>
                </c:pt>
                <c:pt idx="11">
                  <c:v>-0.15148059999999999</c:v>
                </c:pt>
                <c:pt idx="12">
                  <c:v>-0.11346050000000002</c:v>
                </c:pt>
                <c:pt idx="13">
                  <c:v>0.1063521</c:v>
                </c:pt>
                <c:pt idx="14">
                  <c:v>-5.1710400000000011E-2</c:v>
                </c:pt>
                <c:pt idx="15">
                  <c:v>-2.3017699999999992E-2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FD-4943-9671-1B1218D3FC7F}"/>
            </c:ext>
          </c:extLst>
        </c:ser>
        <c:ser>
          <c:idx val="3"/>
          <c:order val="3"/>
          <c:tx>
            <c:strRef>
              <c:f>Figure6!$E$2</c:f>
              <c:strCache>
                <c:ptCount val="1"/>
                <c:pt idx="0">
                  <c:v>95% Upper Bound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val>
            <c:numRef>
              <c:f>Figure6!$E$3:$E$18</c:f>
              <c:numCache>
                <c:formatCode>General</c:formatCode>
                <c:ptCount val="16"/>
                <c:pt idx="0">
                  <c:v>0.13891330000000007</c:v>
                </c:pt>
                <c:pt idx="1">
                  <c:v>0.20070769999999999</c:v>
                </c:pt>
                <c:pt idx="2">
                  <c:v>0.17992770000000005</c:v>
                </c:pt>
                <c:pt idx="3">
                  <c:v>0.22863249999999999</c:v>
                </c:pt>
                <c:pt idx="4">
                  <c:v>0.20601369999999999</c:v>
                </c:pt>
                <c:pt idx="5">
                  <c:v>0.13207349999999998</c:v>
                </c:pt>
                <c:pt idx="6">
                  <c:v>0.25280770000000002</c:v>
                </c:pt>
                <c:pt idx="7">
                  <c:v>7.4252100000000001E-2</c:v>
                </c:pt>
                <c:pt idx="8">
                  <c:v>0.24108650000000001</c:v>
                </c:pt>
                <c:pt idx="9">
                  <c:v>7.6631699999999997E-2</c:v>
                </c:pt>
                <c:pt idx="10">
                  <c:v>0.16856679999999999</c:v>
                </c:pt>
                <c:pt idx="11">
                  <c:v>4.5126300000000001E-2</c:v>
                </c:pt>
                <c:pt idx="12">
                  <c:v>2.7302600000000007E-2</c:v>
                </c:pt>
                <c:pt idx="13">
                  <c:v>0.13734759999999999</c:v>
                </c:pt>
                <c:pt idx="14">
                  <c:v>9.8258000000000054E-2</c:v>
                </c:pt>
                <c:pt idx="15">
                  <c:v>4.3910600000000015E-2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FD-4943-9671-1B1218D3F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613584"/>
        <c:axId val="192616720"/>
      </c:lineChart>
      <c:catAx>
        <c:axId val="19261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92616720"/>
        <c:crosses val="autoZero"/>
        <c:auto val="1"/>
        <c:lblAlgn val="ctr"/>
        <c:lblOffset val="100"/>
        <c:tickLblSkip val="2"/>
        <c:noMultiLvlLbl val="0"/>
      </c:catAx>
      <c:valAx>
        <c:axId val="1926167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92613584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587357830271217"/>
          <c:y val="0.76688542922362735"/>
          <c:w val="0.65831565697145022"/>
          <c:h val="0.139475646977352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A483BBFF-A031-4291-855E-071C1EC4937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0C47EB1C-F1DC-4AAF-B665-0C478C8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359DFB19-57B8-4D0A-9A78-D932B0E9D23D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921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5" rIns="96649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6A8A1ED9-3D08-4E8F-A333-AC80F87524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7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9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9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69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91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36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Science is an interplay between two activities: 1) the production of facts,</a:t>
            </a:r>
            <a:r>
              <a:rPr lang="en-US" baseline="0" dirty="0"/>
              <a:t> 2) the explanation of facts with theory. These two activities are intimately tied together. It is impossible to advance knowledge on one of these fronts significantly without a good understanding of both. Random facts are not interesting. And random theories are not interesting either.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76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60441-1890-43DC-95FE-67BFE2A4D99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4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3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is our outcome now so much better?</a:t>
            </a:r>
            <a:r>
              <a:rPr lang="en-US" baseline="0" dirty="0"/>
              <a:t> </a:t>
            </a:r>
            <a:r>
              <a:rPr lang="en-US" dirty="0"/>
              <a:t>In particular, is it better policy?</a:t>
            </a:r>
            <a:r>
              <a:rPr lang="en-US" baseline="0" dirty="0"/>
              <a:t> Is that because we understand things better? I.e., has macroeconomics as a body of knowledge helped us avoid another Great Depression?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3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1ED9-3D08-4E8F-A333-AC80F87524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2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3A29-D35D-45D9-B788-D52E770A0402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34F2-5E2D-458F-97B2-AE29B73C4CBE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10D5-E2F3-4D01-8A0A-0316AD0199EB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6A49-5686-494D-9F95-7923EB2E93DE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D2FE-5113-4CD2-9B4F-951B73F4EA2C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059C-BC64-49D7-AC52-E70DA03AB0B1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1AD0-1144-48A7-891F-85B706DF86FB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44C1-12BB-4294-869E-4283CF7A05CC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1D0-80A2-4670-92C3-A6D0947CDF4F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E8CD-4067-45AE-8D5D-33894C9DDA2E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1404-6BC9-4033-9A8E-0CF5F5EF0307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CD76-7482-4D73-921B-369C44C819A5}" type="datetime1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4E7E-C2A2-4357-ABA7-0779A9EE9F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1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en-US"/>
              <a:t>Lecture 1 </a:t>
            </a:r>
            <a:br>
              <a:rPr lang="en-US"/>
            </a:br>
            <a:r>
              <a:rPr lang="en-US"/>
              <a:t>Introduction</a:t>
            </a:r>
            <a:br>
              <a:rPr lang="en-US" dirty="0"/>
            </a:br>
            <a:r>
              <a:rPr lang="en-US" sz="3100" dirty="0"/>
              <a:t>Macroeconomics</a:t>
            </a:r>
            <a:r>
              <a:rPr lang="en-US" dirty="0"/>
              <a:t> </a:t>
            </a:r>
            <a:r>
              <a:rPr lang="en-US" sz="3100" dirty="0"/>
              <a:t>(Quantitative)</a:t>
            </a:r>
            <a:br>
              <a:rPr lang="en-US" sz="3100" dirty="0"/>
            </a:br>
            <a:r>
              <a:rPr lang="en-US" sz="2800" dirty="0"/>
              <a:t>Econ 101B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</a:t>
            </a:r>
            <a:r>
              <a:rPr lang="is-IS" dirty="0"/>
              <a:t>ón Steinsson</a:t>
            </a:r>
          </a:p>
          <a:p>
            <a:r>
              <a:rPr lang="is-IS" dirty="0"/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CPI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B3699AB3-AA64-EA3F-5C89-FFDD9DF99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30759"/>
            <a:ext cx="11810999" cy="4833659"/>
          </a:xfrm>
        </p:spPr>
      </p:pic>
    </p:spTree>
    <p:extLst>
      <p:ext uri="{BB962C8B-B14F-4D97-AF65-F5344CB8AC3E}">
        <p14:creationId xmlns:p14="http://schemas.microsoft.com/office/powerpoint/2010/main" val="123587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Wage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Content Placeholder 11" descr="A graph showing the price of a stock market&#10;&#10;AI-generated content may be incorrect.">
            <a:extLst>
              <a:ext uri="{FF2B5EF4-FFF2-40B4-BE49-F238E27FC236}">
                <a16:creationId xmlns:a16="http://schemas.microsoft.com/office/drawing/2014/main" id="{E5A4B5CB-B286-E0A9-8098-1EA9C3062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49812"/>
            <a:ext cx="10134600" cy="5067280"/>
          </a:xfrm>
        </p:spPr>
      </p:pic>
    </p:spTree>
    <p:extLst>
      <p:ext uri="{BB962C8B-B14F-4D97-AF65-F5344CB8AC3E}">
        <p14:creationId xmlns:p14="http://schemas.microsoft.com/office/powerpoint/2010/main" val="18822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B2-89FF-BCB7-6DFA-9A89524D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Monetary and Fiscal Policy</a:t>
            </a:r>
          </a:p>
        </p:txBody>
      </p:sp>
      <p:pic>
        <p:nvPicPr>
          <p:cNvPr id="14" name="Content Placeholder 13" descr="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C58151C2-4E07-5B7A-3690-41CF0CB463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1854958"/>
            <a:ext cx="5886379" cy="3701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C1CC3-90DD-5424-245B-918BE5F3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Content Placeholder 11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62B39AF0-5823-CE3E-F437-61EE46599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1" y="1828800"/>
            <a:ext cx="5886379" cy="3749285"/>
          </a:xfrm>
        </p:spPr>
      </p:pic>
    </p:spTree>
    <p:extLst>
      <p:ext uri="{BB962C8B-B14F-4D97-AF65-F5344CB8AC3E}">
        <p14:creationId xmlns:p14="http://schemas.microsoft.com/office/powerpoint/2010/main" val="153692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State of the Economy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9982200" cy="3840164"/>
          </a:xfrm>
        </p:spPr>
        <p:txBody>
          <a:bodyPr/>
          <a:lstStyle/>
          <a:p>
            <a:r>
              <a:rPr lang="is-IS" dirty="0"/>
              <a:t>Unemployment pretty low</a:t>
            </a:r>
          </a:p>
          <a:p>
            <a:r>
              <a:rPr lang="is-IS" dirty="0"/>
              <a:t>Middling GDP growth </a:t>
            </a:r>
          </a:p>
          <a:p>
            <a:r>
              <a:rPr lang="is-IS" dirty="0"/>
              <a:t>Inflation back down to low level</a:t>
            </a:r>
          </a:p>
          <a:p>
            <a:r>
              <a:rPr lang="is-IS" dirty="0"/>
              <a:t>Strong real wage growth</a:t>
            </a:r>
          </a:p>
          <a:p>
            <a:endParaRPr lang="is-IS" dirty="0"/>
          </a:p>
          <a:p>
            <a:r>
              <a:rPr lang="is-IS" dirty="0"/>
              <a:t>Economy is doing very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B8FC-1B4A-CA3C-FD29-E8C620CF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Gaining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8FDE-F0AD-FF42-DC90-7C64BB357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r>
              <a:rPr lang="en-US" dirty="0"/>
              <a:t>One goal of the class:</a:t>
            </a:r>
          </a:p>
          <a:p>
            <a:pPr lvl="1"/>
            <a:r>
              <a:rPr lang="en-US" dirty="0"/>
              <a:t>Understand better current economic situation</a:t>
            </a:r>
          </a:p>
          <a:p>
            <a:pPr lvl="1"/>
            <a:r>
              <a:rPr lang="en-US" dirty="0"/>
              <a:t>Ongoing policy debate</a:t>
            </a:r>
          </a:p>
          <a:p>
            <a:r>
              <a:rPr lang="en-US" dirty="0"/>
              <a:t>Another goal: Gain a broader perspective</a:t>
            </a:r>
          </a:p>
          <a:p>
            <a:pPr lvl="1"/>
            <a:r>
              <a:rPr lang="en-US" dirty="0"/>
              <a:t>Recessions and booms more generally</a:t>
            </a:r>
          </a:p>
          <a:p>
            <a:pPr lvl="1"/>
            <a:r>
              <a:rPr lang="en-US" dirty="0"/>
              <a:t>Long run economic growth / Differences in income across countries</a:t>
            </a:r>
          </a:p>
          <a:p>
            <a:pPr lvl="1"/>
            <a:r>
              <a:rPr lang="en-US" dirty="0"/>
              <a:t>Inflation / Hyperinflation</a:t>
            </a:r>
          </a:p>
          <a:p>
            <a:pPr lvl="1"/>
            <a:r>
              <a:rPr lang="en-US" dirty="0"/>
              <a:t>Financial crises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9023-A981-FABF-696F-4BCDA474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9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Recession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407725"/>
              </p:ext>
            </p:extLst>
          </p:nvPr>
        </p:nvGraphicFramePr>
        <p:xfrm>
          <a:off x="609600" y="1295400"/>
          <a:ext cx="10744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48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6192"/>
            <a:ext cx="7942450" cy="6341834"/>
          </a:xfrm>
        </p:spPr>
      </p:pic>
    </p:spTree>
    <p:extLst>
      <p:ext uri="{BB962C8B-B14F-4D97-AF65-F5344CB8AC3E}">
        <p14:creationId xmlns:p14="http://schemas.microsoft.com/office/powerpoint/2010/main" val="278917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Federal Reserve lowered interest rates to zero</a:t>
            </a:r>
          </a:p>
          <a:p>
            <a:r>
              <a:rPr lang="en-US" dirty="0"/>
              <a:t>Bush/Obama administrations passed large </a:t>
            </a:r>
            <a:br>
              <a:rPr lang="en-US" dirty="0"/>
            </a:br>
            <a:r>
              <a:rPr lang="en-US" dirty="0"/>
              <a:t>“fiscal stimulus” bills</a:t>
            </a:r>
          </a:p>
          <a:p>
            <a:r>
              <a:rPr lang="en-US" dirty="0"/>
              <a:t>Massive increase of federal deposit insurance</a:t>
            </a:r>
          </a:p>
          <a:p>
            <a:r>
              <a:rPr lang="en-US" dirty="0"/>
              <a:t>Lehman Brothers let go bankrupt</a:t>
            </a:r>
          </a:p>
          <a:p>
            <a:r>
              <a:rPr lang="en-US" dirty="0"/>
              <a:t>Large Wall Street ``bailouts’’ </a:t>
            </a:r>
            <a:br>
              <a:rPr lang="en-US" dirty="0"/>
            </a:br>
            <a:r>
              <a:rPr lang="en-US" dirty="0"/>
              <a:t>(Fannie Mae, Freddy Mac, AIG, big banks)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Macro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/>
          <a:lstStyle/>
          <a:p>
            <a:r>
              <a:rPr lang="en-US" dirty="0"/>
              <a:t>Krugman (2009):</a:t>
            </a:r>
          </a:p>
          <a:p>
            <a:pPr lvl="1"/>
            <a:r>
              <a:rPr lang="en-US" dirty="0"/>
              <a:t>How did economists get it so wrong?</a:t>
            </a:r>
            <a:br>
              <a:rPr lang="en-US" dirty="0"/>
            </a:br>
            <a:r>
              <a:rPr lang="en-US" dirty="0"/>
              <a:t>(i.e., how could we let this happen?)</a:t>
            </a:r>
          </a:p>
          <a:p>
            <a:pPr lvl="1"/>
            <a:r>
              <a:rPr lang="en-US" dirty="0"/>
              <a:t>“mistook beauty, clad in impressive-looking mathematics, for truth”</a:t>
            </a:r>
          </a:p>
          <a:p>
            <a:pPr lvl="1"/>
            <a:r>
              <a:rPr lang="en-US" dirty="0"/>
              <a:t>“blindness of the very possibility of catastrophic failures </a:t>
            </a:r>
            <a:br>
              <a:rPr lang="en-US" dirty="0"/>
            </a:br>
            <a:r>
              <a:rPr lang="en-US" dirty="0"/>
              <a:t>in a market economy.”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Great Recession vs. Great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125200" cy="4724400"/>
          </a:xfrm>
        </p:spPr>
        <p:txBody>
          <a:bodyPr>
            <a:normAutofit/>
          </a:bodyPr>
          <a:lstStyle/>
          <a:p>
            <a:r>
              <a:rPr lang="en-US" dirty="0"/>
              <a:t>Christina </a:t>
            </a:r>
            <a:r>
              <a:rPr lang="en-US" dirty="0" err="1"/>
              <a:t>Romer</a:t>
            </a:r>
            <a:r>
              <a:rPr lang="en-US" dirty="0"/>
              <a:t> (Chair, CEA, 2009-2010): </a:t>
            </a:r>
            <a:br>
              <a:rPr lang="en-US" dirty="0"/>
            </a:br>
            <a:r>
              <a:rPr lang="en-US" dirty="0"/>
              <a:t>“I feel strongly that the shocks that hit the U.S. economy last fall [fall of 2008] were at least as large as those in 1929.”</a:t>
            </a:r>
          </a:p>
          <a:p>
            <a:pPr marL="640080" lvl="1"/>
            <a:r>
              <a:rPr lang="en-US" dirty="0"/>
              <a:t>Household wealth: </a:t>
            </a:r>
          </a:p>
          <a:p>
            <a:pPr marL="640080" lvl="1">
              <a:buNone/>
            </a:pPr>
            <a:r>
              <a:rPr lang="en-US" dirty="0"/>
              <a:t>		-17% in 2008 </a:t>
            </a:r>
            <a:r>
              <a:rPr lang="en-US" dirty="0" err="1"/>
              <a:t>vs</a:t>
            </a:r>
            <a:r>
              <a:rPr lang="en-US" dirty="0"/>
              <a:t> -3% in 1929</a:t>
            </a:r>
          </a:p>
          <a:p>
            <a:pPr marL="640080" lvl="1"/>
            <a:r>
              <a:rPr lang="en-US" dirty="0"/>
              <a:t>AAA-BAA spread: </a:t>
            </a:r>
          </a:p>
          <a:p>
            <a:pPr marL="640080" lvl="1">
              <a:buNone/>
            </a:pPr>
            <a:r>
              <a:rPr lang="en-US" dirty="0"/>
              <a:t>		338bp in Dec-2008 vs. 219bp in Dec-1930</a:t>
            </a:r>
          </a:p>
          <a:p>
            <a:pPr marL="36576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Economy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is the U.S economy doing right now?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Very well, better than average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About average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Not well, less well than average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Terribly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2590929"/>
              </p:ext>
            </p:extLst>
          </p:nvPr>
        </p:nvGraphicFramePr>
        <p:xfrm>
          <a:off x="1600200" y="228600"/>
          <a:ext cx="8915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4505197"/>
              </p:ext>
            </p:extLst>
          </p:nvPr>
        </p:nvGraphicFramePr>
        <p:xfrm>
          <a:off x="762000" y="304800"/>
          <a:ext cx="10515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of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/>
          </a:bodyPr>
          <a:lstStyle/>
          <a:p>
            <a:r>
              <a:rPr lang="en-US" dirty="0" err="1"/>
              <a:t>Romer</a:t>
            </a:r>
            <a:r>
              <a:rPr lang="en-US" dirty="0"/>
              <a:t>, Sep 24</a:t>
            </a:r>
            <a:r>
              <a:rPr lang="en-US" baseline="30000" dirty="0"/>
              <a:t>th</a:t>
            </a:r>
            <a:r>
              <a:rPr lang="en-US" dirty="0"/>
              <a:t> 2009:</a:t>
            </a:r>
          </a:p>
          <a:p>
            <a:pPr>
              <a:buNone/>
            </a:pPr>
            <a:r>
              <a:rPr lang="en-US" dirty="0"/>
              <a:t>	“The accomplishment of walking the American economy back from the edge of the second Great Depression is real and deserves to be celebrated.” </a:t>
            </a:r>
          </a:p>
          <a:p>
            <a:r>
              <a:rPr lang="en-US" dirty="0" err="1"/>
              <a:t>Krugman</a:t>
            </a:r>
            <a:r>
              <a:rPr lang="en-US" dirty="0"/>
              <a:t>, Sep 6</a:t>
            </a:r>
            <a:r>
              <a:rPr lang="en-US" baseline="30000" dirty="0"/>
              <a:t>th</a:t>
            </a:r>
            <a:r>
              <a:rPr lang="en-US" dirty="0"/>
              <a:t> 2009:</a:t>
            </a:r>
          </a:p>
          <a:p>
            <a:pPr>
              <a:buNone/>
            </a:pPr>
            <a:r>
              <a:rPr lang="en-US" dirty="0"/>
              <a:t>	“It’s hard to believe now, but not long ago economists were congratulating themselves over the success of their field.”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 Bernanke at Milton Friedman’s </a:t>
            </a:r>
            <a:br>
              <a:rPr lang="en-US" dirty="0"/>
            </a:br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Birthday Celebration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would like to say to Milton and Anna: Regarding the Great Depression. You're right, we did it. We're very sorry. But thanks to you, we won't do it again.”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Ben Bernanke</a:t>
            </a:r>
          </a:p>
          <a:p>
            <a:pPr marL="0" indent="0" algn="r">
              <a:buNone/>
            </a:pPr>
            <a:r>
              <a:rPr lang="en-US" dirty="0"/>
              <a:t>Chairman of Federal Reserve Board, 2006-2014</a:t>
            </a:r>
          </a:p>
          <a:p>
            <a:pPr marL="0" indent="0" algn="r">
              <a:buNone/>
            </a:pPr>
            <a:r>
              <a:rPr lang="en-US" dirty="0"/>
              <a:t>[then Governor at Federal Reserve Board]</a:t>
            </a:r>
          </a:p>
          <a:p>
            <a:pPr marL="0" indent="0" algn="r">
              <a:buNone/>
            </a:pPr>
            <a:r>
              <a:rPr lang="en-US" dirty="0"/>
              <a:t>November 8</a:t>
            </a:r>
            <a:r>
              <a:rPr lang="en-US" baseline="30000" dirty="0"/>
              <a:t>th</a:t>
            </a:r>
            <a:r>
              <a:rPr lang="en-US" dirty="0"/>
              <a:t> 2002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6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54EEB-9333-A9D5-4ADC-130A0062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about Recessions/Crises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55E4B-F307-4B48-EBC1-838709765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5613400" cy="4525963"/>
          </a:xfrm>
        </p:spPr>
        <p:txBody>
          <a:bodyPr>
            <a:normAutofit/>
          </a:bodyPr>
          <a:lstStyle/>
          <a:p>
            <a:r>
              <a:rPr lang="en-US" dirty="0"/>
              <a:t>Why do they happen?</a:t>
            </a:r>
          </a:p>
          <a:p>
            <a:pPr lvl="1"/>
            <a:r>
              <a:rPr lang="en-US" dirty="0"/>
              <a:t>Irrational exuberance gone bad?</a:t>
            </a:r>
          </a:p>
          <a:p>
            <a:pPr lvl="1"/>
            <a:r>
              <a:rPr lang="en-US" dirty="0"/>
              <a:t>Policy mistakes?</a:t>
            </a:r>
          </a:p>
          <a:p>
            <a:pPr lvl="1"/>
            <a:r>
              <a:rPr lang="en-US" dirty="0"/>
              <a:t>Fundamental “shocks”?</a:t>
            </a:r>
          </a:p>
          <a:p>
            <a:pPr lvl="1"/>
            <a:r>
              <a:rPr lang="en-US" dirty="0"/>
              <a:t>Perhaps “self-fulfilling prophesies”?</a:t>
            </a:r>
          </a:p>
          <a:p>
            <a:endParaRPr lang="en-US" dirty="0"/>
          </a:p>
          <a:p>
            <a:r>
              <a:rPr lang="en-US" dirty="0"/>
              <a:t>Can good policy prevent recessions/crises?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9CD071-97DA-C5AC-42D3-9D8D7C97D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13400" cy="4756150"/>
          </a:xfrm>
        </p:spPr>
        <p:txBody>
          <a:bodyPr>
            <a:normAutofit/>
          </a:bodyPr>
          <a:lstStyle/>
          <a:p>
            <a:r>
              <a:rPr lang="en-US" dirty="0"/>
              <a:t>What we do about them?</a:t>
            </a:r>
          </a:p>
          <a:p>
            <a:pPr lvl="1"/>
            <a:r>
              <a:rPr lang="en-US" dirty="0"/>
              <a:t>Major policy responses:</a:t>
            </a:r>
          </a:p>
          <a:p>
            <a:pPr lvl="2"/>
            <a:r>
              <a:rPr lang="en-US" dirty="0"/>
              <a:t>Monetary policy </a:t>
            </a:r>
          </a:p>
          <a:p>
            <a:pPr lvl="2"/>
            <a:r>
              <a:rPr lang="en-US" dirty="0"/>
              <a:t>Fiscal policy</a:t>
            </a:r>
          </a:p>
          <a:p>
            <a:pPr lvl="1"/>
            <a:r>
              <a:rPr lang="en-US" dirty="0"/>
              <a:t>Does it make sense to use fiscal stimulus? What kind?</a:t>
            </a:r>
          </a:p>
          <a:p>
            <a:pPr lvl="1"/>
            <a:r>
              <a:rPr lang="en-US" dirty="0"/>
              <a:t>Does it make sense to “bail out” banks? How? 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E9386-DEC8-06A3-8A72-4594153A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Economic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Content Placeholder 7" descr="A graph of the united states and china&#10;&#10;AI-generated content may be incorrect.">
            <a:extLst>
              <a:ext uri="{FF2B5EF4-FFF2-40B4-BE49-F238E27FC236}">
                <a16:creationId xmlns:a16="http://schemas.microsoft.com/office/drawing/2014/main" id="{5566C66F-A591-16DC-B83A-5908A4D43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72674"/>
            <a:ext cx="8000999" cy="5745163"/>
          </a:xfrm>
        </p:spPr>
      </p:pic>
    </p:spTree>
    <p:extLst>
      <p:ext uri="{BB962C8B-B14F-4D97-AF65-F5344CB8AC3E}">
        <p14:creationId xmlns:p14="http://schemas.microsoft.com/office/powerpoint/2010/main" val="287204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83AE8C59-BBE0-AEF3-F4B4-558DCF5B7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51" y="136524"/>
            <a:ext cx="9359297" cy="63024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80758-5A8C-A9F4-B5D0-803949EF1F56}"/>
              </a:ext>
            </a:extLst>
          </p:cNvPr>
          <p:cNvSpPr txBox="1"/>
          <p:nvPr/>
        </p:nvSpPr>
        <p:spPr>
          <a:xfrm>
            <a:off x="2016239" y="6434874"/>
            <a:ext cx="61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GDP Growth in China. Source: Chang, Wang, </a:t>
            </a:r>
            <a:r>
              <a:rPr lang="en-US" dirty="0" err="1"/>
              <a:t>Wiong</a:t>
            </a:r>
            <a:r>
              <a:rPr lang="en-US" dirty="0"/>
              <a:t> (BPEA 2025)</a:t>
            </a:r>
          </a:p>
        </p:txBody>
      </p:sp>
    </p:spTree>
    <p:extLst>
      <p:ext uri="{BB962C8B-B14F-4D97-AF65-F5344CB8AC3E}">
        <p14:creationId xmlns:p14="http://schemas.microsoft.com/office/powerpoint/2010/main" val="1883341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265901"/>
              </p:ext>
            </p:extLst>
          </p:nvPr>
        </p:nvGraphicFramePr>
        <p:xfrm>
          <a:off x="1981200" y="6096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8774" y="6429033"/>
            <a:ext cx="689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Consumption Growth in China. Source: Nakamura, Steinsson, Liu (2016)</a:t>
            </a:r>
          </a:p>
        </p:txBody>
      </p:sp>
    </p:spTree>
    <p:extLst>
      <p:ext uri="{BB962C8B-B14F-4D97-AF65-F5344CB8AC3E}">
        <p14:creationId xmlns:p14="http://schemas.microsoft.com/office/powerpoint/2010/main" val="3470612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4A57768D-B272-D8B1-4658-C919ADC61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1124"/>
            <a:ext cx="10932540" cy="62198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E0263-5CCA-057A-9F75-2E902FA5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3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showing the growth of the company&#10;&#10;AI-generated content may be incorrect.">
            <a:extLst>
              <a:ext uri="{FF2B5EF4-FFF2-40B4-BE49-F238E27FC236}">
                <a16:creationId xmlns:a16="http://schemas.microsoft.com/office/drawing/2014/main" id="{B487A2AA-E91C-055E-54FF-E256506D4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10870908" cy="6324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D9AA2-8ACF-F12D-B76B-331C429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6352143"/>
            <a:ext cx="380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Unemployment rate in July 2025: 4.2%</a:t>
            </a:r>
          </a:p>
        </p:txBody>
      </p:sp>
      <p:pic>
        <p:nvPicPr>
          <p:cNvPr id="8" name="Content Placeholder 7" descr="A graph showing a line&#10;&#10;AI-generated content may be incorrect.">
            <a:extLst>
              <a:ext uri="{FF2B5EF4-FFF2-40B4-BE49-F238E27FC236}">
                <a16:creationId xmlns:a16="http://schemas.microsoft.com/office/drawing/2014/main" id="{A15CFA55-0271-772D-4298-8C8412CCF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4" y="1600200"/>
            <a:ext cx="10677272" cy="4525963"/>
          </a:xfrm>
        </p:spPr>
      </p:pic>
    </p:spTree>
    <p:extLst>
      <p:ext uri="{BB962C8B-B14F-4D97-AF65-F5344CB8AC3E}">
        <p14:creationId xmlns:p14="http://schemas.microsoft.com/office/powerpoint/2010/main" val="147933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Robert Lucas (1988):</a:t>
            </a:r>
          </a:p>
          <a:p>
            <a:pPr lvl="1"/>
            <a:r>
              <a:rPr lang="en-US" dirty="0"/>
              <a:t>Per capita growth for period 1960-80:</a:t>
            </a:r>
          </a:p>
          <a:p>
            <a:pPr lvl="2"/>
            <a:r>
              <a:rPr lang="en-US" dirty="0"/>
              <a:t>India: 1.4% (doubles every 50 years)</a:t>
            </a:r>
          </a:p>
          <a:p>
            <a:pPr lvl="2"/>
            <a:r>
              <a:rPr lang="en-US" dirty="0"/>
              <a:t>Egypt: 3.4% (doubles every 21 years)</a:t>
            </a:r>
          </a:p>
          <a:p>
            <a:pPr lvl="2"/>
            <a:r>
              <a:rPr lang="en-US" dirty="0"/>
              <a:t>Indonesia: 7.5% (doubles every 9 years)</a:t>
            </a:r>
          </a:p>
          <a:p>
            <a:pPr lvl="1"/>
            <a:r>
              <a:rPr lang="en-US" dirty="0"/>
              <a:t>“Is there some action a government of India could take that would lead the Indian economy to grow like Indonesia’s or Egypt’s?”</a:t>
            </a:r>
          </a:p>
          <a:p>
            <a:pPr lvl="1"/>
            <a:r>
              <a:rPr lang="en-US" dirty="0"/>
              <a:t>“The consequences for human welfare involved in questions like these are simply staggering: Once one starts to think about them, it is hard to think about anything else.”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Content Placeholder 9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30860D3E-3035-4C2A-9FAE-676587C87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4444"/>
            <a:ext cx="8772557" cy="3549112"/>
          </a:xfrm>
        </p:spPr>
      </p:pic>
    </p:spTree>
    <p:extLst>
      <p:ext uri="{BB962C8B-B14F-4D97-AF65-F5344CB8AC3E}">
        <p14:creationId xmlns:p14="http://schemas.microsoft.com/office/powerpoint/2010/main" val="4099629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showing the growth of a company&#10;&#10;AI-generated content may be incorrect.">
            <a:extLst>
              <a:ext uri="{FF2B5EF4-FFF2-40B4-BE49-F238E27FC236}">
                <a16:creationId xmlns:a16="http://schemas.microsoft.com/office/drawing/2014/main" id="{ECCAD222-3505-E308-131F-A72CFE487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10994790" cy="6400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21556-FE54-5832-CF48-C4B9A729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0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650"/>
            <a:ext cx="8229600" cy="1143000"/>
          </a:xfrm>
        </p:spPr>
        <p:txBody>
          <a:bodyPr/>
          <a:lstStyle/>
          <a:p>
            <a:r>
              <a:rPr lang="en-US" dirty="0"/>
              <a:t>Growth Is a Modern Phenomenon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9809" y="6352143"/>
            <a:ext cx="753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Wages of Laborers in Building Industry in England from Clark (2005, 2010)</a:t>
            </a:r>
          </a:p>
        </p:txBody>
      </p:sp>
      <p:pic>
        <p:nvPicPr>
          <p:cNvPr id="9" name="Content Placeholder 8" descr="A graph showing a line&#10;&#10;AI-generated content may be incorrect.">
            <a:extLst>
              <a:ext uri="{FF2B5EF4-FFF2-40B4-BE49-F238E27FC236}">
                <a16:creationId xmlns:a16="http://schemas.microsoft.com/office/drawing/2014/main" id="{53AD6967-24EB-53A1-DF51-006D4C0D4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8" y="1022292"/>
            <a:ext cx="10734364" cy="5149908"/>
          </a:xfrm>
        </p:spPr>
      </p:pic>
    </p:spTree>
    <p:extLst>
      <p:ext uri="{BB962C8B-B14F-4D97-AF65-F5344CB8AC3E}">
        <p14:creationId xmlns:p14="http://schemas.microsoft.com/office/powerpoint/2010/main" val="3346142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the Next 50 Years Compare?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/>
          <a:lstStyle/>
          <a:p>
            <a:r>
              <a:rPr lang="en-US" dirty="0"/>
              <a:t>Bernanke (2013) reading:</a:t>
            </a:r>
          </a:p>
          <a:p>
            <a:pPr lvl="1"/>
            <a:r>
              <a:rPr lang="en-US" dirty="0"/>
              <a:t>Compares 1963 with 2013</a:t>
            </a:r>
          </a:p>
          <a:p>
            <a:pPr lvl="1"/>
            <a:r>
              <a:rPr lang="en-US" dirty="0"/>
              <a:t>Most things the same (except internet, cellphones, microwave ovens)</a:t>
            </a:r>
            <a:br>
              <a:rPr lang="en-US" dirty="0"/>
            </a:br>
            <a:r>
              <a:rPr lang="en-US" dirty="0"/>
              <a:t>(since then, we have social media, ChatGPT)</a:t>
            </a:r>
          </a:p>
          <a:p>
            <a:pPr lvl="1"/>
            <a:r>
              <a:rPr lang="en-US" dirty="0"/>
              <a:t>Then compares 1913 with 1963</a:t>
            </a:r>
          </a:p>
          <a:p>
            <a:pPr lvl="1"/>
            <a:r>
              <a:rPr lang="en-US" dirty="0"/>
              <a:t>Fundamental differences (few people had electricity, telephones, cars. No radio, airplanes, antibiotics, etc.) </a:t>
            </a:r>
          </a:p>
          <a:p>
            <a:pPr lvl="1"/>
            <a:r>
              <a:rPr lang="en-US" dirty="0"/>
              <a:t>Is innovation running out of steam?</a:t>
            </a:r>
          </a:p>
          <a:p>
            <a:pPr lvl="1"/>
            <a:r>
              <a:rPr lang="en-US" dirty="0"/>
              <a:t>Bernanke doesn’t think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Questions About Growth: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/>
              <a:t>Why do growth rates differ so much across countries? </a:t>
            </a:r>
            <a:br>
              <a:rPr lang="en-US" dirty="0"/>
            </a:br>
            <a:r>
              <a:rPr lang="en-US" dirty="0"/>
              <a:t>(China grew 3-4 times faster than the U.S. over last decades)</a:t>
            </a:r>
          </a:p>
          <a:p>
            <a:r>
              <a:rPr lang="en-US" dirty="0"/>
              <a:t>What is the source of economic growth?</a:t>
            </a:r>
            <a:br>
              <a:rPr lang="en-US" dirty="0"/>
            </a:br>
            <a:r>
              <a:rPr lang="en-US" sz="2800" dirty="0"/>
              <a:t>(Why are we about 10 times richer than Americans a century ago?)</a:t>
            </a:r>
          </a:p>
          <a:p>
            <a:r>
              <a:rPr lang="en-US" dirty="0"/>
              <a:t>Why are some countries 50 times poorer than others?</a:t>
            </a:r>
          </a:p>
          <a:p>
            <a:r>
              <a:rPr lang="en-US" dirty="0"/>
              <a:t>How did modern economic growth begin? </a:t>
            </a:r>
          </a:p>
          <a:p>
            <a:r>
              <a:rPr lang="en-US" dirty="0"/>
              <a:t>Will it continue?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029"/>
            <a:ext cx="8229600" cy="1143000"/>
          </a:xfrm>
        </p:spPr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Content Placeholder 7" descr="A graph showing a line&#10;&#10;AI-generated content may be incorrect.">
            <a:extLst>
              <a:ext uri="{FF2B5EF4-FFF2-40B4-BE49-F238E27FC236}">
                <a16:creationId xmlns:a16="http://schemas.microsoft.com/office/drawing/2014/main" id="{15A7A5D6-3FCA-9E70-8861-4973B1237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3315"/>
            <a:ext cx="11810999" cy="4802956"/>
          </a:xfrm>
        </p:spPr>
      </p:pic>
    </p:spTree>
    <p:extLst>
      <p:ext uri="{BB962C8B-B14F-4D97-AF65-F5344CB8AC3E}">
        <p14:creationId xmlns:p14="http://schemas.microsoft.com/office/powerpoint/2010/main" val="3502123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rgent1982GermanyFig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765" y="244432"/>
            <a:ext cx="6389271" cy="63691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Content Placeholder 4" descr="DMvsGol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04800"/>
            <a:ext cx="4953000" cy="59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9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ildren-playing-with-mone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1" y="249126"/>
            <a:ext cx="5333999" cy="6324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00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334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Zimbabwe rolls out Z$100 trillion note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1572904"/>
            <a:ext cx="2168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BBC News</a:t>
            </a:r>
          </a:p>
          <a:p>
            <a:r>
              <a:rPr lang="en-US" sz="2000" dirty="0"/>
              <a:t>January 16th,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Zimbabwe-One-Hundred-Tril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0" y="1219200"/>
            <a:ext cx="5715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4599297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Old banknotes such as this, once considered near worthless when in circulation, </a:t>
            </a:r>
          </a:p>
          <a:p>
            <a:r>
              <a:rPr lang="en-US" sz="2000" dirty="0"/>
              <a:t>are enjoying a resurgence in value with tourists eager to buy notes as curiosities. …</a:t>
            </a:r>
          </a:p>
          <a:p>
            <a:r>
              <a:rPr lang="en-US" sz="2000" dirty="0"/>
              <a:t>The IMF says the [inflation] rate peaked at the end of 2008 at 500 billion percent.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4800" y="5710020"/>
            <a:ext cx="2039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Scotsman</a:t>
            </a:r>
          </a:p>
          <a:p>
            <a:r>
              <a:rPr lang="en-US" sz="2000" dirty="0"/>
              <a:t>January 5th, 2010</a:t>
            </a:r>
          </a:p>
        </p:txBody>
      </p:sp>
    </p:spTree>
    <p:extLst>
      <p:ext uri="{BB962C8B-B14F-4D97-AF65-F5344CB8AC3E}">
        <p14:creationId xmlns:p14="http://schemas.microsoft.com/office/powerpoint/2010/main" val="12132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– Long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7" descr="A graph showing a line&#10;&#10;AI-generated content may be incorrect.">
            <a:extLst>
              <a:ext uri="{FF2B5EF4-FFF2-40B4-BE49-F238E27FC236}">
                <a16:creationId xmlns:a16="http://schemas.microsoft.com/office/drawing/2014/main" id="{4D05E5A0-09E5-5D34-C485-69F99CDA1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2816"/>
            <a:ext cx="11734800" cy="4976106"/>
          </a:xfrm>
        </p:spPr>
      </p:pic>
    </p:spTree>
    <p:extLst>
      <p:ext uri="{BB962C8B-B14F-4D97-AF65-F5344CB8AC3E}">
        <p14:creationId xmlns:p14="http://schemas.microsoft.com/office/powerpoint/2010/main" val="223380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71500"/>
            <a:ext cx="7620000" cy="571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79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About Inflation: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dirty="0"/>
              <a:t>What determines the rate of inflation?</a:t>
            </a:r>
          </a:p>
          <a:p>
            <a:r>
              <a:rPr lang="en-US" dirty="0"/>
              <a:t>Why did inflation in the U.S. rise to double digit levels </a:t>
            </a:r>
            <a:br>
              <a:rPr lang="en-US" dirty="0"/>
            </a:br>
            <a:r>
              <a:rPr lang="en-US" dirty="0"/>
              <a:t>in the 1970’s?</a:t>
            </a:r>
          </a:p>
          <a:p>
            <a:r>
              <a:rPr lang="en-US" dirty="0"/>
              <a:t>Why do some countries experience hyperinflations?</a:t>
            </a:r>
          </a:p>
          <a:p>
            <a:r>
              <a:rPr lang="en-US" dirty="0"/>
              <a:t>How should a country deal with deflation?</a:t>
            </a:r>
          </a:p>
          <a:p>
            <a:r>
              <a:rPr lang="en-US" dirty="0"/>
              <a:t>How costly is inflation (and deflation)?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5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This Class Help You Answer Key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will discuss </a:t>
            </a:r>
            <a:r>
              <a:rPr lang="en-US" dirty="0">
                <a:solidFill>
                  <a:schemeClr val="accent2"/>
                </a:solidFill>
              </a:rPr>
              <a:t>empirical evidence </a:t>
            </a:r>
            <a:r>
              <a:rPr lang="en-US" dirty="0"/>
              <a:t>that may affect your thinking about these issues and we will discuss how to interpret this evidence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develop </a:t>
            </a:r>
            <a:r>
              <a:rPr lang="en-US" dirty="0">
                <a:solidFill>
                  <a:schemeClr val="accent2"/>
                </a:solidFill>
              </a:rPr>
              <a:t>theory</a:t>
            </a:r>
            <a:r>
              <a:rPr lang="en-US" dirty="0"/>
              <a:t> (i.e., a powerful language) that will help you think about these issues and explain the empirical evidence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Interplay of Theory and Facts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7054849" y="2637871"/>
            <a:ext cx="1727200" cy="2959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10800000">
            <a:off x="3752849" y="2460071"/>
            <a:ext cx="1727200" cy="2959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049" y="2469627"/>
            <a:ext cx="157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4049" y="4959674"/>
            <a:ext cx="132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4AE58-E936-627D-67B4-E38B1333AEF4}"/>
              </a:ext>
            </a:extLst>
          </p:cNvPr>
          <p:cNvSpPr txBox="1"/>
          <p:nvPr/>
        </p:nvSpPr>
        <p:spPr>
          <a:xfrm>
            <a:off x="9161650" y="3453618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helps us decide </a:t>
            </a:r>
          </a:p>
          <a:p>
            <a:r>
              <a:rPr lang="en-US" dirty="0"/>
              <a:t>what to measure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A8081-A10B-4304-21F7-CE2BCB15B091}"/>
              </a:ext>
            </a:extLst>
          </p:cNvPr>
          <p:cNvSpPr txBox="1"/>
          <p:nvPr/>
        </p:nvSpPr>
        <p:spPr>
          <a:xfrm>
            <a:off x="1497615" y="3453618"/>
            <a:ext cx="2255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Facts help us decide</a:t>
            </a:r>
          </a:p>
          <a:p>
            <a:r>
              <a:rPr lang="en-US" dirty="0"/>
              <a:t>what types of models </a:t>
            </a:r>
          </a:p>
          <a:p>
            <a:r>
              <a:rPr lang="en-US" dirty="0"/>
              <a:t>to construct</a:t>
            </a:r>
          </a:p>
        </p:txBody>
      </p:sp>
    </p:spTree>
    <p:extLst>
      <p:ext uri="{BB962C8B-B14F-4D97-AF65-F5344CB8AC3E}">
        <p14:creationId xmlns:p14="http://schemas.microsoft.com/office/powerpoint/2010/main" val="4044324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Like An Economist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0540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A correlation does not imply a causal relationship</a:t>
            </a:r>
          </a:p>
          <a:p>
            <a:pPr marL="971550" lvl="1" indent="-514350"/>
            <a:r>
              <a:rPr lang="en-US" dirty="0"/>
              <a:t>Example: Countries with more complex tax systems have higher income per capita</a:t>
            </a:r>
          </a:p>
          <a:p>
            <a:pPr marL="971550" lvl="1" indent="-514350"/>
            <a:r>
              <a:rPr lang="en-US" dirty="0"/>
              <a:t>Example: Teenagers that start to use alcohol later are less likely </a:t>
            </a:r>
            <a:br>
              <a:rPr lang="en-US" dirty="0"/>
            </a:br>
            <a:r>
              <a:rPr lang="en-US" dirty="0"/>
              <a:t>to have drug problems later in life 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The power of competition</a:t>
            </a:r>
          </a:p>
          <a:p>
            <a:pPr marL="971550" lvl="1" indent="-514350"/>
            <a:r>
              <a:rPr lang="en-US" dirty="0"/>
              <a:t>Competitive markets lead to an efficient outcome</a:t>
            </a:r>
          </a:p>
          <a:p>
            <a:pPr marL="971550" lvl="1" indent="-514350"/>
            <a:r>
              <a:rPr lang="en-US" dirty="0"/>
              <a:t>Government intervention can be justified by a “market failure”. (What is the market failure?)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E9C2-617A-4D65-AFBD-F489864C049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Wing Critique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4068763"/>
          </a:xfrm>
        </p:spPr>
        <p:txBody>
          <a:bodyPr/>
          <a:lstStyle/>
          <a:p>
            <a:r>
              <a:rPr lang="en-US" dirty="0"/>
              <a:t>Mainstream economics is hopelessly biased in favor of </a:t>
            </a:r>
            <a:br>
              <a:rPr lang="en-US" dirty="0"/>
            </a:br>
            <a:r>
              <a:rPr lang="en-US" dirty="0"/>
              <a:t>the rich and powerful (i.e., capitalists)</a:t>
            </a:r>
          </a:p>
          <a:p>
            <a:endParaRPr lang="en-US" dirty="0"/>
          </a:p>
          <a:p>
            <a:r>
              <a:rPr lang="en-US" dirty="0"/>
              <a:t>Neoclassical economics is a tool of the powerful to exploit </a:t>
            </a:r>
            <a:br>
              <a:rPr lang="en-US" dirty="0"/>
            </a:br>
            <a:r>
              <a:rPr lang="en-US" dirty="0"/>
              <a:t>the powerless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57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Wing Critique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892675"/>
          </a:xfrm>
        </p:spPr>
        <p:txBody>
          <a:bodyPr>
            <a:normAutofit/>
          </a:bodyPr>
          <a:lstStyle/>
          <a:p>
            <a:r>
              <a:rPr lang="en-US" dirty="0"/>
              <a:t>I have some sympathy for this view</a:t>
            </a:r>
          </a:p>
          <a:p>
            <a:pPr lvl="1"/>
            <a:r>
              <a:rPr lang="en-US" dirty="0"/>
              <a:t>Models with “perfect markets” are easier to solve</a:t>
            </a:r>
          </a:p>
          <a:p>
            <a:pPr lvl="1"/>
            <a:r>
              <a:rPr lang="en-US" dirty="0"/>
              <a:t>Hence, they are a common benchmark</a:t>
            </a:r>
          </a:p>
          <a:p>
            <a:pPr lvl="1"/>
            <a:r>
              <a:rPr lang="en-US" dirty="0"/>
              <a:t>Models are meant to be a stylized version of reality, </a:t>
            </a:r>
            <a:br>
              <a:rPr lang="en-US" dirty="0"/>
            </a:br>
            <a:r>
              <a:rPr lang="en-US" dirty="0"/>
              <a:t>but are often an idealized version of reality</a:t>
            </a:r>
          </a:p>
          <a:p>
            <a:pPr lvl="1"/>
            <a:r>
              <a:rPr lang="en-US" dirty="0"/>
              <a:t>We use them so much we forget that their conclusions depend on strong assumptions that may not accurately reflect the real world </a:t>
            </a:r>
          </a:p>
          <a:p>
            <a:pPr lvl="1"/>
            <a:r>
              <a:rPr lang="en-US" dirty="0"/>
              <a:t>Important (but hard) to not let this bias one’s thinking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of Mainstream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121275"/>
          </a:xfrm>
        </p:spPr>
        <p:txBody>
          <a:bodyPr/>
          <a:lstStyle/>
          <a:p>
            <a:r>
              <a:rPr lang="en-US" dirty="0"/>
              <a:t>Left wing critics often have a rosy view of reality: </a:t>
            </a:r>
          </a:p>
          <a:p>
            <a:endParaRPr lang="en-US" sz="1000" dirty="0"/>
          </a:p>
          <a:p>
            <a:pPr marL="0" indent="0" algn="ctr">
              <a:buNone/>
            </a:pPr>
            <a:r>
              <a:rPr lang="en-US" dirty="0"/>
              <a:t>“From each according to their ability, </a:t>
            </a:r>
            <a:br>
              <a:rPr lang="en-US" dirty="0"/>
            </a:br>
            <a:r>
              <a:rPr lang="en-US" dirty="0"/>
              <a:t>to each according to their need” </a:t>
            </a:r>
          </a:p>
          <a:p>
            <a:endParaRPr lang="en-US" dirty="0"/>
          </a:p>
          <a:p>
            <a:r>
              <a:rPr lang="en-US" dirty="0"/>
              <a:t>Basic premise of mainstream economics: </a:t>
            </a:r>
          </a:p>
          <a:p>
            <a:endParaRPr lang="en-US" sz="1000" dirty="0"/>
          </a:p>
          <a:p>
            <a:pPr marL="0" indent="0" algn="ctr">
              <a:buNone/>
            </a:pPr>
            <a:r>
              <a:rPr lang="en-US" dirty="0"/>
              <a:t>People respond to incentives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of Mainstream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Central idea of mainstream economics:</a:t>
            </a:r>
          </a:p>
          <a:p>
            <a:pPr marL="0" indent="0" algn="ctr">
              <a:buNone/>
            </a:pPr>
            <a:r>
              <a:rPr lang="en-US" dirty="0"/>
              <a:t> Competition restrains exploitation</a:t>
            </a:r>
          </a:p>
          <a:p>
            <a:r>
              <a:rPr lang="en-US" dirty="0"/>
              <a:t>Sometimes competition fails. </a:t>
            </a:r>
          </a:p>
          <a:p>
            <a:r>
              <a:rPr lang="en-US" dirty="0"/>
              <a:t>Some economists have too rosy a view of market competition </a:t>
            </a:r>
          </a:p>
          <a:p>
            <a:r>
              <a:rPr lang="en-US" dirty="0"/>
              <a:t>But throwing out neoclassical economics is like throwing out the baby with the bathwater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Unemployment Rate – Very Long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2282" y="6310631"/>
            <a:ext cx="614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BLS and </a:t>
            </a:r>
            <a:r>
              <a:rPr lang="en-US" dirty="0" err="1"/>
              <a:t>Petrosky</a:t>
            </a:r>
            <a:r>
              <a:rPr lang="en-US" dirty="0"/>
              <a:t>-Nadeau and Zhang (2020)</a:t>
            </a:r>
          </a:p>
        </p:txBody>
      </p:sp>
      <p:pic>
        <p:nvPicPr>
          <p:cNvPr id="8" name="Content Placeholder 7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9978E0C4-6C3D-9912-190D-2E2FCD2F1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9753600" cy="4907170"/>
          </a:xfrm>
        </p:spPr>
      </p:pic>
    </p:spTree>
    <p:extLst>
      <p:ext uri="{BB962C8B-B14F-4D97-AF65-F5344CB8AC3E}">
        <p14:creationId xmlns:p14="http://schemas.microsoft.com/office/powerpoint/2010/main" val="221925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GDP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Content Placeholder 8" descr="A graph showing a line&#10;&#10;AI-generated content may be incorrect.">
            <a:extLst>
              <a:ext uri="{FF2B5EF4-FFF2-40B4-BE49-F238E27FC236}">
                <a16:creationId xmlns:a16="http://schemas.microsoft.com/office/drawing/2014/main" id="{F3AA0563-14DF-33C9-116E-10567DED3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1" y="1417638"/>
            <a:ext cx="11705598" cy="4840145"/>
          </a:xfrm>
        </p:spPr>
      </p:pic>
    </p:spTree>
    <p:extLst>
      <p:ext uri="{BB962C8B-B14F-4D97-AF65-F5344CB8AC3E}">
        <p14:creationId xmlns:p14="http://schemas.microsoft.com/office/powerpoint/2010/main" val="103352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 descr="A graph on a white background&#10;&#10;AI-generated content may be incorrect.">
            <a:extLst>
              <a:ext uri="{FF2B5EF4-FFF2-40B4-BE49-F238E27FC236}">
                <a16:creationId xmlns:a16="http://schemas.microsoft.com/office/drawing/2014/main" id="{B4D7114F-B519-CB53-AFFB-1300D9FBD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3" y="1417638"/>
            <a:ext cx="11765313" cy="4816209"/>
          </a:xfrm>
        </p:spPr>
      </p:pic>
    </p:spTree>
    <p:extLst>
      <p:ext uri="{BB962C8B-B14F-4D97-AF65-F5344CB8AC3E}">
        <p14:creationId xmlns:p14="http://schemas.microsoft.com/office/powerpoint/2010/main" val="382663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CPI Inflation</a:t>
            </a:r>
            <a:br>
              <a:rPr lang="en-US" dirty="0"/>
            </a:br>
            <a:r>
              <a:rPr lang="en-US" sz="2700" dirty="0"/>
              <a:t>(less food and energy)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6175226"/>
            <a:ext cx="391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Core CPI Inflation in June 2025: 3.0%</a:t>
            </a:r>
          </a:p>
          <a:p>
            <a:r>
              <a:rPr lang="en-US" dirty="0"/>
              <a:t>(percentage change from a year earlier)</a:t>
            </a:r>
          </a:p>
        </p:txBody>
      </p:sp>
      <p:pic>
        <p:nvPicPr>
          <p:cNvPr id="8" name="Content Placeholder 7" descr="A graph showing a line&#10;&#10;AI-generated content may be incorrect.">
            <a:extLst>
              <a:ext uri="{FF2B5EF4-FFF2-40B4-BE49-F238E27FC236}">
                <a16:creationId xmlns:a16="http://schemas.microsoft.com/office/drawing/2014/main" id="{28F749C4-1C1F-1C58-AC90-0CE224A68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9" y="1417638"/>
            <a:ext cx="11418861" cy="4664982"/>
          </a:xfrm>
        </p:spPr>
      </p:pic>
    </p:spTree>
    <p:extLst>
      <p:ext uri="{BB962C8B-B14F-4D97-AF65-F5344CB8AC3E}">
        <p14:creationId xmlns:p14="http://schemas.microsoft.com/office/powerpoint/2010/main" val="359198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CPI Inflation – Longer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E7E-C2A2-4357-ABA7-0779A9EE9F1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 descr="A graph showing a line&#10;&#10;AI-generated content may be incorrect.">
            <a:extLst>
              <a:ext uri="{FF2B5EF4-FFF2-40B4-BE49-F238E27FC236}">
                <a16:creationId xmlns:a16="http://schemas.microsoft.com/office/drawing/2014/main" id="{1A3601E7-A36E-B323-0E5D-51BC6C4EF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4" y="1417638"/>
            <a:ext cx="11732831" cy="4830761"/>
          </a:xfrm>
        </p:spPr>
      </p:pic>
    </p:spTree>
    <p:extLst>
      <p:ext uri="{BB962C8B-B14F-4D97-AF65-F5344CB8AC3E}">
        <p14:creationId xmlns:p14="http://schemas.microsoft.com/office/powerpoint/2010/main" val="588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9639</TotalTime>
  <Words>1581</Words>
  <Application>Microsoft Office PowerPoint</Application>
  <PresentationFormat>Widescreen</PresentationFormat>
  <Paragraphs>243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Lecture 1  Introduction Macroeconomics (Quantitative) Econ 101B</vt:lpstr>
      <vt:lpstr>State of the Economy Today</vt:lpstr>
      <vt:lpstr>Unemployment Rate</vt:lpstr>
      <vt:lpstr>Unemployment Rate – Long View</vt:lpstr>
      <vt:lpstr>Unemployment Rate – Very Long View</vt:lpstr>
      <vt:lpstr>Real GDP Growth</vt:lpstr>
      <vt:lpstr>Real GDP</vt:lpstr>
      <vt:lpstr>Core CPI Inflation (less food and energy)</vt:lpstr>
      <vt:lpstr>Core CPI Inflation – Longer View</vt:lpstr>
      <vt:lpstr>Core CPI Level</vt:lpstr>
      <vt:lpstr>Real Wage Growth</vt:lpstr>
      <vt:lpstr>Monetary and Fiscal Policy</vt:lpstr>
      <vt:lpstr>State of the Economy Today</vt:lpstr>
      <vt:lpstr>Gaining Perspective</vt:lpstr>
      <vt:lpstr>Great Recession</vt:lpstr>
      <vt:lpstr>PowerPoint Presentation</vt:lpstr>
      <vt:lpstr>Policy Response</vt:lpstr>
      <vt:lpstr>State of Macro Knowledge</vt:lpstr>
      <vt:lpstr>Great Recession vs. Great Depression</vt:lpstr>
      <vt:lpstr>PowerPoint Presentation</vt:lpstr>
      <vt:lpstr>PowerPoint Presentation</vt:lpstr>
      <vt:lpstr>The State of Macro</vt:lpstr>
      <vt:lpstr>Ben Bernanke at Milton Friedman’s  90th Birthday Celebration</vt:lpstr>
      <vt:lpstr>Key Questions about Recessions/Crises</vt:lpstr>
      <vt:lpstr>Economic Growth</vt:lpstr>
      <vt:lpstr>PowerPoint Presentation</vt:lpstr>
      <vt:lpstr>PowerPoint Presentation</vt:lpstr>
      <vt:lpstr>PowerPoint Presentation</vt:lpstr>
      <vt:lpstr>PowerPoint Presentation</vt:lpstr>
      <vt:lpstr>Long Term Growth</vt:lpstr>
      <vt:lpstr>PowerPoint Presentation</vt:lpstr>
      <vt:lpstr>PowerPoint Presentation</vt:lpstr>
      <vt:lpstr>Growth Is a Modern Phenomenon</vt:lpstr>
      <vt:lpstr>How Will the Next 50 Years Compare?</vt:lpstr>
      <vt:lpstr>Key Questions About Growth:</vt:lpstr>
      <vt:lpstr>Inflation</vt:lpstr>
      <vt:lpstr>PowerPoint Presentation</vt:lpstr>
      <vt:lpstr>PowerPoint Presentation</vt:lpstr>
      <vt:lpstr>PowerPoint Presentation</vt:lpstr>
      <vt:lpstr>PowerPoint Presentation</vt:lpstr>
      <vt:lpstr>Key Questions About Inflation:</vt:lpstr>
      <vt:lpstr>How Can This Class Help You Answer Key Questions?</vt:lpstr>
      <vt:lpstr>The Interplay of Theory and Facts</vt:lpstr>
      <vt:lpstr>Thinking Like An Economist</vt:lpstr>
      <vt:lpstr>Left Wing Critique</vt:lpstr>
      <vt:lpstr>Left Wing Critique</vt:lpstr>
      <vt:lpstr>Defense of Mainstream Economics</vt:lpstr>
      <vt:lpstr>Defense of Mainstream Economics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 Jon Steinsson</dc:creator>
  <cp:lastModifiedBy>Jon Steinsson</cp:lastModifiedBy>
  <cp:revision>500</cp:revision>
  <dcterms:created xsi:type="dcterms:W3CDTF">2009-01-08T22:26:11Z</dcterms:created>
  <dcterms:modified xsi:type="dcterms:W3CDTF">2025-10-23T16:21:00Z</dcterms:modified>
</cp:coreProperties>
</file>