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6"/>
  </p:notesMasterIdLst>
  <p:handoutMasterIdLst>
    <p:handoutMasterId r:id="rId107"/>
  </p:handoutMasterIdLst>
  <p:sldIdLst>
    <p:sldId id="257" r:id="rId2"/>
    <p:sldId id="706" r:id="rId3"/>
    <p:sldId id="688" r:id="rId4"/>
    <p:sldId id="689" r:id="rId5"/>
    <p:sldId id="690" r:id="rId6"/>
    <p:sldId id="691" r:id="rId7"/>
    <p:sldId id="692" r:id="rId8"/>
    <p:sldId id="707" r:id="rId9"/>
    <p:sldId id="705" r:id="rId10"/>
    <p:sldId id="694" r:id="rId11"/>
    <p:sldId id="695" r:id="rId12"/>
    <p:sldId id="696" r:id="rId13"/>
    <p:sldId id="708" r:id="rId14"/>
    <p:sldId id="709" r:id="rId15"/>
    <p:sldId id="711" r:id="rId16"/>
    <p:sldId id="732" r:id="rId17"/>
    <p:sldId id="677" r:id="rId18"/>
    <p:sldId id="678" r:id="rId19"/>
    <p:sldId id="761" r:id="rId20"/>
    <p:sldId id="652" r:id="rId21"/>
    <p:sldId id="653" r:id="rId22"/>
    <p:sldId id="654" r:id="rId23"/>
    <p:sldId id="733" r:id="rId24"/>
    <p:sldId id="649" r:id="rId25"/>
    <p:sldId id="650" r:id="rId26"/>
    <p:sldId id="606" r:id="rId27"/>
    <p:sldId id="734" r:id="rId28"/>
    <p:sldId id="608" r:id="rId29"/>
    <p:sldId id="735" r:id="rId30"/>
    <p:sldId id="736" r:id="rId31"/>
    <p:sldId id="712" r:id="rId32"/>
    <p:sldId id="613" r:id="rId33"/>
    <p:sldId id="713" r:id="rId34"/>
    <p:sldId id="737" r:id="rId35"/>
    <p:sldId id="738" r:id="rId36"/>
    <p:sldId id="721" r:id="rId37"/>
    <p:sldId id="722" r:id="rId38"/>
    <p:sldId id="723" r:id="rId39"/>
    <p:sldId id="702" r:id="rId40"/>
    <p:sldId id="724" r:id="rId41"/>
    <p:sldId id="726" r:id="rId42"/>
    <p:sldId id="727" r:id="rId43"/>
    <p:sldId id="739" r:id="rId44"/>
    <p:sldId id="740" r:id="rId45"/>
    <p:sldId id="741" r:id="rId46"/>
    <p:sldId id="742" r:id="rId47"/>
    <p:sldId id="743" r:id="rId48"/>
    <p:sldId id="744" r:id="rId49"/>
    <p:sldId id="745" r:id="rId50"/>
    <p:sldId id="746" r:id="rId51"/>
    <p:sldId id="747" r:id="rId52"/>
    <p:sldId id="748" r:id="rId53"/>
    <p:sldId id="749" r:id="rId54"/>
    <p:sldId id="750" r:id="rId55"/>
    <p:sldId id="762" r:id="rId56"/>
    <p:sldId id="615" r:id="rId57"/>
    <p:sldId id="763" r:id="rId58"/>
    <p:sldId id="764" r:id="rId59"/>
    <p:sldId id="765" r:id="rId60"/>
    <p:sldId id="766" r:id="rId61"/>
    <p:sldId id="767" r:id="rId62"/>
    <p:sldId id="698" r:id="rId63"/>
    <p:sldId id="699" r:id="rId64"/>
    <p:sldId id="700" r:id="rId65"/>
    <p:sldId id="701" r:id="rId66"/>
    <p:sldId id="704" r:id="rId67"/>
    <p:sldId id="768" r:id="rId68"/>
    <p:sldId id="751" r:id="rId69"/>
    <p:sldId id="769" r:id="rId70"/>
    <p:sldId id="703" r:id="rId71"/>
    <p:sldId id="770" r:id="rId72"/>
    <p:sldId id="752" r:id="rId73"/>
    <p:sldId id="753" r:id="rId74"/>
    <p:sldId id="754" r:id="rId75"/>
    <p:sldId id="755" r:id="rId76"/>
    <p:sldId id="710" r:id="rId77"/>
    <p:sldId id="757" r:id="rId78"/>
    <p:sldId id="771" r:id="rId79"/>
    <p:sldId id="772" r:id="rId80"/>
    <p:sldId id="773" r:id="rId81"/>
    <p:sldId id="716" r:id="rId82"/>
    <p:sldId id="717" r:id="rId83"/>
    <p:sldId id="774" r:id="rId84"/>
    <p:sldId id="775" r:id="rId85"/>
    <p:sldId id="776" r:id="rId86"/>
    <p:sldId id="777" r:id="rId87"/>
    <p:sldId id="760" r:id="rId88"/>
    <p:sldId id="367" r:id="rId89"/>
    <p:sldId id="778" r:id="rId90"/>
    <p:sldId id="368" r:id="rId91"/>
    <p:sldId id="369" r:id="rId92"/>
    <p:sldId id="779" r:id="rId93"/>
    <p:sldId id="372" r:id="rId94"/>
    <p:sldId id="780" r:id="rId95"/>
    <p:sldId id="374" r:id="rId96"/>
    <p:sldId id="375" r:id="rId97"/>
    <p:sldId id="377" r:id="rId98"/>
    <p:sldId id="378" r:id="rId99"/>
    <p:sldId id="781" r:id="rId100"/>
    <p:sldId id="381" r:id="rId101"/>
    <p:sldId id="382" r:id="rId102"/>
    <p:sldId id="383" r:id="rId103"/>
    <p:sldId id="384" r:id="rId104"/>
    <p:sldId id="385" r:id="rId10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16" autoAdjust="0"/>
    <p:restoredTop sz="93825" autoAdjust="0"/>
  </p:normalViewPr>
  <p:slideViewPr>
    <p:cSldViewPr>
      <p:cViewPr varScale="1">
        <p:scale>
          <a:sx n="69" d="100"/>
          <a:sy n="69" d="100"/>
        </p:scale>
        <p:origin x="10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8D8B74A-6E5E-468A-80B2-9B24B7069840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FCA70BC-9FB9-4AA7-8A2A-827C74EE7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5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702256C-C956-4C53-A3C5-499E3491123A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8C81B81-F266-43F7-BBFF-24E9DF9873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5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81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90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79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32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91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91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13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84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 course this doesn’t show that technical progress makes people worse off. Just</a:t>
            </a:r>
            <a:r>
              <a:rPr lang="en-US" baseline="0" dirty="0"/>
              <a:t> that it doesn’t make people better off.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2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3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57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86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5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80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1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58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2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6613-D117-4B26-8716-A79E5DF21F9D}" type="datetime1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2B18-7484-4826-ACD0-DBE1F7E0A9E7}" type="datetime1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63A4-F03F-451C-A7A7-135C5E49F01A}" type="datetime1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2B59-D736-4086-94C8-80A1D7DE9550}" type="datetime1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F689-6857-46E2-BACD-C2204C0370F2}" type="datetime1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C386-5CA8-418B-B72C-00E8278FF0A1}" type="datetime1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236F-5AB6-4687-9A54-EFB78614D5F0}" type="datetime1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84B9-FBF0-4E35-99CE-76417C9E91A7}" type="datetime1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1169-DA89-40FD-8F16-B8F5E2062F2F}" type="datetime1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637C-FFC0-40FE-8E96-0A2E712387D9}" type="datetime1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6762-23A5-4C17-A786-A464CEB04628}" type="datetime1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F5EF4-C28D-489C-BE85-C8807AA9012C}" type="datetime1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0020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Work and Leisure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</a:t>
            </a:r>
            <a:r>
              <a:rPr lang="is-IS" dirty="0"/>
              <a:t>ón Steinsson</a:t>
            </a:r>
            <a:endParaRPr lang="en-US" dirty="0"/>
          </a:p>
          <a:p>
            <a:r>
              <a:rPr lang="en-US" dirty="0"/>
              <a:t>University of California, Berkeley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Household’s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724400"/>
              </a:xfrm>
            </p:spPr>
            <p:txBody>
              <a:bodyPr/>
              <a:lstStyle/>
              <a:p>
                <a:r>
                  <a:rPr lang="en-US" dirty="0"/>
                  <a:t>Household’s problem is a </a:t>
                </a:r>
                <a:r>
                  <a:rPr lang="en-US" dirty="0">
                    <a:solidFill>
                      <a:schemeClr val="accent2"/>
                    </a:solidFill>
                  </a:rPr>
                  <a:t>constrained</a:t>
                </a:r>
                <a:r>
                  <a:rPr lang="en-US" dirty="0"/>
                  <a:t> maximization problem</a:t>
                </a:r>
              </a:p>
              <a:p>
                <a:r>
                  <a:rPr lang="en-US" dirty="0"/>
                  <a:t>Maximize utility: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Subject to not violating its budget constraint: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724400"/>
              </a:xfrm>
              <a:blipFill>
                <a:blip r:embed="rId3"/>
                <a:stretch>
                  <a:fillRect l="-1278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922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Make Sense of Marx?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Marx makes a “Malthusian” argument:</a:t>
            </a:r>
          </a:p>
          <a:p>
            <a:r>
              <a:rPr lang="en-US" dirty="0"/>
              <a:t>Wages will be determined by: </a:t>
            </a:r>
          </a:p>
          <a:p>
            <a:pPr algn="ctr">
              <a:buNone/>
            </a:pPr>
            <a:r>
              <a:rPr lang="en-US" dirty="0"/>
              <a:t>“</a:t>
            </a:r>
            <a:r>
              <a:rPr lang="en-US" i="1" dirty="0"/>
              <a:t>the cost of production of labor power</a:t>
            </a:r>
            <a:r>
              <a:rPr lang="en-US" dirty="0"/>
              <a:t>” … </a:t>
            </a:r>
          </a:p>
          <a:p>
            <a:pPr algn="ctr">
              <a:buNone/>
            </a:pPr>
            <a:r>
              <a:rPr lang="en-US" dirty="0"/>
              <a:t>“</a:t>
            </a:r>
            <a:r>
              <a:rPr lang="en-US" i="1" dirty="0"/>
              <a:t>the cost required for maintaining </a:t>
            </a:r>
            <a:br>
              <a:rPr lang="en-US" i="1" dirty="0"/>
            </a:br>
            <a:r>
              <a:rPr lang="en-US" i="1" dirty="0"/>
              <a:t>the worker as a worker</a:t>
            </a:r>
            <a:r>
              <a:rPr lang="en-US" dirty="0"/>
              <a:t>” … </a:t>
            </a:r>
          </a:p>
          <a:p>
            <a:pPr algn="ctr">
              <a:buNone/>
            </a:pPr>
            <a:r>
              <a:rPr lang="en-US" dirty="0"/>
              <a:t>“the </a:t>
            </a:r>
            <a:r>
              <a:rPr lang="en-US" i="1" dirty="0"/>
              <a:t>cost of existence and reproduction</a:t>
            </a:r>
            <a:r>
              <a:rPr lang="en-US" dirty="0"/>
              <a:t>”</a:t>
            </a:r>
          </a:p>
          <a:p>
            <a:r>
              <a:rPr lang="en-US" dirty="0"/>
              <a:t>Wages of unskilled labor driven down to subsistence</a:t>
            </a:r>
          </a:p>
          <a:p>
            <a:r>
              <a:rPr lang="is-IS" dirty="0"/>
              <a:t>Wages fall due to </a:t>
            </a:r>
            <a:r>
              <a:rPr lang="en-US" dirty="0"/>
              <a:t>“division of labor” because work requires less skill and so cost of “developing him into a worker” falls 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1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Make Sense of Marx?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101</a:t>
            </a:fld>
            <a:endParaRPr lang="en-US" dirty="0"/>
          </a:p>
        </p:txBody>
      </p:sp>
      <p:pic>
        <p:nvPicPr>
          <p:cNvPr id="14" name="Picture 13" descr="A diagram of a graph&#10;&#10;AI-generated content may be incorrect.">
            <a:extLst>
              <a:ext uri="{FF2B5EF4-FFF2-40B4-BE49-F238E27FC236}">
                <a16:creationId xmlns:a16="http://schemas.microsoft.com/office/drawing/2014/main" id="{3135E4BE-2E71-4069-AC06-D43DB76EC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47709"/>
            <a:ext cx="7002495" cy="44832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600200"/>
            <a:ext cx="4991100" cy="5257800"/>
          </a:xfrm>
        </p:spPr>
        <p:txBody>
          <a:bodyPr>
            <a:normAutofit/>
          </a:bodyPr>
          <a:lstStyle/>
          <a:p>
            <a:r>
              <a:rPr lang="en-US" dirty="0"/>
              <a:t>In our model labor supply shifts back</a:t>
            </a:r>
          </a:p>
          <a:p>
            <a:r>
              <a:rPr lang="en-US" dirty="0"/>
              <a:t>In Marx’ view, labor supply shifts out due to increased population (Malthusian effect)</a:t>
            </a:r>
          </a:p>
          <a:p>
            <a:r>
              <a:rPr lang="en-US" dirty="0"/>
              <a:t>Economy moves from A to C rather than A to B</a:t>
            </a:r>
          </a:p>
          <a:p>
            <a:r>
              <a:rPr lang="en-US" dirty="0"/>
              <a:t>Wages stuck at subsistence</a:t>
            </a:r>
          </a:p>
          <a:p>
            <a:r>
              <a:rPr lang="en-US" dirty="0"/>
              <a:t>Had been true until shortly before Marx’ time</a:t>
            </a:r>
          </a:p>
        </p:txBody>
      </p:sp>
    </p:spTree>
    <p:extLst>
      <p:ext uri="{BB962C8B-B14F-4D97-AF65-F5344CB8AC3E}">
        <p14:creationId xmlns:p14="http://schemas.microsoft.com/office/powerpoint/2010/main" val="221163858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29809" y="6352143"/>
            <a:ext cx="753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Wages of Laborers in Building Industry in England from Clark (2005, 2010)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"/>
            <a:ext cx="8284522" cy="6123543"/>
          </a:xfrm>
        </p:spPr>
      </p:pic>
      <p:sp>
        <p:nvSpPr>
          <p:cNvPr id="2" name="TextBox 1"/>
          <p:cNvSpPr txBox="1"/>
          <p:nvPr/>
        </p:nvSpPr>
        <p:spPr>
          <a:xfrm>
            <a:off x="6629401" y="2895601"/>
            <a:ext cx="185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Wage, Labor, and </a:t>
            </a:r>
            <a:br>
              <a:rPr lang="en-US" dirty="0"/>
            </a:br>
            <a:r>
              <a:rPr lang="en-US" dirty="0"/>
              <a:t>Capital 1849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077200" y="3541932"/>
            <a:ext cx="533400" cy="4966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9125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Can We Make Sense of Marx?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err="1"/>
              <a:t>Immiserizing</a:t>
            </a:r>
            <a:r>
              <a:rPr lang="en-US" dirty="0"/>
              <a:t> growth </a:t>
            </a:r>
          </a:p>
          <a:p>
            <a:r>
              <a:rPr lang="en-US" dirty="0"/>
              <a:t>Can productivity growth make wages go down?</a:t>
            </a:r>
          </a:p>
          <a:p>
            <a:pPr marL="514350" indent="-514350"/>
            <a:r>
              <a:rPr lang="en-US" dirty="0"/>
              <a:t>In one-good economy: No! </a:t>
            </a:r>
          </a:p>
          <a:p>
            <a:pPr marL="914400" lvl="1" indent="-514350"/>
            <a:r>
              <a:rPr lang="en-US" dirty="0"/>
              <a:t>Worker can always keep using old technology</a:t>
            </a:r>
          </a:p>
          <a:p>
            <a:pPr marL="514350" indent="-514350"/>
            <a:r>
              <a:rPr lang="en-US" dirty="0"/>
              <a:t>In multi-good economy: Yes!</a:t>
            </a:r>
          </a:p>
          <a:p>
            <a:pPr marL="914400" lvl="1" indent="-514350"/>
            <a:r>
              <a:rPr lang="en-US" dirty="0"/>
              <a:t>Price of good that workers produces may fall relative to price of other goods. This can reduce real wage of workers using old tech</a:t>
            </a:r>
          </a:p>
          <a:p>
            <a:pPr marL="914400" lvl="1" indent="-514350"/>
            <a:r>
              <a:rPr lang="en-US" dirty="0"/>
              <a:t>Think of hand-loom weavers when mechanized weaving came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4149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Marx Right After All?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AD3B4B-49D1-4E02-E6D2-067AB73B9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9" y="1600199"/>
            <a:ext cx="4995243" cy="4525963"/>
          </a:xfrm>
        </p:spPr>
        <p:txBody>
          <a:bodyPr/>
          <a:lstStyle/>
          <a:p>
            <a:r>
              <a:rPr lang="en-US" dirty="0"/>
              <a:t>Real wages and productivity move in lock-step 1948-80</a:t>
            </a:r>
          </a:p>
          <a:p>
            <a:r>
              <a:rPr lang="en-US" dirty="0"/>
              <a:t>Divergence after this</a:t>
            </a:r>
          </a:p>
          <a:p>
            <a:r>
              <a:rPr lang="en-US" dirty="0"/>
              <a:t>Real wages stagnant 1980-96</a:t>
            </a:r>
          </a:p>
          <a:p>
            <a:r>
              <a:rPr lang="en-US" dirty="0"/>
              <a:t>Real wages grow after 1996, but not as fast as productivity</a:t>
            </a:r>
          </a:p>
          <a:p>
            <a:r>
              <a:rPr lang="en-US" dirty="0"/>
              <a:t>Our labor market model needs modification to explain this</a:t>
            </a:r>
          </a:p>
          <a:p>
            <a:r>
              <a:rPr lang="en-US" dirty="0"/>
              <a:t>Active area of research</a:t>
            </a:r>
          </a:p>
        </p:txBody>
      </p:sp>
      <p:pic>
        <p:nvPicPr>
          <p:cNvPr id="10" name="Content Placeholder 9" descr="A graph showing the growth of the production of real-wage&#10;&#10;AI-generated content may be incorrect.">
            <a:extLst>
              <a:ext uri="{FF2B5EF4-FFF2-40B4-BE49-F238E27FC236}">
                <a16:creationId xmlns:a16="http://schemas.microsoft.com/office/drawing/2014/main" id="{9CE0D448-0FDD-A563-915A-0855BBD1C0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43" y="1524000"/>
            <a:ext cx="6589466" cy="49522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AA5AD-3701-488D-8337-65701EB767E3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5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Household’s Problem: Plug and Chug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2578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Plug budget constraint into utility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Differentiate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/>
                  <a:t> and set to zero: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Use budget constraint to plug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back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dirty="0"/>
                  <a:t>Rearrange: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4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257800"/>
              </a:xfrm>
              <a:blipFill>
                <a:blip r:embed="rId3"/>
                <a:stretch>
                  <a:fillRect l="-1444" t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5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Labor-Leisure: Intuition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Straightforward derivation. </a:t>
                </a:r>
              </a:p>
              <a:p>
                <a:r>
                  <a:rPr lang="en-US" dirty="0"/>
                  <a:t>But do you understand what this equation is saying?</a:t>
                </a:r>
              </a:p>
              <a:p>
                <a:r>
                  <a:rPr lang="en-US" dirty="0"/>
                  <a:t>Useful to adopt a variational perspective to build intuition</a:t>
                </a:r>
              </a:p>
              <a:p>
                <a:pPr lvl="1"/>
                <a:r>
                  <a:rPr lang="en-US" dirty="0"/>
                  <a:t>Suppose the household is considering working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hours</a:t>
                </a:r>
              </a:p>
              <a:p>
                <a:pPr lvl="1"/>
                <a:r>
                  <a:rPr lang="en-US" dirty="0"/>
                  <a:t>To kick the tires on this choice, suppose it contemplates working </a:t>
                </a:r>
                <a:br>
                  <a:rPr lang="en-US" dirty="0"/>
                </a:br>
                <a:r>
                  <a:rPr lang="en-US" dirty="0"/>
                  <a:t>a little bit more (or a little bit less)</a:t>
                </a: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105400"/>
              </a:xfr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91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0F9A-05CA-DB33-1A6A-79A9545F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Labor-Leisure: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825D6-12C3-6C7E-0050-03BEE57973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8767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Marginal cost of working a little bit more: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“utils” per extra hour worked</a:t>
                </a:r>
              </a:p>
              <a:p>
                <a:r>
                  <a:rPr lang="en-US" dirty="0"/>
                  <a:t>Marginal benefit of working a little bit more: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coconuts per extra hours worked</a:t>
                </a:r>
              </a:p>
              <a:p>
                <a:pPr lvl="1"/>
                <a:r>
                  <a:rPr lang="en-US" dirty="0"/>
                  <a:t>Each of these coconuts is worth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“utils” </a:t>
                </a:r>
              </a:p>
              <a:p>
                <a:pPr lvl="1"/>
                <a:r>
                  <a:rPr lang="en-US" dirty="0"/>
                  <a:t>Overall marginal benefit in “utils” is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“utils” </a:t>
                </a:r>
                <a:br>
                  <a:rPr lang="en-US" dirty="0"/>
                </a:br>
                <a:r>
                  <a:rPr lang="en-US" dirty="0"/>
                  <a:t>per extra hour worked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 says that at the optimum marginal benefit of working more equal to marginal cost of working more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825D6-12C3-6C7E-0050-03BEE57973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876799"/>
              </a:xfrm>
              <a:blipFill>
                <a:blip r:embed="rId2"/>
                <a:stretch>
                  <a:fillRect l="-1278" t="-1625" r="-1500"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95724-22F5-4740-AC94-BFB511CF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7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Labor-Leisure: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400" y="1981200"/>
                <a:ext cx="5689600" cy="4144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the household is supplying very few hours of labor.</a:t>
                </a:r>
              </a:p>
              <a:p>
                <a:pPr lvl="1"/>
                <a:r>
                  <a:rPr lang="en-US" dirty="0"/>
                  <a:t>What does this imply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What does this imply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In this situation, we have: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Worker better off if they work more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1981200"/>
                <a:ext cx="5689600" cy="4144963"/>
              </a:xfrm>
              <a:blipFill>
                <a:blip r:embed="rId2"/>
                <a:stretch>
                  <a:fillRect l="-1929" t="-1324" r="-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9A4647F-DEB3-1122-8A83-1D18CDD5544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45200" y="1981200"/>
                <a:ext cx="5689600" cy="4144963"/>
              </a:xfrm>
            </p:spPr>
            <p:txBody>
              <a:bodyPr/>
              <a:lstStyle/>
              <a:p>
                <a:r>
                  <a:rPr lang="en-US" dirty="0"/>
                  <a:t>Suppose the household is supplying very large number of hours.</a:t>
                </a:r>
              </a:p>
              <a:p>
                <a:pPr lvl="1"/>
                <a:r>
                  <a:rPr lang="en-US" dirty="0"/>
                  <a:t>What does this imply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What does this imply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In this situation, we have: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Worker better off if the work less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9A4647F-DEB3-1122-8A83-1D18CDD554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45200" y="1981200"/>
                <a:ext cx="5689600" cy="4144963"/>
              </a:xfrm>
              <a:blipFill>
                <a:blip r:embed="rId3"/>
                <a:stretch>
                  <a:fillRect l="-1929" t="-1324" r="-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37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Labor-Leisure: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209800"/>
                <a:ext cx="10972800" cy="45116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Somewhere in between is a “sweet spot” where a little extra effort neither makes household better nor worse off</a:t>
                </a:r>
              </a:p>
              <a:p>
                <a:r>
                  <a:rPr lang="en-US" dirty="0"/>
                  <a:t>At this point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the optimum!!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209800"/>
                <a:ext cx="10972800" cy="4511676"/>
              </a:xfrm>
              <a:blipFill>
                <a:blip r:embed="rId2"/>
                <a:stretch>
                  <a:fillRect l="-1278" t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86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FE03A-FA5B-A85E-6985-085E8AFF0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Units: Utils versus Coconuts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F8B21E0-7559-0C65-9198-8C4EA5AB1BD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Units: utils per hour worked</a:t>
                </a:r>
              </a:p>
              <a:p>
                <a:r>
                  <a:rPr lang="en-US" dirty="0"/>
                  <a:t>RHS is “utils per hour worked”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LHS is “coconuts per hour worked”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</m:oMath>
                </a14:m>
                <a:r>
                  <a:rPr lang="en-US" dirty="0"/>
                  <a:t>) times “utils per coconut”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). Multiplies together these become “utils per hour worked”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F8B21E0-7559-0C65-9198-8C4EA5AB1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039" r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473BBDB-9D6F-1B95-FA2A-19EC38147D1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600" y="1600201"/>
                <a:ext cx="5384800" cy="498316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Units: coconuts per hour worked</a:t>
                </a:r>
              </a:p>
              <a:p>
                <a:r>
                  <a:rPr lang="en-US" dirty="0"/>
                  <a:t>RHS: “coconuts per hour worked”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</m:oMath>
                </a14:m>
                <a:r>
                  <a:rPr lang="en-US" dirty="0"/>
                  <a:t>) </a:t>
                </a:r>
              </a:p>
              <a:p>
                <a:r>
                  <a:rPr lang="en-US" dirty="0"/>
                  <a:t>LSH: “utils per hour worked”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) divided by “utils per coconut”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) or multiplied by “coconuts per util”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1/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). Multiplies to “coconuts per hour worked”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473BBDB-9D6F-1B95-FA2A-19EC38147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600" y="1600201"/>
                <a:ext cx="5384800" cy="4983161"/>
              </a:xfrm>
              <a:blipFill>
                <a:blip r:embed="rId3"/>
                <a:stretch>
                  <a:fillRect l="-2039" r="-3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CDFED-B96A-B2B9-863C-C66C61E9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64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Household’s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28227" y="1371601"/>
                <a:ext cx="4900322" cy="534987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This equation can be graphically represented by a “curve” in (</a:t>
                </a:r>
                <a:r>
                  <a:rPr lang="en-US" dirty="0" err="1"/>
                  <a:t>H,w</a:t>
                </a:r>
                <a:r>
                  <a:rPr lang="en-US" dirty="0"/>
                  <a:t>) space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s-I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s-I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is the slope of this curve?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, implies that it is upward sloping in (</a:t>
                </a:r>
                <a:r>
                  <a:rPr lang="en-US" dirty="0" err="1"/>
                  <a:t>w,H</a:t>
                </a:r>
                <a:r>
                  <a:rPr lang="en-US" dirty="0"/>
                  <a:t>) space</a:t>
                </a:r>
              </a:p>
              <a:p>
                <a:r>
                  <a:rPr lang="en-US" dirty="0"/>
                  <a:t>Importantly we are holding C fixed when we graph this curve</a:t>
                </a:r>
              </a:p>
              <a:p>
                <a:r>
                  <a:rPr lang="en-US" dirty="0"/>
                  <a:t>Does this curve have a name?</a:t>
                </a:r>
              </a:p>
              <a:p>
                <a:pPr lvl="1"/>
                <a:r>
                  <a:rPr lang="en-US" dirty="0"/>
                  <a:t>Labor supply curve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28227" y="1371601"/>
                <a:ext cx="4900322" cy="5349875"/>
              </a:xfrm>
              <a:blipFill>
                <a:blip r:embed="rId2"/>
                <a:stretch>
                  <a:fillRect l="-1990" t="-911" r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6934208" y="2155092"/>
            <a:ext cx="3199916" cy="295030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797020" y="2573063"/>
            <a:ext cx="539363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baseline="30000" dirty="0">
                <a:solidFill>
                  <a:srgbClr val="C00000"/>
                </a:solidFill>
              </a:rPr>
              <a:t>s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67400" y="1524001"/>
            <a:ext cx="4900322" cy="4648200"/>
            <a:chOff x="4767157" y="1791066"/>
            <a:chExt cx="4205207" cy="3999811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5171680" y="2135409"/>
              <a:ext cx="0" cy="32108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5171680" y="5342826"/>
              <a:ext cx="36407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767157" y="1791066"/>
              <a:ext cx="1280988" cy="6463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/>
                <a:t>Real wage, w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7826217" y="5421545"/>
              <a:ext cx="1146147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/>
                <a:t>Hours, 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37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Market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04800" y="1600200"/>
                <a:ext cx="47244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Firm’s problem yields labor demand: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Household’s problem yields labor supply: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</a:p>
              <a:p>
                <a:pPr marL="0" indent="0">
                  <a:buNone/>
                </a:pPr>
                <a:r>
                  <a:rPr lang="en-US" dirty="0"/>
                  <a:t>    (Recall: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600200"/>
                <a:ext cx="4724400" cy="4525963"/>
              </a:xfrm>
              <a:blipFill>
                <a:blip r:embed="rId2"/>
                <a:stretch>
                  <a:fillRect l="-2323" t="-2291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 descr="A diagram of a market&#10;&#10;AI-generated content may be incorrect.">
            <a:extLst>
              <a:ext uri="{FF2B5EF4-FFF2-40B4-BE49-F238E27FC236}">
                <a16:creationId xmlns:a16="http://schemas.microsoft.com/office/drawing/2014/main" id="{FA0C167E-4BDB-9166-284A-07BC8FE57E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52308"/>
            <a:ext cx="6934200" cy="411889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44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E7302-4619-6330-19F2-A27AFFA0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Shifts Labor Demand and Labor Supply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7EB731-9CEE-D246-11D9-D30F7DB4C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Variables not on the axes shift the curves</a:t>
                </a:r>
              </a:p>
              <a:p>
                <a:r>
                  <a:rPr lang="en-US" dirty="0"/>
                  <a:t>Labor Demand: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not on the axes. They shift labor demand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are on the axes. They don’t shift labor demand</a:t>
                </a:r>
              </a:p>
              <a:p>
                <a:r>
                  <a:rPr lang="en-US" dirty="0"/>
                  <a:t>Labor Supply: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</m:oMath>
                </a14:m>
                <a:r>
                  <a:rPr lang="en-US" dirty="0"/>
                  <a:t> not on the axes. Shifts labor supply</a:t>
                </a:r>
              </a:p>
              <a:p>
                <a:pPr lvl="1"/>
                <a:r>
                  <a:rPr lang="en-US" dirty="0"/>
                  <a:t>Increase in population also shifts labor supply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are on the axes. They don’t shift labor supply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7EB731-9CEE-D246-11D9-D30F7DB4C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537B9-5E3F-5E58-815B-08B98809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4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2DD1-8C67-3A8E-AD52-B2A20162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and Leisure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C03615-59F6-A7FA-8BB6-74A8EC29FE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a job/career one of most important decisions we make</a:t>
            </a:r>
          </a:p>
          <a:p>
            <a:r>
              <a:rPr lang="en-US" dirty="0"/>
              <a:t>Politics: Jobs, jobs, jobs!!!</a:t>
            </a:r>
          </a:p>
          <a:p>
            <a:r>
              <a:rPr lang="en-US" dirty="0"/>
              <a:t>Unemployment extremely serious and frightening risk</a:t>
            </a:r>
          </a:p>
          <a:p>
            <a:r>
              <a:rPr lang="en-US" dirty="0"/>
              <a:t>But abstracting from unemployment, more work </a:t>
            </a:r>
            <a:br>
              <a:rPr lang="en-US" dirty="0"/>
            </a:br>
            <a:r>
              <a:rPr lang="en-US" dirty="0"/>
              <a:t>not always better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266366-5F32-5495-A516-407B6FF16C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many their job is a means </a:t>
            </a:r>
            <a:br>
              <a:rPr lang="en-US" dirty="0"/>
            </a:br>
            <a:r>
              <a:rPr lang="en-US" dirty="0"/>
              <a:t>to an end</a:t>
            </a:r>
          </a:p>
          <a:p>
            <a:r>
              <a:rPr lang="en-US" dirty="0"/>
              <a:t>Work takes time away from time you have to enjoy fruits of labor</a:t>
            </a:r>
          </a:p>
          <a:p>
            <a:r>
              <a:rPr lang="en-US" dirty="0"/>
              <a:t>Important choice: How much should we work?</a:t>
            </a:r>
          </a:p>
          <a:p>
            <a:endParaRPr lang="en-US" dirty="0"/>
          </a:p>
          <a:p>
            <a:r>
              <a:rPr lang="en-US" dirty="0"/>
              <a:t>We present a model to help us think about this question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2D950-D56B-9C52-C58C-A2E499A5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71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versus Permanent Wage Changes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Suppose your wage was temporarily high for one week.</a:t>
            </a:r>
          </a:p>
          <a:p>
            <a:r>
              <a:rPr lang="en-US" dirty="0"/>
              <a:t>How would this affect your labor supply?</a:t>
            </a:r>
          </a:p>
          <a:p>
            <a:endParaRPr lang="en-US" dirty="0"/>
          </a:p>
          <a:p>
            <a:r>
              <a:rPr lang="en-US" dirty="0"/>
              <a:t>Now, suppose your wage was permanently higher</a:t>
            </a:r>
          </a:p>
          <a:p>
            <a:r>
              <a:rPr lang="en-US" dirty="0"/>
              <a:t>How would this affect your labor supply?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Wage Increase on Labor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4819"/>
            <a:ext cx="5384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Substitution effect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Working more lucrative</a:t>
            </a:r>
          </a:p>
          <a:p>
            <a:pPr lvl="1"/>
            <a:r>
              <a:rPr lang="en-US" dirty="0"/>
              <a:t>Leisure more “expensive”</a:t>
            </a:r>
          </a:p>
          <a:p>
            <a:pPr lvl="1"/>
            <a:r>
              <a:rPr lang="en-US" dirty="0"/>
              <a:t>Wage is opportunity cost of leisure</a:t>
            </a:r>
          </a:p>
          <a:p>
            <a:pPr lvl="1"/>
            <a:r>
              <a:rPr lang="en-US" dirty="0"/>
              <a:t>Households substitute towards lucrative activities and away from expensive activities</a:t>
            </a:r>
          </a:p>
          <a:p>
            <a:pPr lvl="1"/>
            <a:r>
              <a:rPr lang="en-US" dirty="0"/>
              <a:t>Work more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9962D6-080A-D7A8-3C3E-C8D26A158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7400" y="1600201"/>
            <a:ext cx="5715000" cy="48767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chemeClr val="accent2"/>
                </a:solidFill>
              </a:rPr>
              <a:t>Income effect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Higher wage means worker is richer</a:t>
            </a:r>
          </a:p>
          <a:p>
            <a:pPr lvl="1"/>
            <a:r>
              <a:rPr lang="en-US" dirty="0"/>
              <a:t>Richer workers chooses more consumption and more leisure</a:t>
            </a:r>
          </a:p>
          <a:p>
            <a:pPr lvl="1"/>
            <a:r>
              <a:rPr lang="en-US" dirty="0"/>
              <a:t>Leisure is a “normal” good </a:t>
            </a:r>
            <a:br>
              <a:rPr lang="en-US" dirty="0"/>
            </a:br>
            <a:r>
              <a:rPr lang="en-US" dirty="0"/>
              <a:t>(you buy more of it the richer you are)</a:t>
            </a:r>
          </a:p>
          <a:p>
            <a:pPr lvl="1"/>
            <a:r>
              <a:rPr lang="en-US" dirty="0"/>
              <a:t>More leisure means less work</a:t>
            </a:r>
          </a:p>
          <a:p>
            <a:pPr lvl="1"/>
            <a:r>
              <a:rPr lang="en-US" dirty="0"/>
              <a:t>Work less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Substitution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04800" y="1600201"/>
                <a:ext cx="8229600" cy="4876799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Suppose we could vary the wage without effecting consumption </a:t>
                </a:r>
                <a:br>
                  <a:rPr lang="en-US" sz="3200" dirty="0"/>
                </a:br>
                <a:r>
                  <a:rPr lang="en-US" sz="3200" dirty="0"/>
                  <a:t>(i.e., very temporary change in w)</a:t>
                </a:r>
              </a:p>
              <a:p>
                <a:r>
                  <a:rPr lang="en-US" sz="3200" dirty="0"/>
                  <a:t>Increase in wage increases RHS</a:t>
                </a:r>
              </a:p>
              <a:p>
                <a:r>
                  <a:rPr lang="en-US" sz="3200" dirty="0"/>
                  <a:t>Need to increase LHS to balance.</a:t>
                </a:r>
              </a:p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3200" dirty="0"/>
                  <a:t> is constant,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/>
                  <a:t> must rise</a:t>
                </a:r>
              </a:p>
              <a:p>
                <a:r>
                  <a:rPr lang="en-US" sz="3200" dirty="0"/>
                  <a:t>This implies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3200" dirty="0"/>
                  <a:t> must rise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sz="3200" b="0" i="0" smtClean="0">
                        <a:latin typeface="Cambria Math"/>
                      </a:rPr>
                      <m:t>&gt;0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600201"/>
                <a:ext cx="8229600" cy="4876799"/>
              </a:xfrm>
              <a:blipFill>
                <a:blip r:embed="rId3"/>
                <a:stretch>
                  <a:fillRect l="-1704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A200082-529A-9C02-4E6C-16C62F318F2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458200" y="2819400"/>
                <a:ext cx="3124200" cy="144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s-IS" sz="3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s-I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A200082-529A-9C02-4E6C-16C62F318F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458200" y="2819400"/>
                <a:ext cx="3124200" cy="14478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FA8420-B395-E9FE-AA26-48D69FC3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Income Effect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D2A7E5D-B82C-555C-B80F-29B9002F7D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121275"/>
              </a:xfrm>
            </p:spPr>
            <p:txBody>
              <a:bodyPr/>
              <a:lstStyle/>
              <a:p>
                <a:r>
                  <a:rPr lang="en-US" dirty="0"/>
                  <a:t>How does an increase in consumption affect labor supply </a:t>
                </a:r>
                <a:r>
                  <a:rPr lang="en-US" dirty="0">
                    <a:solidFill>
                      <a:schemeClr val="accent2"/>
                    </a:solidFill>
                  </a:rPr>
                  <a:t>holding wages fixed</a:t>
                </a:r>
                <a:r>
                  <a:rPr lang="en-US" dirty="0"/>
                  <a:t>? (e.g., due to winning the lottery)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⇒↑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balance this effect, we must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Thus, the income effect leads to a fall in hours worked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D2A7E5D-B82C-555C-B80F-29B9002F7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121275"/>
              </a:xfrm>
              <a:blipFill>
                <a:blip r:embed="rId2"/>
                <a:stretch>
                  <a:fillRect l="-1278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7E5C5-DC4E-7E41-1A6A-8DBD85E7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E81C0B-C560-4EEF-F241-F3FD91F088C8}"/>
              </a:ext>
            </a:extLst>
          </p:cNvPr>
          <p:cNvGrpSpPr/>
          <p:nvPr/>
        </p:nvGrpSpPr>
        <p:grpSpPr>
          <a:xfrm>
            <a:off x="3962400" y="3352800"/>
            <a:ext cx="1993900" cy="777875"/>
            <a:chOff x="825500" y="5943600"/>
            <a:chExt cx="1155700" cy="777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B828C21-FE3F-67DE-ABE9-97404E0EB483}"/>
                    </a:ext>
                  </a:extLst>
                </p:cNvPr>
                <p:cNvSpPr txBox="1"/>
                <p:nvPr/>
              </p:nvSpPr>
              <p:spPr>
                <a:xfrm>
                  <a:off x="825500" y="6198255"/>
                  <a:ext cx="11557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500" y="6198255"/>
                  <a:ext cx="115570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F4DA6E3-ED81-6F70-BBC1-FA70F25F1F03}"/>
                </a:ext>
              </a:extLst>
            </p:cNvPr>
            <p:cNvCxnSpPr/>
            <p:nvPr/>
          </p:nvCxnSpPr>
          <p:spPr>
            <a:xfrm flipV="1">
              <a:off x="1371600" y="5943600"/>
              <a:ext cx="0" cy="25465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13EB84-FEEF-71B8-E91B-BD0E5014410F}"/>
                  </a:ext>
                </a:extLst>
              </p:cNvPr>
              <p:cNvSpPr txBox="1"/>
              <p:nvPr/>
            </p:nvSpPr>
            <p:spPr>
              <a:xfrm>
                <a:off x="9525000" y="3571836"/>
                <a:ext cx="2362200" cy="1117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s-IS" sz="3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s-I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13EB84-FEEF-71B8-E91B-BD0E50144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3571836"/>
                <a:ext cx="2362200" cy="11176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7D1D0CD-A9FA-084C-14AF-190451D59E00}"/>
              </a:ext>
            </a:extLst>
          </p:cNvPr>
          <p:cNvGrpSpPr/>
          <p:nvPr/>
        </p:nvGrpSpPr>
        <p:grpSpPr>
          <a:xfrm>
            <a:off x="5715000" y="5181600"/>
            <a:ext cx="1948931" cy="788690"/>
            <a:chOff x="6119186" y="3916680"/>
            <a:chExt cx="2066449" cy="7886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5BCB342-C21F-5FB4-FEA2-89835390EB86}"/>
                    </a:ext>
                  </a:extLst>
                </p:cNvPr>
                <p:cNvSpPr txBox="1"/>
                <p:nvPr/>
              </p:nvSpPr>
              <p:spPr>
                <a:xfrm>
                  <a:off x="6119186" y="4182150"/>
                  <a:ext cx="206644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9186" y="4182150"/>
                  <a:ext cx="2066449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AA36DFD-6FCF-D125-8E93-5A132DA5109C}"/>
                </a:ext>
              </a:extLst>
            </p:cNvPr>
            <p:cNvCxnSpPr/>
            <p:nvPr/>
          </p:nvCxnSpPr>
          <p:spPr>
            <a:xfrm flipV="1">
              <a:off x="6934200" y="3916680"/>
              <a:ext cx="0" cy="25465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91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the Wage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9831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(in our simple model)</a:t>
                </a:r>
              </a:p>
              <a:p>
                <a:r>
                  <a:rPr lang="en-US" dirty="0"/>
                  <a:t>So,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𝑤𝐻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mean that an increase in the wage has both an </a:t>
                </a:r>
                <a:br>
                  <a:rPr lang="en-US" dirty="0"/>
                </a:br>
                <a:r>
                  <a:rPr lang="en-US" dirty="0"/>
                  <a:t>income and substitution effect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</m:oMath>
                </a14:m>
                <a:r>
                  <a:rPr lang="en-US" dirty="0"/>
                  <a:t> on RHS is responsible for substitution effect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</m:oMath>
                </a14:m>
                <a:r>
                  <a:rPr lang="en-US" dirty="0"/>
                  <a:t> on LHS (inside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𝑤𝐻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) is responsible for income effect</a:t>
                </a:r>
              </a:p>
              <a:p>
                <a:r>
                  <a:rPr lang="en-US" dirty="0"/>
                  <a:t>Which is stronger?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983161"/>
              </a:xfrm>
              <a:blipFill>
                <a:blip r:embed="rId3"/>
                <a:stretch>
                  <a:fillRect l="-1278" t="-1469" b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20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Run versus Long Run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 short run change in wages:</a:t>
                </a:r>
              </a:p>
              <a:p>
                <a:pPr lvl="1"/>
                <a:r>
                  <a:rPr lang="en-US" dirty="0"/>
                  <a:t>Effect on lifetime wealth small</a:t>
                </a:r>
              </a:p>
              <a:p>
                <a:pPr lvl="1"/>
                <a:r>
                  <a:rPr lang="en-US" dirty="0"/>
                  <a:t>Income effect small</a:t>
                </a:r>
              </a:p>
              <a:p>
                <a:pPr lvl="1"/>
                <a:r>
                  <a:rPr lang="en-US" dirty="0"/>
                  <a:t>Substitution effect dominates</a:t>
                </a:r>
              </a:p>
              <a:p>
                <a:r>
                  <a:rPr lang="en-US" dirty="0"/>
                  <a:t>For a long run change in wages:</a:t>
                </a:r>
              </a:p>
              <a:p>
                <a:pPr lvl="1"/>
                <a:r>
                  <a:rPr lang="en-US" dirty="0"/>
                  <a:t>Effect on lifetime wealth large</a:t>
                </a:r>
              </a:p>
              <a:p>
                <a:pPr lvl="1"/>
                <a:r>
                  <a:rPr lang="en-US" dirty="0"/>
                  <a:t>Income effect substantial</a:t>
                </a:r>
              </a:p>
              <a:p>
                <a:pPr lvl="1"/>
                <a:r>
                  <a:rPr lang="en-US" dirty="0"/>
                  <a:t>Not clear whether income or substitution </a:t>
                </a:r>
                <a:br>
                  <a:rPr lang="en-US" dirty="0"/>
                </a:br>
                <a:r>
                  <a:rPr lang="en-US" dirty="0"/>
                  <a:t>effect is stronger (depends on shape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876800"/>
              </a:xfrm>
              <a:blipFill>
                <a:blip r:embed="rId2"/>
                <a:stretch>
                  <a:fillRect l="-1278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Supply in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7244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Two first order facts: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Real wages have risen by roughly 1.5% per year for over 100 years</a:t>
            </a:r>
            <a:br>
              <a:rPr lang="en-US" dirty="0"/>
            </a:br>
            <a:r>
              <a:rPr lang="en-US" dirty="0"/>
              <a:t>(real wages adjust for changes in prices)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Hours worked per worker in the U.S. have declined gradually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8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2F86D5-9554-181A-EF1E-2BA114EB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Wages and Hours Worked per Worker</a:t>
            </a:r>
          </a:p>
        </p:txBody>
      </p:sp>
      <p:pic>
        <p:nvPicPr>
          <p:cNvPr id="9" name="Content Placeholder 8" descr="A graph showing the growth of the united states&#10;&#10;AI-generated content may be incorrect.">
            <a:extLst>
              <a:ext uri="{FF2B5EF4-FFF2-40B4-BE49-F238E27FC236}">
                <a16:creationId xmlns:a16="http://schemas.microsoft.com/office/drawing/2014/main" id="{E4F9AAC8-A78A-A91A-45E0-B8DF7BD215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92" y="1828800"/>
            <a:ext cx="6045991" cy="4110930"/>
          </a:xfrm>
        </p:spPr>
      </p:pic>
      <p:pic>
        <p:nvPicPr>
          <p:cNvPr id="11" name="Content Placeholder 10" descr="A line graph with numbers and text&#10;&#10;AI-generated content may be incorrect.">
            <a:extLst>
              <a:ext uri="{FF2B5EF4-FFF2-40B4-BE49-F238E27FC236}">
                <a16:creationId xmlns:a16="http://schemas.microsoft.com/office/drawing/2014/main" id="{A23D8C1A-56DE-3AFA-A466-7BC8614F7E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79" y="1828801"/>
            <a:ext cx="5603407" cy="40775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76C02-9156-3F6F-D64E-8402607D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F43570-6DA1-4421-4106-9D005D8947EC}"/>
              </a:ext>
            </a:extLst>
          </p:cNvPr>
          <p:cNvSpPr txBox="1"/>
          <p:nvPr/>
        </p:nvSpPr>
        <p:spPr>
          <a:xfrm>
            <a:off x="637309" y="6166226"/>
            <a:ext cx="318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 800% cumulative increase.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29FD4F-5C89-263A-0210-FCBEED0068D0}"/>
              </a:ext>
            </a:extLst>
          </p:cNvPr>
          <p:cNvSpPr txBox="1"/>
          <p:nvPr/>
        </p:nvSpPr>
        <p:spPr>
          <a:xfrm>
            <a:off x="7162800" y="6172200"/>
            <a:ext cx="342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Roughly 50% cumulative decrease.</a:t>
            </a:r>
          </a:p>
        </p:txBody>
      </p:sp>
    </p:spTree>
    <p:extLst>
      <p:ext uri="{BB962C8B-B14F-4D97-AF65-F5344CB8AC3E}">
        <p14:creationId xmlns:p14="http://schemas.microsoft.com/office/powerpoint/2010/main" val="2177526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Supply in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068764"/>
          </a:xfrm>
        </p:spPr>
        <p:txBody>
          <a:bodyPr>
            <a:normAutofit/>
          </a:bodyPr>
          <a:lstStyle/>
          <a:p>
            <a:r>
              <a:rPr lang="en-US" dirty="0"/>
              <a:t>What do these figures imply about relative size of income and substitutions effects in the long run?</a:t>
            </a:r>
          </a:p>
          <a:p>
            <a:pPr marL="914400" lvl="1" indent="-514350"/>
            <a:r>
              <a:rPr lang="en-US" dirty="0"/>
              <a:t>Income effect slightly larger than substitution</a:t>
            </a:r>
          </a:p>
          <a:p>
            <a:r>
              <a:rPr lang="en-US" dirty="0"/>
              <a:t>Common to ignore income effects and assume wage increases will increase labor supply (e.g., tax cuts)</a:t>
            </a:r>
          </a:p>
          <a:p>
            <a:r>
              <a:rPr lang="en-US" dirty="0"/>
              <a:t>But income effects are large over the long run!!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3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22CA-32D8-D7F6-D531-A6045BEB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 Worked Per Person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14F91B-47DA-86D0-2EF9-BB805A3A7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199"/>
            <a:ext cx="48006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Hours worked </a:t>
            </a:r>
            <a:r>
              <a:rPr lang="en-US" dirty="0">
                <a:solidFill>
                  <a:srgbClr val="C00000"/>
                </a:solidFill>
              </a:rPr>
              <a:t>per worker </a:t>
            </a:r>
            <a:r>
              <a:rPr lang="en-US" dirty="0"/>
              <a:t>have fallen</a:t>
            </a:r>
          </a:p>
          <a:p>
            <a:r>
              <a:rPr lang="en-US" dirty="0"/>
              <a:t>But hours worked </a:t>
            </a:r>
            <a:r>
              <a:rPr lang="en-US" dirty="0">
                <a:solidFill>
                  <a:srgbClr val="C00000"/>
                </a:solidFill>
              </a:rPr>
              <a:t>per person </a:t>
            </a:r>
            <a:r>
              <a:rPr lang="en-US" dirty="0"/>
              <a:t>have not</a:t>
            </a:r>
          </a:p>
          <a:p>
            <a:r>
              <a:rPr lang="en-US" dirty="0"/>
              <a:t>Why might this be?</a:t>
            </a:r>
          </a:p>
        </p:txBody>
      </p:sp>
      <p:pic>
        <p:nvPicPr>
          <p:cNvPr id="8" name="Content Placeholder 7" descr="A graph showing the growth of the company's stock market&#10;&#10;AI-generated content may be incorrect.">
            <a:extLst>
              <a:ext uri="{FF2B5EF4-FFF2-40B4-BE49-F238E27FC236}">
                <a16:creationId xmlns:a16="http://schemas.microsoft.com/office/drawing/2014/main" id="{7AC83DB0-6F36-E897-5B08-05F2B484F0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06" y="1559751"/>
            <a:ext cx="6611530" cy="4796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AC229-1350-706D-5188-3B220E58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7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Behavior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/>
              <a:t>Our starting point: People act in a purposeful manner</a:t>
            </a:r>
          </a:p>
          <a:p>
            <a:r>
              <a:rPr lang="en-US" dirty="0"/>
              <a:t>How should we “model” purposeful choices by households (people)?</a:t>
            </a:r>
          </a:p>
          <a:p>
            <a:r>
              <a:rPr lang="en-US" dirty="0"/>
              <a:t>Rational choice model:</a:t>
            </a:r>
          </a:p>
          <a:p>
            <a:pPr lvl="1"/>
            <a:r>
              <a:rPr lang="en-US" dirty="0"/>
              <a:t>Assume that people have preferences over, e.g., goods and leisure</a:t>
            </a:r>
          </a:p>
          <a:p>
            <a:pPr lvl="1"/>
            <a:r>
              <a:rPr lang="en-US" dirty="0"/>
              <a:t>Represent preferences by a </a:t>
            </a:r>
            <a:r>
              <a:rPr lang="en-US" dirty="0">
                <a:solidFill>
                  <a:schemeClr val="accent2"/>
                </a:solidFill>
              </a:rPr>
              <a:t>utility function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Assume that people maximize utility</a:t>
            </a:r>
          </a:p>
          <a:p>
            <a:pPr lvl="1"/>
            <a:r>
              <a:rPr lang="en-US" dirty="0"/>
              <a:t>Recognize that people are constrained by the resources they have </a:t>
            </a:r>
            <a:br>
              <a:rPr lang="en-US" dirty="0"/>
            </a:br>
            <a:r>
              <a:rPr lang="en-US" dirty="0"/>
              <a:t>at their disposal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6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B66D-E6A4-3767-F4D5-148AAE85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7A4A2-E46D-2CEA-DFF5-24D81B1B1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199"/>
            <a:ext cx="4800600" cy="5257801"/>
          </a:xfrm>
        </p:spPr>
        <p:txBody>
          <a:bodyPr>
            <a:normAutofit/>
          </a:bodyPr>
          <a:lstStyle/>
          <a:p>
            <a:r>
              <a:rPr lang="en-US" dirty="0"/>
              <a:t>Labor force participation rate of men fallen steadily</a:t>
            </a:r>
          </a:p>
          <a:p>
            <a:r>
              <a:rPr lang="en-US" dirty="0"/>
              <a:t>Labor force participation rate of women rose rapidly in 2</a:t>
            </a:r>
            <a:r>
              <a:rPr lang="en-US" baseline="30000" dirty="0"/>
              <a:t>nd</a:t>
            </a:r>
            <a:r>
              <a:rPr lang="en-US" dirty="0"/>
              <a:t> half of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Changing cultural normal, less discrimination led women to enter labor force</a:t>
            </a:r>
          </a:p>
          <a:p>
            <a:r>
              <a:rPr lang="en-US" dirty="0"/>
              <a:t>One-time shock that obscured underlying downward trend</a:t>
            </a:r>
          </a:p>
        </p:txBody>
      </p:sp>
      <p:pic>
        <p:nvPicPr>
          <p:cNvPr id="7" name="Content Placeholder 6" descr="A graph of employment participation&#10;&#10;AI-generated content may be incorrect.">
            <a:extLst>
              <a:ext uri="{FF2B5EF4-FFF2-40B4-BE49-F238E27FC236}">
                <a16:creationId xmlns:a16="http://schemas.microsoft.com/office/drawing/2014/main" id="{84E40C09-95AD-5D0E-9F40-716A4E700A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03623"/>
            <a:ext cx="6472000" cy="476674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FE600-DDA3-5226-A6EF-702D635D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74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Learn about Utility Function?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600201"/>
                <a:ext cx="5384800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  <m:t>𝐶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𝑤</m:t>
                    </m:r>
                  </m:oMath>
                </a14:m>
                <a:r>
                  <a:rPr lang="en-US" dirty="0"/>
                  <a:t> becomes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𝑤𝐻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Which simplifies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600201"/>
                <a:ext cx="5384800" cy="5121275"/>
              </a:xfrm>
              <a:blipFill>
                <a:blip r:embed="rId2"/>
                <a:stretch>
                  <a:fillRect l="-2039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3E6103B-E863-067F-743A-659D1DC6C4C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600" y="1600201"/>
                <a:ext cx="5765800" cy="49831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Wage has no effect on labor supply!</a:t>
                </a:r>
              </a:p>
              <a:p>
                <a:r>
                  <a:rPr lang="en-US" dirty="0"/>
                  <a:t>Income and substitution effects exactly equal</a:t>
                </a:r>
              </a:p>
              <a:p>
                <a:r>
                  <a:rPr lang="en-US" dirty="0"/>
                  <a:t>This is close to data</a:t>
                </a:r>
              </a:p>
              <a:p>
                <a:r>
                  <a:rPr lang="en-US" dirty="0"/>
                  <a:t>What is it about this functional form that yields this result?</a:t>
                </a:r>
              </a:p>
              <a:p>
                <a:r>
                  <a:rPr lang="en-US" dirty="0"/>
                  <a:t>It is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r>
                  <a:rPr lang="en-US" dirty="0"/>
                  <a:t> part</a:t>
                </a:r>
              </a:p>
              <a:p>
                <a:r>
                  <a:rPr lang="en-US" dirty="0"/>
                  <a:t>So, we learn that perhaps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r>
                  <a:rPr lang="is-IS" dirty="0"/>
                  <a:t> is a reasonable functional form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3E6103B-E863-067F-743A-659D1DC6C4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600" y="1600201"/>
                <a:ext cx="5765800" cy="4983161"/>
              </a:xfrm>
              <a:blipFill>
                <a:blip r:embed="rId3"/>
                <a:stretch>
                  <a:fillRect l="-1903" t="-1224" r="-3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71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Keynes and Income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Keynes think about the relative strength of the income effect and the substitution effect?</a:t>
            </a:r>
          </a:p>
          <a:p>
            <a:r>
              <a:rPr lang="en-US" i="1" dirty="0"/>
              <a:t>Economic Possibilities for Our Grandchildren</a:t>
            </a:r>
            <a:r>
              <a:rPr lang="en-US" dirty="0"/>
              <a:t> written in 1930</a:t>
            </a:r>
          </a:p>
          <a:p>
            <a:r>
              <a:rPr lang="en-US" dirty="0"/>
              <a:t>“Suppose that a hundred years hence we are all of us, on the average, eight times better off in the economic sense than we are to-day.” (i.e., 2% annual growth)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7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Keynes and Income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125200" cy="4525963"/>
          </a:xfrm>
        </p:spPr>
        <p:txBody>
          <a:bodyPr>
            <a:normAutofit/>
          </a:bodyPr>
          <a:lstStyle/>
          <a:p>
            <a:r>
              <a:rPr lang="en-US" dirty="0"/>
              <a:t>Income effect dominant in the long run:</a:t>
            </a:r>
          </a:p>
          <a:p>
            <a:pPr lvl="1"/>
            <a:r>
              <a:rPr lang="en-US" dirty="0"/>
              <a:t>“Absolute needs … satisfied”</a:t>
            </a:r>
          </a:p>
          <a:p>
            <a:pPr lvl="1"/>
            <a:r>
              <a:rPr lang="en-US" dirty="0"/>
              <a:t>“prefer to devote our further energies to </a:t>
            </a:r>
            <a:br>
              <a:rPr lang="en-US" dirty="0"/>
            </a:br>
            <a:r>
              <a:rPr lang="en-US" dirty="0"/>
              <a:t>non-economic purposes” (leisure)</a:t>
            </a:r>
          </a:p>
          <a:p>
            <a:pPr lvl="1"/>
            <a:r>
              <a:rPr lang="en-US" dirty="0"/>
              <a:t>Main worry “general ‘nervous breakdown’”</a:t>
            </a:r>
          </a:p>
          <a:p>
            <a:pPr lvl="1"/>
            <a:r>
              <a:rPr lang="en-US" dirty="0"/>
              <a:t>“need to do some work … to be contented”</a:t>
            </a:r>
          </a:p>
          <a:p>
            <a:pPr lvl="1"/>
            <a:r>
              <a:rPr lang="en-US" dirty="0"/>
              <a:t>“Three-hour shifts or a fifteen hour week” </a:t>
            </a:r>
          </a:p>
          <a:p>
            <a:r>
              <a:rPr lang="en-US" dirty="0"/>
              <a:t>Clearly, Keynes overestimated the strength of the income effect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0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D4EF1-5DF7-92B1-CB5B-3A3F0387C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Recession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DDCF22-75BF-B97C-4D22-C9521AE64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00199"/>
            <a:ext cx="5029200" cy="4525963"/>
          </a:xfrm>
        </p:spPr>
        <p:txBody>
          <a:bodyPr/>
          <a:lstStyle/>
          <a:p>
            <a:r>
              <a:rPr lang="en-US" dirty="0"/>
              <a:t>Causes of most recession complex and hotly debated</a:t>
            </a:r>
          </a:p>
          <a:p>
            <a:r>
              <a:rPr lang="en-US" dirty="0"/>
              <a:t>Not so for 2020 recession</a:t>
            </a:r>
          </a:p>
          <a:p>
            <a:r>
              <a:rPr lang="en-US" dirty="0"/>
              <a:t>Caused by Covid-19 virus</a:t>
            </a:r>
          </a:p>
          <a:p>
            <a:r>
              <a:rPr lang="en-US" dirty="0"/>
              <a:t>Widespread lockdowns in 2020</a:t>
            </a:r>
          </a:p>
          <a:p>
            <a:pPr lvl="1"/>
            <a:r>
              <a:rPr lang="en-US" dirty="0"/>
              <a:t>Huge uncertainty about virality </a:t>
            </a:r>
            <a:br>
              <a:rPr lang="en-US" dirty="0"/>
            </a:br>
            <a:r>
              <a:rPr lang="en-US" dirty="0"/>
              <a:t>and morbidity</a:t>
            </a:r>
          </a:p>
          <a:p>
            <a:r>
              <a:rPr lang="en-US" dirty="0"/>
              <a:t>Killed millions over several years </a:t>
            </a:r>
          </a:p>
        </p:txBody>
      </p:sp>
      <p:pic>
        <p:nvPicPr>
          <p:cNvPr id="8" name="Content Placeholder 7" descr="A graph of the number of countries/regions in the united states&#10;&#10;AI-generated content may be incorrect.">
            <a:extLst>
              <a:ext uri="{FF2B5EF4-FFF2-40B4-BE49-F238E27FC236}">
                <a16:creationId xmlns:a16="http://schemas.microsoft.com/office/drawing/2014/main" id="{6AEF3CD5-867E-C6B1-88F5-899FFD817B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1600199"/>
            <a:ext cx="6456439" cy="46482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5559-D391-7BE0-C91C-7CF26DA8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30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4311F-2DA0-0075-9AB0-497204CCC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Recession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1802C-7150-6B99-A2E8-FC581717F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199"/>
            <a:ext cx="4191000" cy="4525963"/>
          </a:xfrm>
        </p:spPr>
        <p:txBody>
          <a:bodyPr/>
          <a:lstStyle/>
          <a:p>
            <a:r>
              <a:rPr lang="en-US" dirty="0"/>
              <a:t>Very sharp recession in </a:t>
            </a:r>
            <a:br>
              <a:rPr lang="en-US" dirty="0"/>
            </a:br>
            <a:r>
              <a:rPr lang="en-US" dirty="0"/>
              <a:t>spring of 2020</a:t>
            </a:r>
          </a:p>
          <a:p>
            <a:r>
              <a:rPr lang="en-US" dirty="0"/>
              <a:t>Rapid recovery</a:t>
            </a:r>
          </a:p>
          <a:p>
            <a:r>
              <a:rPr lang="en-US" dirty="0"/>
              <a:t>US: High unemployment</a:t>
            </a:r>
          </a:p>
          <a:p>
            <a:r>
              <a:rPr lang="en-US" dirty="0"/>
              <a:t>Germany: </a:t>
            </a:r>
            <a:r>
              <a:rPr lang="en-US" dirty="0" err="1"/>
              <a:t>Kurzarbeit</a:t>
            </a:r>
            <a:endParaRPr lang="en-US" dirty="0"/>
          </a:p>
          <a:p>
            <a:endParaRPr lang="en-US" dirty="0"/>
          </a:p>
          <a:p>
            <a:r>
              <a:rPr lang="en-US" dirty="0"/>
              <a:t>More on policy response below</a:t>
            </a:r>
          </a:p>
        </p:txBody>
      </p:sp>
      <p:pic>
        <p:nvPicPr>
          <p:cNvPr id="7" name="Content Placeholder 6" descr="A graph of the us unemployment rate&#10;&#10;AI-generated content may be incorrect.">
            <a:extLst>
              <a:ext uri="{FF2B5EF4-FFF2-40B4-BE49-F238E27FC236}">
                <a16:creationId xmlns:a16="http://schemas.microsoft.com/office/drawing/2014/main" id="{DF0FFF53-6BD5-445E-76F1-3AAF08A944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1524000"/>
            <a:ext cx="6654800" cy="486355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CAB0A-D885-396E-4464-258A3861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71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Covid Recession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>
            <a:normAutofit/>
          </a:bodyPr>
          <a:lstStyle/>
          <a:p>
            <a:r>
              <a:rPr lang="en-US" dirty="0"/>
              <a:t>Why did economic activity fall during Covid?</a:t>
            </a:r>
          </a:p>
          <a:p>
            <a:r>
              <a:rPr lang="en-US" dirty="0"/>
              <a:t>Virus causes people to want to limit contact so as to </a:t>
            </a:r>
            <a:br>
              <a:rPr lang="en-US" dirty="0"/>
            </a:br>
            <a:r>
              <a:rPr lang="en-US" dirty="0"/>
              <a:t>limit spread and risk of infection</a:t>
            </a:r>
          </a:p>
          <a:p>
            <a:r>
              <a:rPr lang="en-US" dirty="0"/>
              <a:t>Specifically:</a:t>
            </a:r>
          </a:p>
          <a:p>
            <a:pPr lvl="1"/>
            <a:r>
              <a:rPr lang="en-US" dirty="0"/>
              <a:t>People want to limit consumption that involves contact </a:t>
            </a:r>
            <a:br>
              <a:rPr lang="en-US" dirty="0"/>
            </a:br>
            <a:r>
              <a:rPr lang="en-US" dirty="0"/>
              <a:t>(shopping, restaurants, travel, concerts, sports events, etc.)</a:t>
            </a:r>
          </a:p>
          <a:p>
            <a:pPr lvl="1"/>
            <a:r>
              <a:rPr lang="en-US" dirty="0"/>
              <a:t>People don’t want to go to workplaces that involve contact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9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Covid Recession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do we incorporate this into our model?</a:t>
                </a:r>
              </a:p>
              <a:p>
                <a:pPr lvl="1"/>
                <a:r>
                  <a:rPr lang="en-US" dirty="0"/>
                  <a:t>Covid-19 reduces utility from consumption</a:t>
                </a:r>
              </a:p>
              <a:p>
                <a:pPr lvl="1"/>
                <a:r>
                  <a:rPr lang="en-US" dirty="0"/>
                  <a:t>Covid-19 increases disutility from labor supply</a:t>
                </a:r>
              </a:p>
              <a:p>
                <a:r>
                  <a:rPr lang="en-US" dirty="0"/>
                  <a:t>Household utility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represents reduced utility from consumption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represents increased disutility from labor supply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  <a:blipFill>
                <a:blip r:embed="rId2"/>
                <a:stretch>
                  <a:fillRect l="-1278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Household‘s Problem with Covid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is-IS" dirty="0"/>
                  <a:t>Maximize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is-IS" dirty="0"/>
                  <a:t>Subject to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s-I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Same steps as before yield: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  <a:blipFill>
                <a:blip r:embed="rId2"/>
                <a:stretch>
                  <a:fillRect l="-1278" t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16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Household’s Problem with Covid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1"/>
                <a:ext cx="11430000" cy="512127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Let’s rearrange this equation: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&lt;1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Covid caused fall in effective wage on RHS of labor supply curve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1"/>
                <a:ext cx="11430000" cy="5121275"/>
              </a:xfrm>
              <a:blipFill>
                <a:blip r:embed="rId2"/>
                <a:stretch>
                  <a:fillRect l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8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Household Utility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209800"/>
                <a:ext cx="10972800" cy="4419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Utility over consumption and hours worked: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Very “broad brush” model of preferences</a:t>
                </a:r>
              </a:p>
              <a:p>
                <a:r>
                  <a:rPr lang="en-US" dirty="0"/>
                  <a:t>We ignore all the details associated with different </a:t>
                </a:r>
                <a:br>
                  <a:rPr lang="en-US" dirty="0"/>
                </a:br>
                <a:r>
                  <a:rPr lang="en-US" dirty="0"/>
                  <a:t>types of job and goods, etc.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209800"/>
                <a:ext cx="10972800" cy="4419600"/>
              </a:xfrm>
              <a:blipFill>
                <a:blip r:embed="rId2"/>
                <a:stretch>
                  <a:fillRect l="-1278" t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7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and Income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81200"/>
                <a:ext cx="10972800" cy="41449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But what about the income effect of Covid</a:t>
                </a:r>
              </a:p>
              <a:p>
                <a:r>
                  <a:rPr lang="en-US" dirty="0"/>
                  <a:t>Covid expected to be transitory (and turned out to be)</a:t>
                </a:r>
              </a:p>
              <a:p>
                <a:r>
                  <a:rPr lang="en-US" dirty="0"/>
                  <a:t>We therefore assume that Covid has minimal income effect</a:t>
                </a:r>
              </a:p>
              <a:p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yields no income effect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Labor supply curve: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81200"/>
                <a:ext cx="10972800" cy="4144964"/>
              </a:xfrm>
              <a:blipFill>
                <a:blip r:embed="rId2"/>
                <a:stretch>
                  <a:fillRect l="-1278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03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and Labor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209800"/>
                <a:ext cx="10972800" cy="46482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Labor demand with Cobb-Douglas production function: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How did Covid affect labor demand?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Firms must invest in costly measures to enhance safety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Lowered measured productivity  (i.e., lower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209800"/>
                <a:ext cx="10972800" cy="4648200"/>
              </a:xfrm>
              <a:blipFill>
                <a:blip r:embed="rId2"/>
                <a:stretch>
                  <a:fillRect l="-1278" t="-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58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Covid-19 on Labor Market</a:t>
            </a:r>
          </a:p>
        </p:txBody>
      </p:sp>
      <p:pic>
        <p:nvPicPr>
          <p:cNvPr id="25" name="Content Placeholder 24" descr="A diagram of a market&#10;&#10;AI-generated content may be incorrect.">
            <a:extLst>
              <a:ext uri="{FF2B5EF4-FFF2-40B4-BE49-F238E27FC236}">
                <a16:creationId xmlns:a16="http://schemas.microsoft.com/office/drawing/2014/main" id="{DD305BFB-6799-3FB6-BDF3-2DDDDC373F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0"/>
            <a:ext cx="7166252" cy="42803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r>
                  <a:rPr lang="is-IS" dirty="0"/>
                  <a:t>Covid leads to </a:t>
                </a:r>
                <a14:m>
                  <m:oMath xmlns:m="http://schemas.openxmlformats.org/officeDocument/2006/math">
                    <m:r>
                      <a:rPr lang="is-I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and lower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does this affect the equilibrium?</a:t>
                </a:r>
              </a:p>
              <a:p>
                <a:pPr lvl="1"/>
                <a:r>
                  <a:rPr lang="en-US" dirty="0"/>
                  <a:t>Shifts labor supply back</a:t>
                </a:r>
              </a:p>
              <a:p>
                <a:pPr lvl="1"/>
                <a:r>
                  <a:rPr lang="en-US" dirty="0"/>
                  <a:t>Shifts labor demand back</a:t>
                </a:r>
              </a:p>
              <a:p>
                <a:r>
                  <a:rPr lang="en-US" dirty="0"/>
                  <a:t>Employment falls</a:t>
                </a:r>
              </a:p>
              <a:p>
                <a:r>
                  <a:rPr lang="en-US" dirty="0"/>
                  <a:t>Effect on wages ambiguous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782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79FCA5-DA93-245C-7ED6-52BB1E01D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Response to Covid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38622B-0944-E027-498A-7AE933187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response not at all straightforward</a:t>
            </a:r>
          </a:p>
          <a:p>
            <a:r>
              <a:rPr lang="en-US" dirty="0"/>
              <a:t>‘Fog of war’ due to uncertainty about virality and morbidity </a:t>
            </a:r>
          </a:p>
          <a:p>
            <a:r>
              <a:rPr lang="en-US" dirty="0"/>
              <a:t>Strong policy response along many dimensions:</a:t>
            </a:r>
          </a:p>
          <a:p>
            <a:pPr lvl="1"/>
            <a:r>
              <a:rPr lang="en-US" dirty="0"/>
              <a:t>Public health interventions</a:t>
            </a:r>
          </a:p>
          <a:p>
            <a:pPr lvl="1"/>
            <a:r>
              <a:rPr lang="en-US" dirty="0"/>
              <a:t>Income support policies</a:t>
            </a:r>
          </a:p>
          <a:p>
            <a:pPr lvl="1"/>
            <a:r>
              <a:rPr lang="en-US" dirty="0"/>
              <a:t>Monetary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FE6BF-6C53-B4EE-0090-B10661B6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752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85BBF-02C7-3821-CF7E-198648D4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Interventions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0005D6-C051-1BDF-4394-BFFBB2746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5121275"/>
          </a:xfrm>
        </p:spPr>
        <p:txBody>
          <a:bodyPr>
            <a:normAutofit/>
          </a:bodyPr>
          <a:lstStyle/>
          <a:p>
            <a:r>
              <a:rPr lang="en-US" dirty="0"/>
              <a:t>Public health interventions:</a:t>
            </a:r>
          </a:p>
          <a:p>
            <a:pPr lvl="1"/>
            <a:r>
              <a:rPr lang="en-US" dirty="0"/>
              <a:t>Lockdowns, school closures, mask mandates, social distancing, public announcements</a:t>
            </a:r>
          </a:p>
          <a:p>
            <a:pPr lvl="1"/>
            <a:r>
              <a:rPr lang="en-US" dirty="0"/>
              <a:t>Vaccine development</a:t>
            </a:r>
          </a:p>
          <a:p>
            <a:r>
              <a:rPr lang="en-US" dirty="0"/>
              <a:t>Crucial distinction:</a:t>
            </a:r>
          </a:p>
          <a:p>
            <a:pPr lvl="1"/>
            <a:r>
              <a:rPr lang="en-US" dirty="0"/>
              <a:t>Suppression</a:t>
            </a:r>
          </a:p>
          <a:p>
            <a:pPr lvl="1"/>
            <a:r>
              <a:rPr lang="en-US" dirty="0"/>
              <a:t>Mitigation</a:t>
            </a:r>
          </a:p>
          <a:p>
            <a:r>
              <a:rPr lang="en-US" dirty="0"/>
              <a:t>Suppression not viable </a:t>
            </a:r>
            <a:br>
              <a:rPr lang="en-US" dirty="0"/>
            </a:br>
            <a:r>
              <a:rPr lang="en-US" dirty="0"/>
              <a:t>(outside China)</a:t>
            </a:r>
          </a:p>
          <a:p>
            <a:r>
              <a:rPr lang="en-US" dirty="0"/>
              <a:t>What is the point of mitigation?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22AE4-28FF-157D-242E-E44FD9CBAF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rationales for mitigation:</a:t>
            </a:r>
          </a:p>
          <a:p>
            <a:pPr lvl="1"/>
            <a:r>
              <a:rPr lang="en-US" dirty="0"/>
              <a:t>“Flatten the curve” to avoid overwhelming health care system</a:t>
            </a:r>
          </a:p>
          <a:p>
            <a:pPr lvl="1"/>
            <a:r>
              <a:rPr lang="en-US" dirty="0"/>
              <a:t>Buy time to develop vaccines</a:t>
            </a:r>
          </a:p>
          <a:p>
            <a:endParaRPr lang="en-US" dirty="0"/>
          </a:p>
          <a:p>
            <a:r>
              <a:rPr lang="en-US" dirty="0"/>
              <a:t>Operation Warp Speed</a:t>
            </a:r>
          </a:p>
          <a:p>
            <a:pPr lvl="1"/>
            <a:r>
              <a:rPr lang="en-US" dirty="0"/>
              <a:t>Vaccines available by Dec 2020</a:t>
            </a:r>
          </a:p>
          <a:p>
            <a:pPr lvl="1"/>
            <a:r>
              <a:rPr lang="en-US" dirty="0"/>
              <a:t>Saved 800,000 lives in US alone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7DC98-6264-F684-8BC0-D8AE7AB5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61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C88E3-92DE-DFEC-B6DB-08FCFB48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Flatten the Curve</a:t>
            </a:r>
          </a:p>
        </p:txBody>
      </p:sp>
      <p:pic>
        <p:nvPicPr>
          <p:cNvPr id="7" name="Content Placeholder 6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126B392E-1926-E620-45FF-96DCF316AE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69928"/>
            <a:ext cx="6463145" cy="477026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9E3CE-62D3-4D41-95A3-949B2D82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7DCF-2AB6-DBF4-E556-5553E1CCF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5384800" cy="4068762"/>
          </a:xfrm>
        </p:spPr>
        <p:txBody>
          <a:bodyPr/>
          <a:lstStyle/>
          <a:p>
            <a:r>
              <a:rPr lang="en-US" dirty="0"/>
              <a:t>Base reproductive rate: 2-3</a:t>
            </a:r>
          </a:p>
          <a:p>
            <a:r>
              <a:rPr lang="en-US" dirty="0"/>
              <a:t>Generation time: 1 week</a:t>
            </a:r>
          </a:p>
          <a:p>
            <a:r>
              <a:rPr lang="en-US" dirty="0"/>
              <a:t>Absent mitigation policies or behavioral responses, growth rate of 140% per week</a:t>
            </a:r>
          </a:p>
          <a:p>
            <a:endParaRPr lang="en-US" dirty="0"/>
          </a:p>
          <a:p>
            <a:r>
              <a:rPr lang="en-US" dirty="0"/>
              <a:t>Lower reproductive rate “flattens the curve”</a:t>
            </a:r>
          </a:p>
        </p:txBody>
      </p:sp>
    </p:spTree>
    <p:extLst>
      <p:ext uri="{BB962C8B-B14F-4D97-AF65-F5344CB8AC3E}">
        <p14:creationId xmlns:p14="http://schemas.microsoft.com/office/powerpoint/2010/main" val="3921691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7AF3F-A8E2-6D44-F52D-D47D7E7A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Interventions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C2260-5B66-50A6-74BC-046DF3D12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Lockdowns etc. have high costs</a:t>
            </a:r>
          </a:p>
          <a:p>
            <a:pPr lvl="1"/>
            <a:r>
              <a:rPr lang="en-US" dirty="0"/>
              <a:t>Severe encroachment on civil liberties</a:t>
            </a:r>
          </a:p>
          <a:p>
            <a:pPr lvl="1"/>
            <a:r>
              <a:rPr lang="en-US" dirty="0"/>
              <a:t>Very broad brush: prevents high benefit/low cost activities</a:t>
            </a:r>
          </a:p>
          <a:p>
            <a:r>
              <a:rPr lang="en-US" dirty="0"/>
              <a:t>Why can’t people choose freely what is best for them?</a:t>
            </a:r>
          </a:p>
          <a:p>
            <a:r>
              <a:rPr lang="en-US" dirty="0"/>
              <a:t>Most natural justification: externalities</a:t>
            </a:r>
          </a:p>
          <a:p>
            <a:pPr lvl="1"/>
            <a:r>
              <a:rPr lang="en-US" dirty="0"/>
              <a:t>People bear cost of own infections (except medical costs)</a:t>
            </a:r>
          </a:p>
          <a:p>
            <a:pPr lvl="1"/>
            <a:r>
              <a:rPr lang="en-US" dirty="0"/>
              <a:t>But they don’t bear cost of other people’s infections</a:t>
            </a:r>
          </a:p>
          <a:p>
            <a:pPr lvl="1"/>
            <a:r>
              <a:rPr lang="en-US" dirty="0"/>
              <a:t>People will therefore socialize more than is optimal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C02EA-2140-A1B3-D8DF-90B3C963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85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CD09-86DA-9F77-92F1-F782C8F1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Recession vs. Most Recessions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DFA79-BFDE-9C99-140E-E056B1CED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recessions:</a:t>
            </a:r>
          </a:p>
          <a:p>
            <a:pPr lvl="1"/>
            <a:r>
              <a:rPr lang="en-US" dirty="0"/>
              <a:t>Output inefficiently low</a:t>
            </a:r>
          </a:p>
          <a:p>
            <a:pPr lvl="1"/>
            <a:r>
              <a:rPr lang="en-US" dirty="0"/>
              <a:t>Major goal of policy to stimulate economy</a:t>
            </a:r>
          </a:p>
          <a:p>
            <a:r>
              <a:rPr lang="en-US" dirty="0"/>
              <a:t>Covid recession:</a:t>
            </a:r>
          </a:p>
          <a:p>
            <a:pPr lvl="1"/>
            <a:r>
              <a:rPr lang="en-US" dirty="0"/>
              <a:t>Efficient level of output low</a:t>
            </a:r>
          </a:p>
          <a:p>
            <a:pPr lvl="1"/>
            <a:r>
              <a:rPr lang="en-US" dirty="0"/>
              <a:t>People wanted to socially distance due to health threat</a:t>
            </a:r>
          </a:p>
          <a:p>
            <a:pPr lvl="1"/>
            <a:r>
              <a:rPr lang="en-US" dirty="0"/>
              <a:t>Recession by design</a:t>
            </a:r>
          </a:p>
          <a:p>
            <a:r>
              <a:rPr lang="en-US" dirty="0"/>
              <a:t>Goal of policy NOT to stimulate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9D772-3F99-FB40-79F1-3032D1733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76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97F85-851D-22F6-D26F-B5C450D84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Policy in Covid Recession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57791-B939-1F04-9BED-392BDD575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what was the goal of policy in Covid recession?</a:t>
            </a:r>
          </a:p>
          <a:p>
            <a:r>
              <a:rPr lang="en-US" dirty="0"/>
              <a:t>Some sectors hit hard by Covid (contact intensive sectors)</a:t>
            </a:r>
          </a:p>
          <a:p>
            <a:r>
              <a:rPr lang="en-US" dirty="0"/>
              <a:t>Other sectors less affected or even benefited</a:t>
            </a:r>
          </a:p>
          <a:p>
            <a:r>
              <a:rPr lang="en-US" dirty="0"/>
              <a:t>Goal of policy: Insurance</a:t>
            </a:r>
          </a:p>
          <a:p>
            <a:pPr lvl="1"/>
            <a:r>
              <a:rPr lang="en-US" dirty="0"/>
              <a:t>People did not have insurance against Covid shock</a:t>
            </a:r>
          </a:p>
          <a:p>
            <a:pPr lvl="1"/>
            <a:r>
              <a:rPr lang="en-US" dirty="0"/>
              <a:t>Government could transfer funds to those hard hit from those </a:t>
            </a:r>
            <a:br>
              <a:rPr lang="en-US" dirty="0"/>
            </a:br>
            <a:r>
              <a:rPr lang="en-US" dirty="0"/>
              <a:t>less affected (including future generations)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0F17D-6F27-5243-1F3E-FCAEFFC9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472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CBCA-6CCD-92D8-4EDF-D473D201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Relief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EDEFC-3B06-D32B-ED03-A31347F2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>
            <a:normAutofit/>
          </a:bodyPr>
          <a:lstStyle/>
          <a:p>
            <a:r>
              <a:rPr lang="en-US" dirty="0"/>
              <a:t>Fiscal relief payments:</a:t>
            </a:r>
          </a:p>
          <a:p>
            <a:pPr lvl="2"/>
            <a:r>
              <a:rPr lang="en-US" dirty="0"/>
              <a:t>Three rounds (Mar 2020: $1200 per adult/$500 per child, Dec 2020: $600 per adult and child, Mar 2021: $1400 per adult and child)</a:t>
            </a:r>
          </a:p>
          <a:p>
            <a:pPr lvl="2"/>
            <a:r>
              <a:rPr lang="en-US" dirty="0"/>
              <a:t>Total for family of four: $11,400</a:t>
            </a:r>
          </a:p>
          <a:p>
            <a:r>
              <a:rPr lang="en-US" dirty="0"/>
              <a:t>Payment Protection Program:</a:t>
            </a:r>
          </a:p>
          <a:p>
            <a:pPr lvl="1"/>
            <a:r>
              <a:rPr lang="en-US" dirty="0"/>
              <a:t>Forgivable loans to small businesses that maintained employment</a:t>
            </a:r>
          </a:p>
          <a:p>
            <a:pPr lvl="1"/>
            <a:endParaRPr lang="en-US" dirty="0"/>
          </a:p>
          <a:p>
            <a:r>
              <a:rPr lang="en-US" dirty="0"/>
              <a:t>Total of about $1.5 trillion (7% of GDP)</a:t>
            </a:r>
          </a:p>
          <a:p>
            <a:r>
              <a:rPr lang="en-US" dirty="0"/>
              <a:t>Easy to implement, but poorly targeted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CE4DC-3106-4C95-C3C5-D8B3B24F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Utility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</p:spPr>
            <p:txBody>
              <a:bodyPr/>
              <a:lstStyle/>
              <a:p>
                <a:r>
                  <a:rPr lang="en-US" dirty="0"/>
                  <a:t>For simplicity, we assume separability: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represents utility from consumption of goods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 represents </a:t>
                </a:r>
                <a:r>
                  <a:rPr lang="en-US" dirty="0">
                    <a:solidFill>
                      <a:schemeClr val="accent2"/>
                    </a:solidFill>
                  </a:rPr>
                  <a:t>dis</a:t>
                </a:r>
                <a:r>
                  <a:rPr lang="en-US" dirty="0"/>
                  <a:t>utility from supplying labor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/>
                  <a:t> is hours worked per person. </a:t>
                </a:r>
              </a:p>
              <a:p>
                <a:r>
                  <a:rPr lang="en-US" dirty="0"/>
                  <a:t>Aggregate labor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𝑁𝐻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denotes population</a:t>
                </a:r>
              </a:p>
              <a:p>
                <a:r>
                  <a:rPr lang="en-US" dirty="0"/>
                  <a:t>We can “normalize” the size of the population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(choice of units, unit coincides with size of population)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  <a:blipFill>
                <a:blip r:embed="rId2"/>
                <a:stretch>
                  <a:fillRect l="-1278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177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A6947B-5CBB-F594-FEA3-11F8220F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Buildup of Savings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CF93ACE-509B-C8FE-D453-CAA7481F4C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715440"/>
            <a:ext cx="6985000" cy="43922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1BA44-A08C-0F67-8583-BC4B6AD0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7F105-7F94-108E-40CD-74F5F24E1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199"/>
            <a:ext cx="4923265" cy="4525963"/>
          </a:xfrm>
        </p:spPr>
        <p:txBody>
          <a:bodyPr/>
          <a:lstStyle/>
          <a:p>
            <a:r>
              <a:rPr lang="en-US" dirty="0"/>
              <a:t>Americans built up large amounts of savings during Covid</a:t>
            </a:r>
          </a:p>
          <a:p>
            <a:r>
              <a:rPr lang="en-US" dirty="0"/>
              <a:t>Spent less and received large transfers from government</a:t>
            </a:r>
          </a:p>
          <a:p>
            <a:r>
              <a:rPr lang="en-US" dirty="0"/>
              <a:t>Probably aided fast recovery</a:t>
            </a:r>
          </a:p>
          <a:p>
            <a:r>
              <a:rPr lang="en-US" dirty="0"/>
              <a:t>May have contributed to high inflation in 2021-2023</a:t>
            </a:r>
          </a:p>
        </p:txBody>
      </p:sp>
    </p:spTree>
    <p:extLst>
      <p:ext uri="{BB962C8B-B14F-4D97-AF65-F5344CB8AC3E}">
        <p14:creationId xmlns:p14="http://schemas.microsoft.com/office/powerpoint/2010/main" val="2285436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4A5501-AF4C-22A9-25E5-F41640A9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Forbearance Policy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6FACEA-9C83-687A-76FA-1811ED980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mandated mortgage forbearance by banks</a:t>
            </a:r>
          </a:p>
          <a:p>
            <a:pPr lvl="1"/>
            <a:r>
              <a:rPr lang="en-US" dirty="0"/>
              <a:t>Borrowers could delay payment for up to 18 months</a:t>
            </a:r>
          </a:p>
          <a:p>
            <a:r>
              <a:rPr lang="en-US" dirty="0"/>
              <a:t>Government provided forbearance on student loans </a:t>
            </a:r>
            <a:br>
              <a:rPr lang="en-US" dirty="0"/>
            </a:br>
            <a:r>
              <a:rPr lang="en-US" dirty="0"/>
              <a:t>(and 0% interest rates)</a:t>
            </a:r>
          </a:p>
          <a:p>
            <a:r>
              <a:rPr lang="en-US" dirty="0"/>
              <a:t>Some states issued eviction moratoria for renters</a:t>
            </a:r>
          </a:p>
          <a:p>
            <a:endParaRPr lang="en-US" dirty="0"/>
          </a:p>
          <a:p>
            <a:r>
              <a:rPr lang="en-US" dirty="0"/>
              <a:t>People allowed to withdraw from 401(k) and IRA accounts without penalty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565E8-3DD2-852C-9BD1-0F5D2168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50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ADF6C-A3F4-4946-CBFE-4D7EB1BF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Unemployment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4B39B-DEDF-9DAA-B7F5-87E532756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UI: 26 weeks at roughly 50% replacement rate</a:t>
            </a:r>
          </a:p>
          <a:p>
            <a:r>
              <a:rPr lang="en-US" dirty="0"/>
              <a:t>Extended Benefits Program: 39 weeks during recessions</a:t>
            </a:r>
          </a:p>
          <a:p>
            <a:pPr lvl="1"/>
            <a:r>
              <a:rPr lang="en-US" dirty="0"/>
              <a:t>Plus special extensions during each recession since 1973 </a:t>
            </a:r>
            <a:br>
              <a:rPr lang="en-US" dirty="0"/>
            </a:br>
            <a:r>
              <a:rPr lang="en-US" dirty="0"/>
              <a:t>(up to 99 weeks after Great Recession)</a:t>
            </a:r>
          </a:p>
          <a:p>
            <a:r>
              <a:rPr lang="en-US" dirty="0"/>
              <a:t>Covid UI Extensions:</a:t>
            </a:r>
          </a:p>
          <a:p>
            <a:pPr lvl="1"/>
            <a:r>
              <a:rPr lang="en-US" dirty="0"/>
              <a:t>Up to 79 weeks. </a:t>
            </a:r>
          </a:p>
          <a:p>
            <a:pPr lvl="1"/>
            <a:r>
              <a:rPr lang="en-US" dirty="0"/>
              <a:t>Expanded scope (self-employed, contract and gig workers)</a:t>
            </a:r>
          </a:p>
          <a:p>
            <a:pPr lvl="1"/>
            <a:r>
              <a:rPr lang="en-US" dirty="0"/>
              <a:t>$600 extra (massively raised replacement rate)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6684F-68C3-3DBB-689E-53B6AE9D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675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20B64-E7FA-F5E0-9076-7069CF631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Controversy about UI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D4534-70FF-9EDD-1707-DA4D510F96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Benefits:</a:t>
            </a:r>
          </a:p>
          <a:p>
            <a:pPr lvl="1"/>
            <a:r>
              <a:rPr lang="en-US" dirty="0"/>
              <a:t>Provide quite targeted insurance to those that lose jobs</a:t>
            </a:r>
          </a:p>
          <a:p>
            <a:pPr lvl="1"/>
            <a:r>
              <a:rPr lang="en-US" dirty="0"/>
              <a:t>Provide fiscal stimulus</a:t>
            </a:r>
          </a:p>
          <a:p>
            <a:r>
              <a:rPr lang="en-US" dirty="0"/>
              <a:t>Costs:</a:t>
            </a:r>
          </a:p>
          <a:p>
            <a:pPr lvl="1"/>
            <a:r>
              <a:rPr lang="en-US" dirty="0"/>
              <a:t>Reduce incentives of unemployed to seek work</a:t>
            </a:r>
          </a:p>
          <a:p>
            <a:pPr lvl="1"/>
            <a:r>
              <a:rPr lang="en-US" dirty="0"/>
              <a:t>Potentially prolong recessions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F0CC1C-5A00-35E7-8DA2-936361E8F5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 larger are costs?</a:t>
            </a:r>
          </a:p>
          <a:p>
            <a:r>
              <a:rPr lang="en-US" dirty="0"/>
              <a:t>Hard to figure out empirically</a:t>
            </a:r>
          </a:p>
          <a:p>
            <a:r>
              <a:rPr lang="en-US" dirty="0"/>
              <a:t>UI is extended because unemployment is high</a:t>
            </a:r>
          </a:p>
          <a:p>
            <a:r>
              <a:rPr lang="en-US" dirty="0"/>
              <a:t>Serious “reverse causality problem”</a:t>
            </a:r>
          </a:p>
          <a:p>
            <a:r>
              <a:rPr lang="en-US" dirty="0"/>
              <a:t>Acosta et al. (2023): 13 week extension raises unemployment by 0.3 p.p.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F2D91-8B3F-D4B3-D5B6-941D1117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133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90355-D39B-54B8-C0FB-7BB06922D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8AC43-647A-FC3A-D659-BF2D00BFC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5384800" cy="4556124"/>
          </a:xfrm>
        </p:spPr>
        <p:txBody>
          <a:bodyPr>
            <a:normAutofit/>
          </a:bodyPr>
          <a:lstStyle/>
          <a:p>
            <a:r>
              <a:rPr lang="en-US" dirty="0"/>
              <a:t>Lowered interest rates to zero</a:t>
            </a:r>
          </a:p>
          <a:p>
            <a:r>
              <a:rPr lang="en-US" dirty="0"/>
              <a:t>Acted as “lender of last resort”</a:t>
            </a:r>
          </a:p>
          <a:p>
            <a:pPr lvl="1"/>
            <a:r>
              <a:rPr lang="en-US" dirty="0"/>
              <a:t>Lent massively to various segments of private sector and government</a:t>
            </a:r>
          </a:p>
          <a:p>
            <a:pPr lvl="1"/>
            <a:r>
              <a:rPr lang="en-US" dirty="0"/>
              <a:t>Forestalled what looked to be a colossal financial crisis</a:t>
            </a:r>
          </a:p>
          <a:p>
            <a:r>
              <a:rPr lang="en-US" dirty="0"/>
              <a:t>Stock market turned around on March 23</a:t>
            </a:r>
            <a:r>
              <a:rPr lang="en-US" baseline="30000" dirty="0"/>
              <a:t>rd</a:t>
            </a:r>
            <a:r>
              <a:rPr lang="en-US" dirty="0"/>
              <a:t> announcement by Fed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7E8494-E2B0-5646-DF9A-DFC02EACF8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1676400"/>
            <a:ext cx="6453629" cy="444976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75F76-7001-DDEB-421C-196AD719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351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B9F7-35E7-A06E-1B89-7F162A7A3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Europe in a Depression?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CAAF5A-631B-66DE-67EE-CD620D434D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2057400"/>
            <a:ext cx="6821811" cy="29718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D8384-C35E-5265-1A4D-075F4CD5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C66A7-759A-439B-47B6-4554F6291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876799" cy="4525963"/>
          </a:xfrm>
        </p:spPr>
        <p:txBody>
          <a:bodyPr/>
          <a:lstStyle/>
          <a:p>
            <a:r>
              <a:rPr lang="en-US" dirty="0"/>
              <a:t>Output per working-age person in Europe 30% lower than in U.S.</a:t>
            </a:r>
          </a:p>
          <a:p>
            <a:r>
              <a:rPr lang="en-US" dirty="0"/>
              <a:t>Prescott: Europe is in a depression</a:t>
            </a:r>
          </a:p>
          <a:p>
            <a:r>
              <a:rPr lang="en-US" dirty="0"/>
              <a:t>Is this due to major malfunction of economy?</a:t>
            </a:r>
          </a:p>
          <a:p>
            <a:r>
              <a:rPr lang="en-US" dirty="0"/>
              <a:t>Is it similar to Great Depression of 1930s?</a:t>
            </a:r>
          </a:p>
        </p:txBody>
      </p:sp>
    </p:spTree>
    <p:extLst>
      <p:ext uri="{BB962C8B-B14F-4D97-AF65-F5344CB8AC3E}">
        <p14:creationId xmlns:p14="http://schemas.microsoft.com/office/powerpoint/2010/main" val="15945097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Income Levels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10972800" cy="525780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Useful to break income differences into a few components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algn="ctr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Decomposes output per working age person into three factors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1) Productivity factor, 2) Capital factor, 3) Labor factor</a:t>
                </a:r>
              </a:p>
              <a:p>
                <a:pPr lvl="1">
                  <a:spcBef>
                    <a:spcPts val="1200"/>
                  </a:spcBef>
                  <a:spcAft>
                    <a:spcPts val="600"/>
                  </a:spcAft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10972800" cy="5257800"/>
              </a:xfrm>
              <a:blipFill>
                <a:blip r:embed="rId2"/>
                <a:stretch>
                  <a:fillRect l="-1278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EB9867-9697-623B-B388-22C04FF9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5257799" cy="1022350"/>
          </a:xfrm>
        </p:spPr>
        <p:txBody>
          <a:bodyPr>
            <a:noAutofit/>
          </a:bodyPr>
          <a:lstStyle/>
          <a:p>
            <a:r>
              <a:rPr lang="en-US" sz="3200" dirty="0"/>
              <a:t>Accounting for Income Levels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27F187E-9D9A-B128-25F1-BB1936C37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4382"/>
            <a:ext cx="5257800" cy="6669235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71287E-0BEC-3EAB-50BC-CEAEAFB21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5257799" cy="51498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1970: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Most of difference productivity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Hours similar to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2000: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Most of difference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Productivity largely caught up in Germany and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2015: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Productivity has fallen off again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Hours still much lower in France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5C978-26EC-8B10-1000-3DF36104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225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31A4BA-EF1A-6BE4-FCA8-A38A8A2D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 in the Europe vs. U.S.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E9140E-1882-9033-FF6A-1B9B1D25E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199"/>
            <a:ext cx="4953000" cy="4852221"/>
          </a:xfrm>
        </p:spPr>
        <p:txBody>
          <a:bodyPr/>
          <a:lstStyle/>
          <a:p>
            <a:r>
              <a:rPr lang="en-US" dirty="0"/>
              <a:t>Europeans worked more than Americans in 1950s and 60s</a:t>
            </a:r>
          </a:p>
          <a:p>
            <a:r>
              <a:rPr lang="en-US" dirty="0"/>
              <a:t>Hours in Europe fell dramatically</a:t>
            </a:r>
          </a:p>
          <a:p>
            <a:r>
              <a:rPr lang="en-US" dirty="0"/>
              <a:t>Since 1980, Europeans have worked considerably less than Americans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F361D01-F535-ABC5-6999-87BBE1435E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04130"/>
            <a:ext cx="6787016" cy="48522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2A433-289C-801E-F190-1E6EB6C6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402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F159-493C-5EC3-8B9A-359B1423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 in France vs. U.S.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B1C0A-3B09-8584-5854-5EA30F909E5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28600" y="1600201"/>
                <a:ext cx="38100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s-I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func>
                        <m:funcPr>
                          <m:ctrlPr>
                            <a:rPr lang="is-I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s-I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is-I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s-I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s-I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B1C0A-3B09-8584-5854-5EA30F909E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1600201"/>
                <a:ext cx="3810000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CF376518-FF81-E0EC-F55E-700BB97553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370466"/>
            <a:ext cx="7543800" cy="515122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94CD1-6EE1-A4D8-4469-D16F017F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4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Utility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057400"/>
                <a:ext cx="10972800" cy="4068764"/>
              </a:xfrm>
            </p:spPr>
            <p:txBody>
              <a:bodyPr/>
              <a:lstStyle/>
              <a:p>
                <a:r>
                  <a:rPr lang="en-US" dirty="0"/>
                  <a:t>Alternative specification: </a:t>
                </a:r>
              </a:p>
              <a:p>
                <a:pPr lvl="1"/>
                <a:r>
                  <a:rPr lang="en-US" dirty="0"/>
                  <a:t>consumption and leisure (Z)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𝑉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lim>
                      </m:limLow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Household has time endowment of 1 and leisure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i="1">
                        <a:latin typeface="Cambria Math"/>
                      </a:rPr>
                      <m:t>=1−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 represents utility from leisure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057400"/>
                <a:ext cx="10972800" cy="4068764"/>
              </a:xfrm>
              <a:blipFill>
                <a:blip r:embed="rId2"/>
                <a:stretch>
                  <a:fillRect l="-1278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973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A8A1-5057-57A2-8485-AB04FBDA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 in Europe vs. U.S.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7D03A-58B0-90A6-E0D7-15C574560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24013"/>
            <a:ext cx="4578448" cy="4525963"/>
          </a:xfrm>
        </p:spPr>
        <p:txBody>
          <a:bodyPr/>
          <a:lstStyle/>
          <a:p>
            <a:r>
              <a:rPr lang="en-US" dirty="0"/>
              <a:t>Employment rates comparable for “prime age” workers</a:t>
            </a:r>
          </a:p>
          <a:p>
            <a:r>
              <a:rPr lang="en-US" dirty="0"/>
              <a:t>Employment rates lower in Europe for young and older workers</a:t>
            </a:r>
          </a:p>
        </p:txBody>
      </p:sp>
      <p:pic>
        <p:nvPicPr>
          <p:cNvPr id="7" name="Content Placeholder 6" descr="A graph of employment rates&#10;&#10;AI-generated content may be incorrect.">
            <a:extLst>
              <a:ext uri="{FF2B5EF4-FFF2-40B4-BE49-F238E27FC236}">
                <a16:creationId xmlns:a16="http://schemas.microsoft.com/office/drawing/2014/main" id="{1CA992FC-2817-EB33-5BB7-A868234D77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11" y="1624013"/>
            <a:ext cx="6766841" cy="485298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B1B02-8060-C162-3A63-EBDC3048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601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3EE4-8719-4E01-C9D4-201C222E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Europeans Work So Little?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FC3F7-F462-0EA8-C7D1-F058769A7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>
            <a:normAutofit/>
          </a:bodyPr>
          <a:lstStyle/>
          <a:p>
            <a:r>
              <a:rPr lang="en-US" dirty="0"/>
              <a:t>Differences in preferences and culture</a:t>
            </a:r>
            <a:br>
              <a:rPr lang="en-US" dirty="0"/>
            </a:br>
            <a:r>
              <a:rPr lang="en-US" sz="2000" dirty="0"/>
              <a:t>(enlightened, women, coordination)</a:t>
            </a:r>
            <a:endParaRPr lang="en-US" dirty="0"/>
          </a:p>
          <a:p>
            <a:r>
              <a:rPr lang="en-US" dirty="0"/>
              <a:t>More generous social safety net (UI, health insurance, etc.)</a:t>
            </a:r>
            <a:br>
              <a:rPr lang="en-US" dirty="0"/>
            </a:br>
            <a:r>
              <a:rPr lang="en-US" sz="2000" dirty="0"/>
              <a:t>(weak incentives)</a:t>
            </a:r>
            <a:endParaRPr lang="en-US" dirty="0"/>
          </a:p>
          <a:p>
            <a:r>
              <a:rPr lang="en-US" dirty="0"/>
              <a:t>Higher minimum wages</a:t>
            </a:r>
          </a:p>
          <a:p>
            <a:r>
              <a:rPr lang="en-US" dirty="0"/>
              <a:t>Unions</a:t>
            </a:r>
            <a:br>
              <a:rPr lang="en-US" dirty="0"/>
            </a:br>
            <a:r>
              <a:rPr lang="en-US" sz="2000" dirty="0"/>
              <a:t>(work less – work all, coordination device)</a:t>
            </a:r>
            <a:endParaRPr lang="en-US" dirty="0"/>
          </a:p>
          <a:p>
            <a:r>
              <a:rPr lang="en-US" dirty="0"/>
              <a:t>Labor market regulation (hiring and firing costs)</a:t>
            </a:r>
          </a:p>
          <a:p>
            <a:r>
              <a:rPr lang="en-US" dirty="0"/>
              <a:t>Taxes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B59CC-99DF-DDB2-5C84-D7979051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316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 and Europe’s “Depression”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1125200" cy="4495800"/>
          </a:xfrm>
        </p:spPr>
        <p:txBody>
          <a:bodyPr/>
          <a:lstStyle/>
          <a:p>
            <a:r>
              <a:rPr lang="en-US" dirty="0"/>
              <a:t>Labor supply is about 30% lower in France than in the US. Why?</a:t>
            </a:r>
          </a:p>
          <a:p>
            <a:r>
              <a:rPr lang="en-US" dirty="0"/>
              <a:t>Student A: Perhaps it is because taxes are so high in France?</a:t>
            </a:r>
          </a:p>
          <a:p>
            <a:r>
              <a:rPr lang="en-US" dirty="0"/>
              <a:t>Student B: That is ridiculous! There is no way taxes could matter that much.</a:t>
            </a:r>
          </a:p>
          <a:p>
            <a:r>
              <a:rPr lang="en-US" dirty="0"/>
              <a:t>How can students A and B make progress in figuring out </a:t>
            </a:r>
            <a:br>
              <a:rPr lang="en-US" dirty="0"/>
            </a:br>
            <a:r>
              <a:rPr lang="en-US" dirty="0"/>
              <a:t>who is right?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 and Europe’s “Depression”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449765"/>
          </a:xfrm>
        </p:spPr>
        <p:txBody>
          <a:bodyPr/>
          <a:lstStyle/>
          <a:p>
            <a:r>
              <a:rPr lang="en-US" dirty="0"/>
              <a:t>Direct empirical evidence not conclusive since taxes correlated with other factors affecting labor supply</a:t>
            </a:r>
          </a:p>
          <a:p>
            <a:r>
              <a:rPr lang="en-US" dirty="0"/>
              <a:t>But can we use theory to help us think about what the size </a:t>
            </a:r>
            <a:br>
              <a:rPr lang="en-US" dirty="0"/>
            </a:br>
            <a:r>
              <a:rPr lang="en-US" dirty="0"/>
              <a:t>of the effect of taxes on labor supply depends on?</a:t>
            </a:r>
          </a:p>
          <a:p>
            <a:r>
              <a:rPr lang="en-US" dirty="0"/>
              <a:t>If so, this will allow us to sharpen the debate</a:t>
            </a:r>
          </a:p>
          <a:p>
            <a:r>
              <a:rPr lang="en-US" dirty="0"/>
              <a:t>Then we can argue about the key determining factors and </a:t>
            </a:r>
            <a:br>
              <a:rPr lang="en-US" dirty="0"/>
            </a:br>
            <a:r>
              <a:rPr lang="en-US" dirty="0"/>
              <a:t>seek out evidence about these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9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 and Europe’s “Depression”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augment our model of labor supply to include:</a:t>
                </a:r>
              </a:p>
              <a:p>
                <a:pPr lvl="1"/>
                <a:r>
                  <a:rPr lang="en-US" dirty="0"/>
                  <a:t>Labor income tax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Consumption tax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Utility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Budget constraint: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𝑤𝐻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Labor supply: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953000"/>
              </a:xfrm>
              <a:blipFill>
                <a:blip r:embed="rId2"/>
                <a:stretch>
                  <a:fillRect l="-1278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Labor Supply and Taxes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4000"/>
                <a:ext cx="105918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After tax wage: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Why not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i.e., take-home pay?</a:t>
                </a:r>
              </a:p>
              <a:p>
                <a:r>
                  <a:rPr lang="en-US" dirty="0"/>
                  <a:t>Not wage in dollars that matter, but how much this can buy</a:t>
                </a:r>
              </a:p>
              <a:p>
                <a:r>
                  <a:rPr lang="en-US" dirty="0"/>
                  <a:t>Consumption tax increases price of goods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is how many coconuts you can buy per hour of work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4000"/>
                <a:ext cx="10591800" cy="5181600"/>
              </a:xfrm>
              <a:blipFill>
                <a:blip r:embed="rId2"/>
                <a:stretch>
                  <a:fillRect l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982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Wedge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</p:spPr>
            <p:txBody>
              <a:bodyPr/>
              <a:lstStyle/>
              <a:p>
                <a:r>
                  <a:rPr lang="en-US" dirty="0"/>
                  <a:t>Let’s simplify our notation a little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Define the overall tax wedge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Using this overall tax wedge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  <a:blipFill>
                <a:blip r:embed="rId2"/>
                <a:stretch>
                  <a:fillRect l="-1278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A7DE-1660-C83A-2A09-5468B324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 and Labor Supply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ACD1FC-87C6-D0CC-4AC5-B1D3576693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80059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After tax wage: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How does this affect labor supply?</a:t>
                </a:r>
              </a:p>
              <a:p>
                <a:r>
                  <a:rPr lang="en-US" dirty="0"/>
                  <a:t>Substitution effect leads to lower labor supply</a:t>
                </a:r>
              </a:p>
              <a:p>
                <a:r>
                  <a:rPr lang="en-US" dirty="0"/>
                  <a:t>Income effect goes in other direction</a:t>
                </a:r>
              </a:p>
              <a:p>
                <a:r>
                  <a:rPr lang="en-US" dirty="0"/>
                  <a:t>However, strength of income effect depends on what the government does with tax revenue (How so?)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ACD1FC-87C6-D0CC-4AC5-B1D3576693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800599"/>
              </a:xfr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9AB9-F60D-977B-8BDA-BCBF9C4E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3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Income Effect and Use of Tax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799"/>
            <a:ext cx="10972800" cy="4527551"/>
          </a:xfrm>
        </p:spPr>
        <p:txBody>
          <a:bodyPr>
            <a:normAutofit/>
          </a:bodyPr>
          <a:lstStyle/>
          <a:p>
            <a:r>
              <a:rPr lang="is-IS" dirty="0"/>
              <a:t>Suppose the government threw the tax revenue in the ocean </a:t>
            </a:r>
            <a:r>
              <a:rPr lang="is-IS" sz="2600" dirty="0"/>
              <a:t>(wasted it, bridges to nowhere, military spending to fight wars on foreign soil)</a:t>
            </a:r>
          </a:p>
          <a:p>
            <a:r>
              <a:rPr lang="is-IS" dirty="0"/>
              <a:t>Would people feel poorer due to taxes?</a:t>
            </a:r>
          </a:p>
          <a:p>
            <a:pPr lvl="1"/>
            <a:r>
              <a:rPr lang="is-IS" dirty="0"/>
              <a:t>Yes they would</a:t>
            </a:r>
          </a:p>
          <a:p>
            <a:r>
              <a:rPr lang="is-IS" dirty="0"/>
              <a:t>Taxes would have income effect</a:t>
            </a:r>
          </a:p>
          <a:p>
            <a:r>
              <a:rPr lang="is-IS" dirty="0"/>
              <a:t>Income effect might be as large or larger than </a:t>
            </a:r>
            <a:br>
              <a:rPr lang="is-IS" dirty="0"/>
            </a:br>
            <a:r>
              <a:rPr lang="is-IS" dirty="0"/>
              <a:t>substitution effect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BCF70-9897-ADF0-061F-42B660BE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Income Effect and Use of Tax Revenue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2CAB1-713B-8B9D-E87A-153787F05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76799"/>
          </a:xfrm>
        </p:spPr>
        <p:txBody>
          <a:bodyPr/>
          <a:lstStyle/>
          <a:p>
            <a:r>
              <a:rPr lang="is-IS" dirty="0"/>
              <a:t>Suppose the government transferred money back to people though </a:t>
            </a:r>
            <a:r>
              <a:rPr lang="en-US" dirty="0"/>
              <a:t>“lump-sum” transfers”</a:t>
            </a:r>
            <a:endParaRPr lang="is-IS" dirty="0"/>
          </a:p>
          <a:p>
            <a:r>
              <a:rPr lang="en-US" dirty="0"/>
              <a:t>Would people feel poorer due to taxes?</a:t>
            </a:r>
          </a:p>
          <a:p>
            <a:pPr lvl="1"/>
            <a:r>
              <a:rPr lang="en-US" dirty="0"/>
              <a:t>No. </a:t>
            </a:r>
            <a:r>
              <a:rPr lang="en-US" sz="2400" dirty="0"/>
              <a:t>(They pay taxes but get same amount back in transfer)</a:t>
            </a:r>
          </a:p>
          <a:p>
            <a:r>
              <a:rPr lang="is-IS" dirty="0"/>
              <a:t>Suppose the government used tax revenue to buy goods people would have bought anyway </a:t>
            </a:r>
            <a:r>
              <a:rPr lang="en-US" dirty="0"/>
              <a:t>(childcare, healthcare, etc.)</a:t>
            </a:r>
          </a:p>
          <a:p>
            <a:pPr lvl="1"/>
            <a:r>
              <a:rPr lang="en-US" dirty="0"/>
              <a:t>Income effect depends on quality of the stuff the government buys</a:t>
            </a:r>
          </a:p>
          <a:p>
            <a:pPr lvl="1"/>
            <a:r>
              <a:rPr lang="en-US" dirty="0"/>
              <a:t>Taxes would have smaller (possibly no) income effect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8F052-4142-A863-2B42-4A468E81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7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Utility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47800"/>
                <a:ext cx="109728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properties should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 have?</a:t>
                </a:r>
              </a:p>
              <a:p>
                <a:r>
                  <a:rPr lang="en-US" dirty="0"/>
                  <a:t>Household likes consumption: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But at a diminishing rate: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Extra coconut very valuable when you have few coconuts</a:t>
                </a:r>
              </a:p>
              <a:p>
                <a:pPr lvl="1"/>
                <a:r>
                  <a:rPr lang="en-US" dirty="0"/>
                  <a:t>Extra coconut not as valuable when you already have many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47800"/>
                <a:ext cx="10972800" cy="5105400"/>
              </a:xfrm>
              <a:blipFill>
                <a:blip r:embed="rId3"/>
                <a:stretch>
                  <a:fillRect l="-1278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5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Income Effect and Use of Tax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615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Income effect from taxes is large if government wastes money (or spends on things people would not buy, such as military)</a:t>
            </a:r>
          </a:p>
          <a:p>
            <a:endParaRPr lang="en-US" dirty="0"/>
          </a:p>
          <a:p>
            <a:r>
              <a:rPr lang="en-US" dirty="0"/>
              <a:t>Income effect from taxes is small if government uses revenue for transfers or to provide goods and services people would have bought anyway.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026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BC4F-247E-7461-FC50-DAAFDC2C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Income Effect and Use of Tax Revenue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98A-1EC9-8B09-5710-34E36997E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144964"/>
          </a:xfrm>
        </p:spPr>
        <p:txBody>
          <a:bodyPr/>
          <a:lstStyle/>
          <a:p>
            <a:r>
              <a:rPr lang="is-IS" dirty="0"/>
              <a:t>Real world probably somewhere between two polar cases discussed above</a:t>
            </a:r>
          </a:p>
          <a:p>
            <a:r>
              <a:rPr lang="is-IS" dirty="0"/>
              <a:t>For simplicity, however, we follow Prescott (2002) and assume all tax revenue is transferred back to household lump-sum</a:t>
            </a:r>
          </a:p>
          <a:p>
            <a:r>
              <a:rPr lang="is-IS" dirty="0"/>
              <a:t>This implies there is no income effect of taxes</a:t>
            </a:r>
          </a:p>
          <a:p>
            <a:r>
              <a:rPr lang="is-IS" dirty="0"/>
              <a:t>This therefore maximizes the effect of taxes on hours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32623-4E13-B559-5C89-FE8FB497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872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800" dirty="0"/>
              <a:t>How Much Do Taxes Depress Labor Supply?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s-IS" dirty="0"/>
                  <a:t>To make quantitative predictions, we need to be more precise about utility function of households</a:t>
                </a:r>
              </a:p>
              <a:p>
                <a:r>
                  <a:rPr lang="is-IS" dirty="0"/>
                  <a:t>We assume</a:t>
                </a:r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implies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dirty="0"/>
                  <a:t>    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148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800" dirty="0"/>
              <a:t>How Much Do Taxes Depress Labor Supply?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600200"/>
                <a:ext cx="110490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Labor supply is 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𝑤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the production chapter we derived labor demand: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Combining these we have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00200"/>
                <a:ext cx="11049000" cy="5029200"/>
              </a:xfrm>
              <a:blipFill>
                <a:blip r:embed="rId3"/>
                <a:stretch>
                  <a:fillRect l="-1269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681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How Much Do Taxes Depress Labor Supply?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11125200" cy="5562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𝑁𝐻</m:t>
                    </m:r>
                  </m:oMath>
                </a14:m>
                <a:r>
                  <a:rPr lang="en-US" dirty="0"/>
                  <a:t> and we normalize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to 1</a:t>
                </a:r>
              </a:p>
              <a:p>
                <a:r>
                  <a:rPr lang="en-US" dirty="0"/>
                  <a:t>Since all tax revenue is transferred back lump sum, the household budget constraint becomes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𝑤𝐻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Using these expressions we get: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11125200" cy="5562600"/>
              </a:xfrm>
              <a:blipFill>
                <a:blip r:embed="rId2"/>
                <a:stretch>
                  <a:fillRect l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715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3800" dirty="0"/>
              <a:t>How Much Do Taxes Depress Labor Supply?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11201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Rearranging yields: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Taking logs yields: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func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𝜂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Taking a difference between US and France: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𝐹𝑟</m:t>
                              </m:r>
                            </m:sub>
                          </m:sSub>
                        </m:e>
                      </m:func>
                      <m:r>
                        <a:rPr lang="is-IS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𝑈𝑆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𝑈𝑆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400" dirty="0"/>
                  <a:t>(note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𝜂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11201400" cy="4876800"/>
              </a:xfrm>
              <a:blipFill>
                <a:blip r:embed="rId2"/>
                <a:stretch>
                  <a:fillRect l="-1252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437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68276"/>
            <a:ext cx="88392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Key Determinant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11125200" cy="5638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𝐹𝑟</m:t>
                              </m:r>
                            </m:sub>
                          </m:sSub>
                        </m:e>
                      </m:func>
                      <m:r>
                        <a:rPr lang="is-IS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𝑈𝑆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𝑈𝑆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Clearly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en-US" dirty="0"/>
                  <a:t> is a key parameter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dirty="0">
                    <a:solidFill>
                      <a:srgbClr val="C00000"/>
                    </a:solidFill>
                  </a:rPr>
                  <a:t>Frisch elasticity of labor supply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is the % change in hours that result from a 1% change in wages holding consumption fixed. (i.e., the strength of the substitution effect)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is small (i.e., labor is inelastic), taxes have</a:t>
                </a:r>
                <a:br>
                  <a:rPr lang="en-US" dirty="0"/>
                </a:br>
                <a:r>
                  <a:rPr lang="en-US" dirty="0"/>
                  <a:t>a small effect on labor supply. </a:t>
                </a:r>
              </a:p>
              <a:p>
                <a:pPr lvl="1"/>
                <a:r>
                  <a:rPr lang="en-US" dirty="0"/>
                  <a:t>If,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is large (i.e., labor is elastic), taxes have </a:t>
                </a:r>
                <a:br>
                  <a:rPr lang="en-US" dirty="0"/>
                </a:br>
                <a:r>
                  <a:rPr lang="en-US" dirty="0"/>
                  <a:t>a big effect on labor </a:t>
                </a:r>
                <a:r>
                  <a:rPr lang="en-US"/>
                  <a:t>supply (</a:t>
                </a:r>
                <a:r>
                  <a:rPr lang="en-US" dirty="0"/>
                  <a:t>assuming no income effects)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11125200" cy="5638800"/>
              </a:xfrm>
              <a:blipFill>
                <a:blip r:embed="rId3"/>
                <a:stretch>
                  <a:fillRect l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2057399"/>
                <a:ext cx="10820400" cy="4068765"/>
              </a:xfrm>
            </p:spPr>
            <p:txBody>
              <a:bodyPr/>
              <a:lstStyle/>
              <a:p>
                <a:r>
                  <a:rPr lang="en-US" dirty="0"/>
                  <a:t>Student A and B should argue about two things:</a:t>
                </a:r>
              </a:p>
              <a:p>
                <a:pPr lvl="1"/>
                <a:r>
                  <a:rPr lang="en-US" dirty="0"/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>
                    <a:ea typeface="Cambria Math"/>
                  </a:rPr>
                  <a:t> (i.e., strength of substitution effect)</a:t>
                </a:r>
              </a:p>
              <a:p>
                <a:pPr lvl="1"/>
                <a:r>
                  <a:rPr lang="en-US" dirty="0"/>
                  <a:t>Whether tax revenue is well spent</a:t>
                </a:r>
                <a:br>
                  <a:rPr lang="en-US" dirty="0"/>
                </a:br>
                <a:r>
                  <a:rPr lang="en-US" dirty="0"/>
                  <a:t>(i.e., do more taxes/spending entail an income effect)</a:t>
                </a:r>
              </a:p>
              <a:p>
                <a:r>
                  <a:rPr lang="en-US" dirty="0"/>
                  <a:t>This is how theory can be useful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2057399"/>
                <a:ext cx="10820400" cy="4068765"/>
              </a:xfrm>
              <a:blipFill>
                <a:blip r:embed="rId2"/>
                <a:stretch>
                  <a:fillRect l="-1296" t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007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E15E88-0DE1-EB9C-BAD5-4855A7E9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 in France and U.S.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D155C3-C470-0CD5-1F69-4B7A001C9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648200" cy="4800600"/>
          </a:xfrm>
        </p:spPr>
        <p:txBody>
          <a:bodyPr/>
          <a:lstStyle/>
          <a:p>
            <a:r>
              <a:rPr lang="en-US" dirty="0"/>
              <a:t>Prescott (2002) reported taxes in U.S. and France in late 1990s</a:t>
            </a:r>
          </a:p>
          <a:p>
            <a:r>
              <a:rPr lang="en-US" dirty="0"/>
              <a:t>Reproduced in Table 4</a:t>
            </a:r>
          </a:p>
          <a:p>
            <a:r>
              <a:rPr lang="en-US" dirty="0"/>
              <a:t>Taxes much higher in France</a:t>
            </a:r>
          </a:p>
          <a:p>
            <a:r>
              <a:rPr lang="en-US" dirty="0"/>
              <a:t>Difference in hours in 2000 was 31 log points</a:t>
            </a:r>
          </a:p>
          <a:p>
            <a:r>
              <a:rPr lang="en-US" dirty="0"/>
              <a:t>Can taxes explain this difference?</a:t>
            </a:r>
          </a:p>
        </p:txBody>
      </p:sp>
      <p:pic>
        <p:nvPicPr>
          <p:cNvPr id="9" name="Content Placeholder 8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8F41629C-2823-D17A-7ACB-34955E30AC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41" y="2057400"/>
            <a:ext cx="6449577" cy="33597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D68A6-D4DA-39AC-4697-F068CA9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545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239C-D141-9759-C599-BDC4320D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Can Taxes Explain?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6FA5C8-312B-6D0A-30F0-9232167F290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04800" y="1624013"/>
                <a:ext cx="4724400" cy="485298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Frisch elasticity is small (0.1-0.5), taxes can explain modest amount</a:t>
                </a:r>
              </a:p>
              <a:p>
                <a:r>
                  <a:rPr lang="en-US" dirty="0"/>
                  <a:t>If Frisch elasticity is large (say 3), taxes can explain entire amount</a:t>
                </a:r>
              </a:p>
              <a:p>
                <a:r>
                  <a:rPr lang="en-US" dirty="0"/>
                  <a:t>Prescott argued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all assuming no income effect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6FA5C8-312B-6D0A-30F0-9232167F2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624013"/>
                <a:ext cx="4724400" cy="4852987"/>
              </a:xfrm>
              <a:blipFill>
                <a:blip r:embed="rId2"/>
                <a:stretch>
                  <a:fillRect l="-2323" t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19526FBF-6CA1-DC31-099C-37AEFB7307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24013"/>
            <a:ext cx="6640693" cy="437073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86A19-30AD-41B0-1B46-B42DA728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2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77505-E4AC-8D4C-8598-0E898FCA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Utility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B446E-2F4E-99D4-44D3-B5E36A8F7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1"/>
                <a:ext cx="11277600" cy="49831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This is </a:t>
                </a:r>
                <a:r>
                  <a:rPr lang="en-US" dirty="0">
                    <a:solidFill>
                      <a:srgbClr val="C00000"/>
                    </a:solidFill>
                  </a:rPr>
                  <a:t>dis</a:t>
                </a:r>
                <a:r>
                  <a:rPr lang="en-US" dirty="0"/>
                  <a:t>utility of working</a:t>
                </a:r>
              </a:p>
              <a:p>
                <a:r>
                  <a:rPr lang="en-US" dirty="0"/>
                  <a:t>How about assuming household dislikes working (enjoys leisure):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𝑑𝐻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But is that natural? People are miserable when unemployed. </a:t>
                </a:r>
                <a:br>
                  <a:rPr lang="en-US" dirty="0"/>
                </a:br>
                <a:r>
                  <a:rPr lang="en-US" dirty="0"/>
                  <a:t>Work provides people with meaning</a:t>
                </a:r>
              </a:p>
              <a:p>
                <a:pPr lvl="1"/>
                <a:r>
                  <a:rPr lang="en-US" dirty="0"/>
                  <a:t>Even if people like their jobs, work yields disutility </a:t>
                </a:r>
                <a:r>
                  <a:rPr lang="en-US" dirty="0">
                    <a:solidFill>
                      <a:srgbClr val="C00000"/>
                    </a:solidFill>
                  </a:rPr>
                  <a:t>on the margin</a:t>
                </a:r>
              </a:p>
              <a:p>
                <a:r>
                  <a:rPr lang="en-US" dirty="0"/>
                  <a:t>Household’s marginal disutility of working is increasing: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B446E-2F4E-99D4-44D3-B5E36A8F7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1"/>
                <a:ext cx="11277600" cy="4983161"/>
              </a:xfrm>
              <a:blipFill>
                <a:blip r:embed="rId2"/>
                <a:stretch>
                  <a:fillRect l="-1243" t="-1469" r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614C7-738B-6760-8060-B5B2D9B3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971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EDE8F0-05AF-A9FC-FE31-F5DAC8EC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Frisch Elasticity is Hard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1ADBFD-908D-7384-3105-C1742236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>
            <a:normAutofit/>
          </a:bodyPr>
          <a:lstStyle/>
          <a:p>
            <a:r>
              <a:rPr lang="en-US" dirty="0"/>
              <a:t>Need temporary tax change</a:t>
            </a:r>
          </a:p>
          <a:p>
            <a:pPr lvl="1"/>
            <a:r>
              <a:rPr lang="en-US" dirty="0"/>
              <a:t>Frisch elasticity holds consumption fixed</a:t>
            </a:r>
          </a:p>
          <a:p>
            <a:pPr lvl="1"/>
            <a:r>
              <a:rPr lang="en-US" dirty="0"/>
              <a:t>Permanent tax changes have potentially large effects on consumption which adds a negative income effect (downward bias)</a:t>
            </a:r>
          </a:p>
          <a:p>
            <a:r>
              <a:rPr lang="en-US" dirty="0"/>
              <a:t>Hard to extrapolate from small changes due to frictions</a:t>
            </a:r>
          </a:p>
          <a:p>
            <a:pPr lvl="1"/>
            <a:r>
              <a:rPr lang="en-US" dirty="0"/>
              <a:t>Costly adjustment and inattention may prevent response to </a:t>
            </a:r>
            <a:br>
              <a:rPr lang="en-US" dirty="0"/>
            </a:br>
            <a:r>
              <a:rPr lang="en-US" dirty="0"/>
              <a:t>small tax changes</a:t>
            </a:r>
          </a:p>
          <a:p>
            <a:pPr lvl="1"/>
            <a:r>
              <a:rPr lang="en-US" dirty="0"/>
              <a:t>Results in downward biased estimates </a:t>
            </a:r>
          </a:p>
          <a:p>
            <a:pPr lvl="1"/>
            <a:r>
              <a:rPr lang="en-US" dirty="0"/>
              <a:t>Also, some adjustment may occur gradually (new jobs / retirement)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77C2C-F35D-71D5-C17B-258559BA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479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Holidays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603750"/>
          </a:xfrm>
        </p:spPr>
        <p:txBody>
          <a:bodyPr/>
          <a:lstStyle/>
          <a:p>
            <a:r>
              <a:rPr lang="en-US" dirty="0"/>
              <a:t>Tax holidays provide very appealing “treatments” to </a:t>
            </a:r>
            <a:br>
              <a:rPr lang="en-US" dirty="0"/>
            </a:br>
            <a:r>
              <a:rPr lang="en-US" dirty="0"/>
              <a:t>estimate Frisch elasticity</a:t>
            </a:r>
          </a:p>
          <a:p>
            <a:pPr lvl="1"/>
            <a:r>
              <a:rPr lang="en-US" dirty="0"/>
              <a:t>Temporary / Large</a:t>
            </a:r>
          </a:p>
          <a:p>
            <a:pPr lvl="1"/>
            <a:r>
              <a:rPr lang="en-US" dirty="0"/>
              <a:t>Possible to estimate both intensive and extensive margin effects</a:t>
            </a:r>
          </a:p>
          <a:p>
            <a:r>
              <a:rPr lang="en-US" dirty="0"/>
              <a:t>Two recent papers on tax holidays:</a:t>
            </a:r>
          </a:p>
          <a:p>
            <a:pPr lvl="1"/>
            <a:r>
              <a:rPr lang="en-US" dirty="0"/>
              <a:t>Sigurdsson (2025) -- Iceland</a:t>
            </a:r>
          </a:p>
          <a:p>
            <a:pPr lvl="1"/>
            <a:r>
              <a:rPr lang="en-US" dirty="0"/>
              <a:t>Martinez, Saez, and Siegenthaler (2021) – Switzerland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3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Free Year in Iceland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1988, Iceland moved to pay-as-you-earn tax system (from a system where people paid taxes based on last year’s income)</a:t>
            </a:r>
          </a:p>
          <a:p>
            <a:r>
              <a:rPr lang="en-US" dirty="0"/>
              <a:t>Income in 1987 never taxed!!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82</a:t>
            </a:fld>
            <a:endParaRPr lang="en-US" dirty="0"/>
          </a:p>
        </p:txBody>
      </p:sp>
      <p:pic>
        <p:nvPicPr>
          <p:cNvPr id="8" name="Picture 7" descr="A graph of tax-free taxes&#10;&#10;AI-generated content may be incorrect.">
            <a:extLst>
              <a:ext uri="{FF2B5EF4-FFF2-40B4-BE49-F238E27FC236}">
                <a16:creationId xmlns:a16="http://schemas.microsoft.com/office/drawing/2014/main" id="{001FE9FB-DE64-120F-5B50-D40C95EC8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32" y="3440545"/>
            <a:ext cx="9806736" cy="26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041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FB80E1-3BDF-9ECB-70F5-F6ABEFCB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Tax Free Year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CF2ED-4EF8-EBC9-0DDC-C6788B883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724400" cy="5257799"/>
          </a:xfrm>
        </p:spPr>
        <p:txBody>
          <a:bodyPr>
            <a:normAutofit/>
          </a:bodyPr>
          <a:lstStyle/>
          <a:p>
            <a:r>
              <a:rPr lang="en-US" dirty="0"/>
              <a:t>We can compare 1987 with surrounding years</a:t>
            </a:r>
          </a:p>
          <a:p>
            <a:r>
              <a:rPr lang="en-US" dirty="0"/>
              <a:t>But perhaps there are other things that are different in 1987 from other years</a:t>
            </a:r>
          </a:p>
          <a:p>
            <a:r>
              <a:rPr lang="en-US" dirty="0"/>
              <a:t>What is the </a:t>
            </a:r>
            <a:r>
              <a:rPr lang="en-US" dirty="0">
                <a:solidFill>
                  <a:srgbClr val="C00000"/>
                </a:solidFill>
              </a:rPr>
              <a:t>counterfactual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Trend up before, down after</a:t>
            </a:r>
          </a:p>
          <a:p>
            <a:pPr lvl="1"/>
            <a:r>
              <a:rPr lang="en-US" dirty="0"/>
              <a:t>Hard to know</a:t>
            </a:r>
          </a:p>
          <a:p>
            <a:r>
              <a:rPr lang="en-US" dirty="0"/>
              <a:t>Icelandic economy volatile due to varying fish stocks and volatile policy </a:t>
            </a:r>
          </a:p>
        </p:txBody>
      </p:sp>
      <p:pic>
        <p:nvPicPr>
          <p:cNvPr id="9" name="Content Placeholder 8" descr="A line graph showing the growth of a number of people&#10;&#10;AI-generated content may be incorrect.">
            <a:extLst>
              <a:ext uri="{FF2B5EF4-FFF2-40B4-BE49-F238E27FC236}">
                <a16:creationId xmlns:a16="http://schemas.microsoft.com/office/drawing/2014/main" id="{260D2532-F9C6-726C-B6C8-8D6B8D15DD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37" y="1586346"/>
            <a:ext cx="6551456" cy="47700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78724-35D9-F3B2-B685-AF49BDAF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227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3B36-1B8B-EEB4-2449-E1561366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Difference-in-Difference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04E7A-2521-5905-F9E4-0BB9B5A74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591686"/>
            <a:ext cx="4876800" cy="5129790"/>
          </a:xfrm>
        </p:spPr>
        <p:txBody>
          <a:bodyPr>
            <a:normAutofit/>
          </a:bodyPr>
          <a:lstStyle/>
          <a:p>
            <a:r>
              <a:rPr lang="en-US" dirty="0"/>
              <a:t>Compare workers in high tax bracket (more affected) with those in low tax bracket </a:t>
            </a:r>
            <a:br>
              <a:rPr lang="en-US" dirty="0"/>
            </a:br>
            <a:r>
              <a:rPr lang="en-US" dirty="0"/>
              <a:t>(less affected)</a:t>
            </a:r>
          </a:p>
          <a:p>
            <a:r>
              <a:rPr lang="en-US" dirty="0"/>
              <a:t>Assumption: Would have followed “parallel trends” </a:t>
            </a:r>
            <a:br>
              <a:rPr lang="en-US" dirty="0"/>
            </a:br>
            <a:r>
              <a:rPr lang="en-US" dirty="0"/>
              <a:t>(i.e., equally affect by other special factors)</a:t>
            </a:r>
          </a:p>
          <a:p>
            <a:r>
              <a:rPr lang="en-US" dirty="0"/>
              <a:t>Looking at difference between groups means effect of other factors cancels out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A3BCD-DB08-6815-6627-9EF1E298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84</a:t>
            </a:fld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37257"/>
            <a:ext cx="6244758" cy="4210524"/>
          </a:xfrm>
        </p:spPr>
      </p:pic>
      <p:sp>
        <p:nvSpPr>
          <p:cNvPr id="7" name="TextBox 6"/>
          <p:cNvSpPr txBox="1"/>
          <p:nvPr/>
        </p:nvSpPr>
        <p:spPr>
          <a:xfrm>
            <a:off x="6705600" y="5867400"/>
            <a:ext cx="2613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Sigurdsson (2019)</a:t>
            </a:r>
          </a:p>
        </p:txBody>
      </p:sp>
    </p:spTree>
    <p:extLst>
      <p:ext uri="{BB962C8B-B14F-4D97-AF65-F5344CB8AC3E}">
        <p14:creationId xmlns:p14="http://schemas.microsoft.com/office/powerpoint/2010/main" val="1021316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B771-3847-30AC-DE24-C82A94B1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Free Year in Iceland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F82D-F182-53C7-6706-63DBBE4DB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4724400" cy="4876799"/>
          </a:xfrm>
        </p:spPr>
        <p:txBody>
          <a:bodyPr/>
          <a:lstStyle/>
          <a:p>
            <a:r>
              <a:rPr lang="en-US" dirty="0"/>
              <a:t>Workers in high tax bracket increased earning by 7% more than workers in low tax bracket</a:t>
            </a:r>
          </a:p>
          <a:p>
            <a:r>
              <a:rPr lang="en-US" dirty="0"/>
              <a:t>Sigurdsson converts this into estimate of Frisch elasticity</a:t>
            </a:r>
          </a:p>
          <a:p>
            <a:r>
              <a:rPr lang="en-US" dirty="0"/>
              <a:t>His conclusion:</a:t>
            </a:r>
          </a:p>
          <a:p>
            <a:pPr lvl="1"/>
            <a:r>
              <a:rPr lang="en-US" dirty="0"/>
              <a:t>Intensive margin: 0.4</a:t>
            </a:r>
          </a:p>
          <a:p>
            <a:pPr lvl="1"/>
            <a:r>
              <a:rPr lang="en-US" dirty="0"/>
              <a:t>Extensive margin: 0.1</a:t>
            </a:r>
          </a:p>
          <a:p>
            <a:pPr lvl="1"/>
            <a:r>
              <a:rPr lang="en-US" dirty="0"/>
              <a:t>Overall Frisch elasticity of 0.5</a:t>
            </a:r>
          </a:p>
        </p:txBody>
      </p:sp>
      <p:pic>
        <p:nvPicPr>
          <p:cNvPr id="7" name="Content Placeholder 6" descr="A graph of tax-free earnings&#10;&#10;AI-generated content may be incorrect.">
            <a:extLst>
              <a:ext uri="{FF2B5EF4-FFF2-40B4-BE49-F238E27FC236}">
                <a16:creationId xmlns:a16="http://schemas.microsoft.com/office/drawing/2014/main" id="{85BF5FD1-0E20-9987-A440-5566715B34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81728"/>
            <a:ext cx="6553200" cy="475806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F84E0-E32D-BA78-6C94-48F3E26D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893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FA4BC-FFCE-A0E1-BF4A-038F4FA2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Free Year in Switzerland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0AF7C-B7B6-0C2F-5746-0E2E95D1A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5384800" cy="5121275"/>
          </a:xfrm>
        </p:spPr>
        <p:txBody>
          <a:bodyPr>
            <a:normAutofit/>
          </a:bodyPr>
          <a:lstStyle/>
          <a:p>
            <a:r>
              <a:rPr lang="en-US" dirty="0"/>
              <a:t>Martinez, Saez, and Siegenthaler estimate Frisch elasticity close to zero – less than 0.05</a:t>
            </a:r>
          </a:p>
          <a:p>
            <a:r>
              <a:rPr lang="en-US" dirty="0"/>
              <a:t>Also Diff-in-Diff, but not across tax brackets, rather across Swiss cantons</a:t>
            </a:r>
          </a:p>
          <a:p>
            <a:r>
              <a:rPr lang="en-US" dirty="0"/>
              <a:t>Cantons transitioned to new tax system in different years. So, different tax-free year in different cantons</a:t>
            </a:r>
          </a:p>
          <a:p>
            <a:r>
              <a:rPr lang="en-US" dirty="0"/>
              <a:t>Effect on earning very small</a:t>
            </a:r>
          </a:p>
        </p:txBody>
      </p:sp>
      <p:pic>
        <p:nvPicPr>
          <p:cNvPr id="7" name="Content Placeholder 6" descr="A graph of the average wage earnings&#10;&#10;AI-generated content may be incorrect.">
            <a:extLst>
              <a:ext uri="{FF2B5EF4-FFF2-40B4-BE49-F238E27FC236}">
                <a16:creationId xmlns:a16="http://schemas.microsoft.com/office/drawing/2014/main" id="{10150D33-AE32-1163-5141-3E35391F9C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1491136"/>
            <a:ext cx="6402544" cy="463502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3D5B5-8F2D-4314-4036-6029F17C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542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Holiday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/>
          <a:lstStyle/>
          <a:p>
            <a:r>
              <a:rPr lang="is-IS" dirty="0"/>
              <a:t>Frisch elasticity estimates:</a:t>
            </a:r>
          </a:p>
          <a:p>
            <a:pPr lvl="1"/>
            <a:r>
              <a:rPr lang="is-IS" dirty="0"/>
              <a:t>Sigurdsson for Iceland</a:t>
            </a:r>
            <a:r>
              <a:rPr lang="en-US" dirty="0"/>
              <a:t>: 0.50</a:t>
            </a:r>
          </a:p>
          <a:p>
            <a:pPr lvl="1"/>
            <a:r>
              <a:rPr lang="en-US" dirty="0"/>
              <a:t>Martinez, Saez, Siegenthaler for Switzerland: &lt;0.05</a:t>
            </a:r>
          </a:p>
          <a:p>
            <a:r>
              <a:rPr lang="en-US" dirty="0"/>
              <a:t>Both much lower than number Prescott used</a:t>
            </a:r>
          </a:p>
          <a:p>
            <a:r>
              <a:rPr lang="en-US" dirty="0"/>
              <a:t>Why is Iceland different from Switzerland?</a:t>
            </a:r>
          </a:p>
          <a:p>
            <a:pPr lvl="1"/>
            <a:r>
              <a:rPr lang="en-US" dirty="0"/>
              <a:t>Perhaps because labor market is more flexible in Iceland </a:t>
            </a:r>
            <a:br>
              <a:rPr lang="en-US" dirty="0"/>
            </a:br>
            <a:r>
              <a:rPr lang="en-US" dirty="0"/>
              <a:t>than in Switzerland</a:t>
            </a:r>
          </a:p>
          <a:p>
            <a:pPr lvl="1"/>
            <a:r>
              <a:rPr lang="en-US" dirty="0"/>
              <a:t>US labor market arguably even more flexible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9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The Economics of Marx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>
            <a:normAutofit/>
          </a:bodyPr>
          <a:lstStyle/>
          <a:p>
            <a:r>
              <a:rPr lang="is-IS" dirty="0"/>
              <a:t>Karl Marx</a:t>
            </a:r>
            <a:r>
              <a:rPr lang="en-US" dirty="0"/>
              <a:t> is</a:t>
            </a:r>
            <a:r>
              <a:rPr lang="is-IS" dirty="0"/>
              <a:t> arguably the most influential labor economist </a:t>
            </a:r>
            <a:br>
              <a:rPr lang="is-IS" dirty="0"/>
            </a:br>
            <a:r>
              <a:rPr lang="is-IS" dirty="0"/>
              <a:t>of all time</a:t>
            </a:r>
          </a:p>
          <a:p>
            <a:r>
              <a:rPr lang="is-IS" dirty="0"/>
              <a:t>Ideas resonate strongly with students today</a:t>
            </a:r>
          </a:p>
          <a:p>
            <a:r>
              <a:rPr lang="is-IS" dirty="0"/>
              <a:t>Contrast strongly with ideas we have presented</a:t>
            </a:r>
          </a:p>
          <a:p>
            <a:r>
              <a:rPr lang="is-IS" dirty="0"/>
              <a:t>Worth exploring the difference</a:t>
            </a:r>
          </a:p>
          <a:p>
            <a:r>
              <a:rPr lang="is-IS" dirty="0"/>
              <a:t>We consider essay </a:t>
            </a:r>
            <a:r>
              <a:rPr lang="is-IS" i="1" dirty="0"/>
              <a:t>Wage-Labor, and Capital</a:t>
            </a:r>
            <a:r>
              <a:rPr lang="is-IS" dirty="0"/>
              <a:t> published in 1849</a:t>
            </a:r>
            <a:endParaRPr lang="is-IS" i="1" dirty="0"/>
          </a:p>
          <a:p>
            <a:r>
              <a:rPr lang="is-IS" dirty="0"/>
              <a:t>Marx and Engels (1848): Communist Manifesto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8459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E899-D0E1-5854-A808-424F9F95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Economics of Marx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7EF8-E47C-A5D2-FB4E-9C4996EA7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1"/>
            <a:ext cx="111252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Marx writes: </a:t>
            </a:r>
          </a:p>
          <a:p>
            <a:pPr marL="0" indent="0" algn="ctr">
              <a:buNone/>
            </a:pPr>
            <a:r>
              <a:rPr lang="en-US" dirty="0"/>
              <a:t>“the productive power of labor is raised, above all, by </a:t>
            </a:r>
            <a:br>
              <a:rPr lang="en-US" dirty="0"/>
            </a:br>
            <a:r>
              <a:rPr lang="en-US" dirty="0"/>
              <a:t>the </a:t>
            </a:r>
            <a:r>
              <a:rPr lang="en-US" i="1" dirty="0"/>
              <a:t>greater division of labor</a:t>
            </a:r>
          </a:p>
          <a:p>
            <a:endParaRPr lang="en-US" i="1" dirty="0"/>
          </a:p>
          <a:p>
            <a:r>
              <a:rPr lang="en-US" dirty="0"/>
              <a:t>“division of labor” is Marx’ preferred term for labor productivity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37C4B-88CF-9000-A353-6D8E3314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4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Budget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Households maximize utility subject to a </a:t>
                </a:r>
                <a:r>
                  <a:rPr lang="en-US" dirty="0">
                    <a:solidFill>
                      <a:schemeClr val="accent2"/>
                    </a:solidFill>
                  </a:rPr>
                  <a:t>budget constraint</a:t>
                </a:r>
              </a:p>
              <a:p>
                <a:r>
                  <a:rPr lang="en-US" dirty="0"/>
                  <a:t>Budget constraint: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Left-hand side: Sources of spending</a:t>
                </a:r>
              </a:p>
              <a:p>
                <a:pPr lvl="1"/>
                <a:r>
                  <a:rPr lang="en-US" dirty="0"/>
                  <a:t>Consumption: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Right-hand side: Sources of income</a:t>
                </a:r>
              </a:p>
              <a:p>
                <a:pPr lvl="1"/>
                <a:r>
                  <a:rPr lang="en-US" dirty="0"/>
                  <a:t>Labor income: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𝑤𝐻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Other income: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(gov. transfers, lottery winnings, etc.)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  <a:blipFill>
                <a:blip r:embed="rId2"/>
                <a:stretch>
                  <a:fillRect l="-1278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742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Economics of Marx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1800"/>
              </a:spcBef>
              <a:buNone/>
            </a:pPr>
            <a:r>
              <a:rPr lang="en-US" dirty="0"/>
              <a:t>“The greater </a:t>
            </a:r>
            <a:r>
              <a:rPr lang="en-US" i="1" dirty="0"/>
              <a:t>division of labor </a:t>
            </a:r>
            <a:r>
              <a:rPr lang="en-US" dirty="0"/>
              <a:t>enables </a:t>
            </a:r>
            <a:r>
              <a:rPr lang="en-US" i="1" dirty="0"/>
              <a:t>one</a:t>
            </a:r>
            <a:r>
              <a:rPr lang="en-US" dirty="0"/>
              <a:t> worker to do the work of five, ten or twenty”</a:t>
            </a:r>
          </a:p>
          <a:p>
            <a:pPr algn="ctr">
              <a:spcBef>
                <a:spcPts val="1800"/>
              </a:spcBef>
              <a:buNone/>
            </a:pPr>
            <a:r>
              <a:rPr lang="en-US" dirty="0"/>
              <a:t>“It therefore multiplies competition among workers fivefold, tenfold and twentyfold.”</a:t>
            </a:r>
          </a:p>
          <a:p>
            <a:pPr algn="ctr">
              <a:spcBef>
                <a:spcPts val="1800"/>
              </a:spcBef>
              <a:buNone/>
            </a:pPr>
            <a:r>
              <a:rPr lang="en-US" dirty="0"/>
              <a:t>“As the division of labor increases, labor </a:t>
            </a:r>
            <a:r>
              <a:rPr lang="en-US" i="1" dirty="0"/>
              <a:t>is simplified</a:t>
            </a:r>
            <a:r>
              <a:rPr lang="en-US" dirty="0"/>
              <a:t>. The special skill of the worker becomes worthless.”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5715000"/>
            <a:ext cx="381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Marx (1849): Wage-Labor and Capital</a:t>
            </a:r>
          </a:p>
        </p:txBody>
      </p:sp>
    </p:spTree>
    <p:extLst>
      <p:ext uri="{BB962C8B-B14F-4D97-AF65-F5344CB8AC3E}">
        <p14:creationId xmlns:p14="http://schemas.microsoft.com/office/powerpoint/2010/main" val="323793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Economics of Marx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495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Productivity growth (division of labor) leads wages to fall</a:t>
            </a:r>
          </a:p>
          <a:p>
            <a:r>
              <a:rPr lang="en-US" dirty="0"/>
              <a:t>What did our model imply about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91</a:t>
            </a:fld>
            <a:endParaRPr lang="en-US" dirty="0"/>
          </a:p>
        </p:txBody>
      </p:sp>
      <p:pic>
        <p:nvPicPr>
          <p:cNvPr id="6" name="Picture 5" descr="MarxCritiqueOfCapitalismQuot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1877" y="2057400"/>
            <a:ext cx="9144001" cy="18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7982-992B-D7BD-73CE-05C0F2C3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Productivity</a:t>
            </a:r>
          </a:p>
        </p:txBody>
      </p:sp>
      <p:pic>
        <p:nvPicPr>
          <p:cNvPr id="8" name="Content Placeholder 7" descr="A diagram of a graph&#10;&#10;AI-generated content may be incorrect.">
            <a:extLst>
              <a:ext uri="{FF2B5EF4-FFF2-40B4-BE49-F238E27FC236}">
                <a16:creationId xmlns:a16="http://schemas.microsoft.com/office/drawing/2014/main" id="{267297F5-E887-5B5C-5569-D7FADCC598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24013"/>
            <a:ext cx="7057261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87FB6-CD55-7FF4-8F9F-2CF00367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92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AB25FEB-E40E-8371-E7D3-6B31F365A92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04800" y="1600199"/>
                <a:ext cx="5105400" cy="4983163"/>
              </a:xfrm>
            </p:spPr>
            <p:txBody>
              <a:bodyPr/>
              <a:lstStyle/>
              <a:p>
                <a:r>
                  <a:rPr lang="en-US" dirty="0"/>
                  <a:t>Increase in productivity shifts labor demand out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Increases wage</a:t>
                </a:r>
              </a:p>
              <a:p>
                <a:endParaRPr lang="en-US" dirty="0"/>
              </a:p>
              <a:p>
                <a:r>
                  <a:rPr lang="en-US" dirty="0"/>
                  <a:t>Permanent increase in productivity shifts labor supply back (income effect)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Increases wage even more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AB25FEB-E40E-8371-E7D3-6B31F365A9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600199"/>
                <a:ext cx="5105400" cy="4983163"/>
              </a:xfrm>
              <a:blipFill>
                <a:blip r:embed="rId3"/>
                <a:stretch>
                  <a:fillRect l="-2148" t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34142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Empirically Marx Was Dead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724400" cy="4876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Labor productivity has increased at a sustained rate for over 200 years</a:t>
            </a:r>
          </a:p>
          <a:p>
            <a:endParaRPr lang="en-US" dirty="0"/>
          </a:p>
          <a:p>
            <a:r>
              <a:rPr lang="en-US" dirty="0"/>
              <a:t>Real wages of workers have grown at approximately the same rate over this period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A graph showing the growth of labors&#10;&#10;AI-generated content may be incorrect.">
            <a:extLst>
              <a:ext uri="{FF2B5EF4-FFF2-40B4-BE49-F238E27FC236}">
                <a16:creationId xmlns:a16="http://schemas.microsoft.com/office/drawing/2014/main" id="{E8E88C9D-0754-70AD-8624-8EF8CACE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52" y="1439363"/>
            <a:ext cx="6568348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4081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90523C-D770-DC62-9F75-25844D64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Was Marx Simply Confused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68A159F-866B-F5E4-3280-343F66455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756150"/>
              </a:xfrm>
            </p:spPr>
            <p:txBody>
              <a:bodyPr/>
              <a:lstStyle/>
              <a:p>
                <a:r>
                  <a:rPr lang="is-IS" dirty="0"/>
                  <a:t>Marx is clear that higher productivity lowers prices of goods</a:t>
                </a:r>
              </a:p>
              <a:p>
                <a:r>
                  <a:rPr lang="is-IS" dirty="0"/>
                  <a:t>But doesn‘t this make workers better off</a:t>
                </a:r>
              </a:p>
              <a:p>
                <a:r>
                  <a:rPr lang="is-IS" dirty="0"/>
                  <a:t>Neither nominal wage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is-IS" dirty="0"/>
                  <a:t> nor nominal price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is-IS" dirty="0"/>
                  <a:t> determine worker welfare. Rather it is real wage </a:t>
                </a:r>
                <a14:m>
                  <m:oMath xmlns:m="http://schemas.openxmlformats.org/officeDocument/2006/math">
                    <m:r>
                      <a:rPr lang="is-I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goes down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is-I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will rise and workers are better off</a:t>
                </a:r>
              </a:p>
              <a:p>
                <a:r>
                  <a:rPr lang="en-US" dirty="0"/>
                  <a:t>Not clear Marx understood this point when reading his essay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68A159F-866B-F5E4-3280-343F66455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756150"/>
              </a:xfrm>
              <a:blipFill>
                <a:blip r:embed="rId2"/>
                <a:stretch>
                  <a:fillRect l="-1278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EAD26-016D-5F83-D9BE-438DC245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949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Make Sense of Marx?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11353800" cy="5151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Does labor demand shifts out?</a:t>
            </a:r>
          </a:p>
          <a:p>
            <a:pPr marL="514350" indent="-514350"/>
            <a:r>
              <a:rPr lang="en-US" dirty="0"/>
              <a:t>Our model: People get more productive =&gt; production increases</a:t>
            </a:r>
          </a:p>
          <a:p>
            <a:pPr marL="514350" indent="-514350"/>
            <a:r>
              <a:rPr lang="en-US" dirty="0"/>
              <a:t>Marx: Higher productivity =&gt; less work</a:t>
            </a:r>
          </a:p>
          <a:p>
            <a:pPr marL="400050" lvl="1" indent="0" algn="ctr">
              <a:buNone/>
            </a:pPr>
            <a:r>
              <a:rPr lang="en-US" dirty="0"/>
              <a:t>“It therefore multiplies competition among workers </a:t>
            </a:r>
            <a:br>
              <a:rPr lang="en-US" dirty="0"/>
            </a:br>
            <a:r>
              <a:rPr lang="en-US" dirty="0"/>
              <a:t>fivefold, tenfold and twentyfold.”</a:t>
            </a:r>
          </a:p>
          <a:p>
            <a:pPr marL="457200" indent="-457200"/>
            <a:r>
              <a:rPr lang="en-US" dirty="0"/>
              <a:t>This idea resonates strongly with people</a:t>
            </a:r>
          </a:p>
          <a:p>
            <a:pPr marL="857250" lvl="1" indent="-457200"/>
            <a:r>
              <a:rPr lang="en-US" dirty="0"/>
              <a:t>Technological change destroys jobs and makes workers worse 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2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Labor Demand Shift 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799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/>
              <a:t>Which view – more output or less works – is correct?</a:t>
            </a:r>
          </a:p>
          <a:p>
            <a:pPr marL="514350" indent="-514350"/>
            <a:r>
              <a:rPr lang="en-US" dirty="0"/>
              <a:t>Depends on demand in the product market. </a:t>
            </a:r>
            <a:br>
              <a:rPr lang="en-US" dirty="0"/>
            </a:br>
            <a:r>
              <a:rPr lang="en-US" dirty="0"/>
              <a:t>I.e., can the firm sell extra output?</a:t>
            </a:r>
          </a:p>
          <a:p>
            <a:r>
              <a:rPr lang="en-US" dirty="0"/>
              <a:t>Suppose firm productivity double. Should it:</a:t>
            </a:r>
          </a:p>
          <a:p>
            <a:pPr lvl="1"/>
            <a:r>
              <a:rPr lang="en-US" dirty="0"/>
              <a:t>Produce twice as much with same number of workers</a:t>
            </a:r>
          </a:p>
          <a:p>
            <a:pPr lvl="1"/>
            <a:r>
              <a:rPr lang="en-US" dirty="0"/>
              <a:t>Fire half of workers</a:t>
            </a:r>
          </a:p>
          <a:p>
            <a:r>
              <a:rPr lang="en-US" dirty="0"/>
              <a:t>Suppose firm decides to produce more</a:t>
            </a:r>
          </a:p>
          <a:p>
            <a:pPr lvl="1"/>
            <a:r>
              <a:rPr lang="en-US" dirty="0"/>
              <a:t>Who is going to buy the extra goods?</a:t>
            </a:r>
          </a:p>
          <a:p>
            <a:pPr lvl="1"/>
            <a:r>
              <a:rPr lang="en-US" dirty="0"/>
              <a:t>Do people have enough income to buy the extra goods?</a:t>
            </a:r>
          </a:p>
          <a:p>
            <a:pPr marL="514350" indent="-5143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6835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Flow of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/>
              <a:t>If someone buys the extra goods, this provides extra </a:t>
            </a:r>
            <a:br>
              <a:rPr lang="en-US" dirty="0"/>
            </a:br>
            <a:r>
              <a:rPr lang="en-US" dirty="0"/>
              <a:t>income to seller and employees of seller </a:t>
            </a:r>
          </a:p>
          <a:p>
            <a:r>
              <a:rPr lang="en-US" dirty="0"/>
              <a:t>Income goes up in tandem with expenditures:</a:t>
            </a:r>
          </a:p>
          <a:p>
            <a:pPr lvl="1"/>
            <a:r>
              <a:rPr lang="en-US" dirty="0"/>
              <a:t>One person’s expenditure is another person’s income</a:t>
            </a:r>
          </a:p>
          <a:p>
            <a:pPr lvl="1"/>
            <a:r>
              <a:rPr lang="en-US" dirty="0"/>
              <a:t>Circular flow of payments in a market economy</a:t>
            </a:r>
          </a:p>
          <a:p>
            <a:r>
              <a:rPr lang="en-US" dirty="0"/>
              <a:t>But there seems to be a chicken and egg problem:</a:t>
            </a:r>
          </a:p>
          <a:p>
            <a:pPr lvl="1"/>
            <a:r>
              <a:rPr lang="en-US" dirty="0"/>
              <a:t>If the goods sell, people will have income to buy them</a:t>
            </a:r>
          </a:p>
          <a:p>
            <a:pPr lvl="1"/>
            <a:r>
              <a:rPr lang="en-US" dirty="0"/>
              <a:t>But what comes first, the income or the expenditures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Clearing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48200"/>
          </a:xfrm>
        </p:spPr>
        <p:txBody>
          <a:bodyPr>
            <a:normAutofit/>
          </a:bodyPr>
          <a:lstStyle/>
          <a:p>
            <a:r>
              <a:rPr lang="en-US" dirty="0"/>
              <a:t>Basic assumption in neoclassical economics: Markets clear</a:t>
            </a:r>
          </a:p>
          <a:p>
            <a:pPr lvl="1"/>
            <a:r>
              <a:rPr lang="en-US" dirty="0"/>
              <a:t>This means everything that is produced will sell</a:t>
            </a:r>
          </a:p>
          <a:p>
            <a:pPr lvl="1"/>
            <a:r>
              <a:rPr lang="en-US" dirty="0"/>
              <a:t>And this implies that someone will have enough income to buy it</a:t>
            </a:r>
          </a:p>
          <a:p>
            <a:pPr lvl="1"/>
            <a:r>
              <a:rPr lang="is-IS" dirty="0"/>
              <a:t>Timing issues about who gets paid first assumed away </a:t>
            </a:r>
            <a:br>
              <a:rPr lang="is-IS" dirty="0"/>
            </a:br>
            <a:r>
              <a:rPr lang="is-IS" dirty="0"/>
              <a:t>(everything assumed to happen simultaneously)</a:t>
            </a:r>
            <a:endParaRPr lang="en-US" dirty="0"/>
          </a:p>
          <a:p>
            <a:pPr lvl="1"/>
            <a:r>
              <a:rPr lang="en-US" dirty="0"/>
              <a:t>The real question is at what price it will sell</a:t>
            </a:r>
          </a:p>
          <a:p>
            <a:r>
              <a:rPr lang="en-US" dirty="0"/>
              <a:t>This perspective effectively assumes away </a:t>
            </a:r>
            <a:br>
              <a:rPr lang="en-US" dirty="0"/>
            </a:br>
            <a:r>
              <a:rPr lang="en-US" dirty="0"/>
              <a:t>the Marxist/Keynesian worry of insufficient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6F13-58E0-E43F-6769-B6C8B443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Markets Clear?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A0E89-A606-1AF6-F4FC-FAFA73CE1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/>
          <a:lstStyle/>
          <a:p>
            <a:r>
              <a:rPr lang="en-US" dirty="0"/>
              <a:t>Changes in prices and wages are what clear markets</a:t>
            </a:r>
          </a:p>
          <a:p>
            <a:pPr lvl="1"/>
            <a:r>
              <a:rPr lang="en-US" dirty="0"/>
              <a:t>Price of goods goes down, wage goes up, workers have more purchasing power</a:t>
            </a:r>
          </a:p>
          <a:p>
            <a:r>
              <a:rPr lang="en-US" dirty="0"/>
              <a:t>But what if prices are sticky?</a:t>
            </a:r>
          </a:p>
          <a:p>
            <a:pPr lvl="1"/>
            <a:r>
              <a:rPr lang="en-US" dirty="0"/>
              <a:t>Can’t expand production. Don’t need as many workers. </a:t>
            </a:r>
          </a:p>
          <a:p>
            <a:pPr lvl="1"/>
            <a:r>
              <a:rPr lang="en-US" dirty="0"/>
              <a:t>Sticky prices yield insufficient demand (after increase in productivity)</a:t>
            </a:r>
          </a:p>
          <a:p>
            <a:pPr lvl="1"/>
            <a:r>
              <a:rPr lang="en-US" dirty="0"/>
              <a:t>Such models are called Keynesian (Keynes, 1936)</a:t>
            </a:r>
          </a:p>
          <a:p>
            <a:r>
              <a:rPr lang="en-US" dirty="0"/>
              <a:t>Perhaps Marx was a Keynesian long before Keynes</a:t>
            </a:r>
          </a:p>
          <a:p>
            <a:r>
              <a:rPr lang="en-US" dirty="0"/>
              <a:t>Sticky prices more plausible in the short run than long run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9E5CC-4970-53EC-B199-FEFE88A6D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82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22296</TotalTime>
  <Words>5973</Words>
  <Application>Microsoft Office PowerPoint</Application>
  <PresentationFormat>Widescreen</PresentationFormat>
  <Paragraphs>859</Paragraphs>
  <Slides>104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8" baseType="lpstr">
      <vt:lpstr>Arial</vt:lpstr>
      <vt:lpstr>Calibri</vt:lpstr>
      <vt:lpstr>Cambria Math</vt:lpstr>
      <vt:lpstr>Office Theme</vt:lpstr>
      <vt:lpstr>Work and Leisure </vt:lpstr>
      <vt:lpstr>Work and Leisure</vt:lpstr>
      <vt:lpstr>Household Behavior</vt:lpstr>
      <vt:lpstr>Household Utility Function</vt:lpstr>
      <vt:lpstr>Household Utility Function</vt:lpstr>
      <vt:lpstr>Household Utility Function</vt:lpstr>
      <vt:lpstr>Household Utility Function</vt:lpstr>
      <vt:lpstr>Household Utility Function</vt:lpstr>
      <vt:lpstr>Household Budget Constraint</vt:lpstr>
      <vt:lpstr>Household’s Problem</vt:lpstr>
      <vt:lpstr>Household’s Problem: Plug and Chug</vt:lpstr>
      <vt:lpstr>Labor-Leisure: Intuition</vt:lpstr>
      <vt:lpstr>Labor-Leisure: Intuition</vt:lpstr>
      <vt:lpstr>Labor-Leisure: Intuition</vt:lpstr>
      <vt:lpstr>Labor-Leisure: Intuition</vt:lpstr>
      <vt:lpstr>Units: Utils versus Coconuts</vt:lpstr>
      <vt:lpstr>Household’s Problem</vt:lpstr>
      <vt:lpstr>Labor Market Equilibrium</vt:lpstr>
      <vt:lpstr>What Shifts Labor Demand and Labor Supply</vt:lpstr>
      <vt:lpstr>Temporary versus Permanent Wage Changes</vt:lpstr>
      <vt:lpstr>Effect of Wage Increase on Labor Supply</vt:lpstr>
      <vt:lpstr>Substitution Effect</vt:lpstr>
      <vt:lpstr>Income Effect</vt:lpstr>
      <vt:lpstr>Increase in the Wage</vt:lpstr>
      <vt:lpstr>Short Run versus Long Run</vt:lpstr>
      <vt:lpstr>Labor Supply in Practice?</vt:lpstr>
      <vt:lpstr>Real Wages and Hours Worked per Worker</vt:lpstr>
      <vt:lpstr>Labor Supply in Practice?</vt:lpstr>
      <vt:lpstr>Hours Worked Per Person</vt:lpstr>
      <vt:lpstr>Gender Revolution</vt:lpstr>
      <vt:lpstr>What Do We Learn about Utility Function?</vt:lpstr>
      <vt:lpstr>Keynes and Income Effect</vt:lpstr>
      <vt:lpstr>Keynes and Income Effect</vt:lpstr>
      <vt:lpstr>Covid Recession</vt:lpstr>
      <vt:lpstr>Covid Recession</vt:lpstr>
      <vt:lpstr>Modelling Covid Recession</vt:lpstr>
      <vt:lpstr>Modelling Covid Recession</vt:lpstr>
      <vt:lpstr>Household‘s Problem with Covid</vt:lpstr>
      <vt:lpstr>Household’s Problem with Covid</vt:lpstr>
      <vt:lpstr>Covid and Income Effects</vt:lpstr>
      <vt:lpstr>Covid and Labor Demand</vt:lpstr>
      <vt:lpstr>Effects of Covid-19 on Labor Market</vt:lpstr>
      <vt:lpstr>Policy Response to Covid</vt:lpstr>
      <vt:lpstr>Public Health Interventions</vt:lpstr>
      <vt:lpstr>Flatten the Curve</vt:lpstr>
      <vt:lpstr>Public Health Interventions</vt:lpstr>
      <vt:lpstr>Covid Recession vs. Most Recessions</vt:lpstr>
      <vt:lpstr>Goal of Policy in Covid Recession</vt:lpstr>
      <vt:lpstr>Fiscal Relief Policies</vt:lpstr>
      <vt:lpstr>Buildup of Savings</vt:lpstr>
      <vt:lpstr>Forbearance Policy</vt:lpstr>
      <vt:lpstr>Extended Unemployment Insurance</vt:lpstr>
      <vt:lpstr>Controversy about UI Extensions</vt:lpstr>
      <vt:lpstr>Monetary Policy</vt:lpstr>
      <vt:lpstr>Is Europe in a Depression?</vt:lpstr>
      <vt:lpstr>Accounting for Income Levels</vt:lpstr>
      <vt:lpstr>Accounting for Income Levels</vt:lpstr>
      <vt:lpstr>Hours in the Europe vs. U.S.</vt:lpstr>
      <vt:lpstr>Hours in France vs. U.S.</vt:lpstr>
      <vt:lpstr>Hours in Europe vs. U.S. </vt:lpstr>
      <vt:lpstr>Why Do Europeans Work So Little?</vt:lpstr>
      <vt:lpstr>Taxes and Europe’s “Depression”</vt:lpstr>
      <vt:lpstr>Taxes and Europe’s “Depression”</vt:lpstr>
      <vt:lpstr>Taxes and Europe’s “Depression”</vt:lpstr>
      <vt:lpstr>Labor Supply and Taxes</vt:lpstr>
      <vt:lpstr>Tax Wedge</vt:lpstr>
      <vt:lpstr>Taxes and Labor Supply</vt:lpstr>
      <vt:lpstr>Income Effect and Use of Tax Revenue</vt:lpstr>
      <vt:lpstr>Income Effect and Use of Tax Revenue</vt:lpstr>
      <vt:lpstr>Income Effect and Use of Tax Revenue</vt:lpstr>
      <vt:lpstr>Income Effect and Use of Tax Revenue</vt:lpstr>
      <vt:lpstr>How Much Do Taxes Depress Labor Supply?</vt:lpstr>
      <vt:lpstr>How Much Do Taxes Depress Labor Supply?</vt:lpstr>
      <vt:lpstr>How Much Do Taxes Depress Labor Supply?</vt:lpstr>
      <vt:lpstr>How Much Do Taxes Depress Labor Supply?</vt:lpstr>
      <vt:lpstr>Key Determinant</vt:lpstr>
      <vt:lpstr>Value of Theory</vt:lpstr>
      <vt:lpstr>Taxes in France and U.S.</vt:lpstr>
      <vt:lpstr>How Much Can Taxes Explain?</vt:lpstr>
      <vt:lpstr>Estimating the Frisch Elasticity is Hard</vt:lpstr>
      <vt:lpstr>Tax Holidays</vt:lpstr>
      <vt:lpstr>Tax Free Year in Iceland</vt:lpstr>
      <vt:lpstr>How to Use Tax Free Year</vt:lpstr>
      <vt:lpstr>Difference-in-Difference</vt:lpstr>
      <vt:lpstr>Tax Free Year in Iceland</vt:lpstr>
      <vt:lpstr>Tax Free Year in Switzerland</vt:lpstr>
      <vt:lpstr>Tax Holiday Estimates</vt:lpstr>
      <vt:lpstr>The Economics of Marx</vt:lpstr>
      <vt:lpstr>The Economics of Marx</vt:lpstr>
      <vt:lpstr>The Economics of Marx</vt:lpstr>
      <vt:lpstr>The Economics of Marx</vt:lpstr>
      <vt:lpstr>Increase in Productivity</vt:lpstr>
      <vt:lpstr>Empirically Marx Was Dead Wrong</vt:lpstr>
      <vt:lpstr>Was Marx Simply Confused?</vt:lpstr>
      <vt:lpstr>Can We Make Sense of Marx?</vt:lpstr>
      <vt:lpstr>Does Labor Demand Shift Out?</vt:lpstr>
      <vt:lpstr>Circular Flow of Payments</vt:lpstr>
      <vt:lpstr>Market Clearing</vt:lpstr>
      <vt:lpstr>Do Markets Clear?</vt:lpstr>
      <vt:lpstr>Can We Make Sense of Marx?</vt:lpstr>
      <vt:lpstr>Can We Make Sense of Marx?</vt:lpstr>
      <vt:lpstr>PowerPoint Presentation</vt:lpstr>
      <vt:lpstr>Can We Make Sense of Marx?</vt:lpstr>
      <vt:lpstr>Was Marx Right After All?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</dc:title>
  <dc:creator> Jon Steinsson</dc:creator>
  <cp:lastModifiedBy>Jon Steinsson</cp:lastModifiedBy>
  <cp:revision>1083</cp:revision>
  <cp:lastPrinted>2017-01-24T20:45:49Z</cp:lastPrinted>
  <dcterms:created xsi:type="dcterms:W3CDTF">2009-02-16T13:46:11Z</dcterms:created>
  <dcterms:modified xsi:type="dcterms:W3CDTF">2025-09-11T05:32:41Z</dcterms:modified>
</cp:coreProperties>
</file>