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7" r:id="rId2"/>
    <p:sldId id="517" r:id="rId3"/>
    <p:sldId id="518" r:id="rId4"/>
    <p:sldId id="519" r:id="rId5"/>
    <p:sldId id="520" r:id="rId6"/>
    <p:sldId id="475" r:id="rId7"/>
    <p:sldId id="407" r:id="rId8"/>
    <p:sldId id="408" r:id="rId9"/>
    <p:sldId id="410" r:id="rId10"/>
    <p:sldId id="530" r:id="rId11"/>
    <p:sldId id="535" r:id="rId12"/>
    <p:sldId id="555" r:id="rId13"/>
    <p:sldId id="485" r:id="rId14"/>
    <p:sldId id="476" r:id="rId15"/>
    <p:sldId id="483" r:id="rId16"/>
    <p:sldId id="489" r:id="rId17"/>
    <p:sldId id="491" r:id="rId18"/>
    <p:sldId id="509" r:id="rId19"/>
    <p:sldId id="534" r:id="rId20"/>
    <p:sldId id="496" r:id="rId21"/>
    <p:sldId id="501" r:id="rId22"/>
    <p:sldId id="503" r:id="rId23"/>
    <p:sldId id="536" r:id="rId24"/>
    <p:sldId id="556" r:id="rId25"/>
    <p:sldId id="537" r:id="rId26"/>
    <p:sldId id="538" r:id="rId27"/>
    <p:sldId id="539" r:id="rId28"/>
    <p:sldId id="540" r:id="rId29"/>
    <p:sldId id="541" r:id="rId30"/>
    <p:sldId id="542" r:id="rId31"/>
    <p:sldId id="543" r:id="rId32"/>
    <p:sldId id="544" r:id="rId33"/>
    <p:sldId id="557" r:id="rId34"/>
    <p:sldId id="545" r:id="rId35"/>
    <p:sldId id="546" r:id="rId36"/>
    <p:sldId id="547" r:id="rId37"/>
    <p:sldId id="548" r:id="rId38"/>
    <p:sldId id="549" r:id="rId39"/>
    <p:sldId id="550" r:id="rId40"/>
    <p:sldId id="551" r:id="rId41"/>
    <p:sldId id="554" r:id="rId42"/>
    <p:sldId id="552" r:id="rId43"/>
    <p:sldId id="553" r:id="rId4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03" autoAdjust="0"/>
  </p:normalViewPr>
  <p:slideViewPr>
    <p:cSldViewPr>
      <p:cViewPr varScale="1">
        <p:scale>
          <a:sx n="64" d="100"/>
          <a:sy n="64" d="100"/>
        </p:scale>
        <p:origin x="724" y="4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ropbox\JonPrivate\teaching\Undergraduate\2015%20Intermediate%20Macro\Lectures\Lecture%2011%20Malthus\Real%20Wage%20vs.%20Population_SQ_v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ropbox\JonPrivate\teaching\Undergraduate\2015%20Intermediate%20Macro\Lectures\Lecture%2011%20Malthus\Real%20Wage%20vs.%20Population_SQ_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580903081559249E-2"/>
          <c:y val="7.3272573724316697E-2"/>
          <c:w val="0.91155317390881685"/>
          <c:h val="0.80530278104573572"/>
        </c:manualLayout>
      </c:layout>
      <c:scatterChart>
        <c:scatterStyle val="lineMarker"/>
        <c:varyColors val="0"/>
        <c:ser>
          <c:idx val="0"/>
          <c:order val="0"/>
          <c:spPr>
            <a:ln w="44450">
              <a:solidFill>
                <a:schemeClr val="tx1"/>
              </a:solidFill>
            </a:ln>
          </c:spPr>
          <c:marker>
            <c:symbol val="circle"/>
            <c:size val="9"/>
            <c:spPr>
              <a:solidFill>
                <a:schemeClr val="tx1"/>
              </a:solidFill>
              <a:ln>
                <a:solidFill>
                  <a:schemeClr val="tx1"/>
                </a:solidFill>
              </a:ln>
            </c:spPr>
          </c:marker>
          <c:xVal>
            <c:numRef>
              <c:f>'Clark 09'!$I$14:$I$71</c:f>
              <c:numCache>
                <c:formatCode>General</c:formatCode>
                <c:ptCount val="58"/>
                <c:pt idx="0">
                  <c:v>5.32</c:v>
                </c:pt>
                <c:pt idx="1">
                  <c:v>5.32</c:v>
                </c:pt>
                <c:pt idx="2">
                  <c:v>5.61</c:v>
                </c:pt>
                <c:pt idx="3">
                  <c:v>4.97</c:v>
                </c:pt>
                <c:pt idx="4">
                  <c:v>4.68</c:v>
                </c:pt>
                <c:pt idx="5">
                  <c:v>4.3899999999999997</c:v>
                </c:pt>
                <c:pt idx="6">
                  <c:v>3.54</c:v>
                </c:pt>
                <c:pt idx="7">
                  <c:v>3.17</c:v>
                </c:pt>
                <c:pt idx="8">
                  <c:v>3.16</c:v>
                </c:pt>
                <c:pt idx="9">
                  <c:v>2.81</c:v>
                </c:pt>
                <c:pt idx="10">
                  <c:v>2.82</c:v>
                </c:pt>
                <c:pt idx="11">
                  <c:v>2.64</c:v>
                </c:pt>
                <c:pt idx="12">
                  <c:v>2.54</c:v>
                </c:pt>
                <c:pt idx="13">
                  <c:v>2.4700000000000002</c:v>
                </c:pt>
                <c:pt idx="14">
                  <c:v>2.5099999999999998</c:v>
                </c:pt>
                <c:pt idx="15">
                  <c:v>2.27</c:v>
                </c:pt>
                <c:pt idx="16">
                  <c:v>2.2799999999999998</c:v>
                </c:pt>
                <c:pt idx="17">
                  <c:v>2.3199999999999998</c:v>
                </c:pt>
                <c:pt idx="18">
                  <c:v>2.38</c:v>
                </c:pt>
                <c:pt idx="19">
                  <c:v>2.4</c:v>
                </c:pt>
                <c:pt idx="20">
                  <c:v>2.31</c:v>
                </c:pt>
                <c:pt idx="21">
                  <c:v>2.56</c:v>
                </c:pt>
                <c:pt idx="22">
                  <c:v>2.81</c:v>
                </c:pt>
                <c:pt idx="23">
                  <c:v>2.94</c:v>
                </c:pt>
                <c:pt idx="24">
                  <c:v>3.02</c:v>
                </c:pt>
                <c:pt idx="25">
                  <c:v>2.99</c:v>
                </c:pt>
                <c:pt idx="26">
                  <c:v>3.24</c:v>
                </c:pt>
                <c:pt idx="27">
                  <c:v>3.21</c:v>
                </c:pt>
                <c:pt idx="28">
                  <c:v>3.5</c:v>
                </c:pt>
                <c:pt idx="29">
                  <c:v>3.55</c:v>
                </c:pt>
                <c:pt idx="30">
                  <c:v>4.16</c:v>
                </c:pt>
                <c:pt idx="31">
                  <c:v>4.4000000000000004</c:v>
                </c:pt>
                <c:pt idx="32">
                  <c:v>4.7300000000000004</c:v>
                </c:pt>
                <c:pt idx="33">
                  <c:v>5.0199999999999996</c:v>
                </c:pt>
                <c:pt idx="34">
                  <c:v>5.21</c:v>
                </c:pt>
                <c:pt idx="35">
                  <c:v>5.42</c:v>
                </c:pt>
                <c:pt idx="36">
                  <c:v>5.61</c:v>
                </c:pt>
                <c:pt idx="37">
                  <c:v>5.58</c:v>
                </c:pt>
                <c:pt idx="38">
                  <c:v>5.46</c:v>
                </c:pt>
                <c:pt idx="39">
                  <c:v>5.4</c:v>
                </c:pt>
                <c:pt idx="40">
                  <c:v>5.39</c:v>
                </c:pt>
                <c:pt idx="41">
                  <c:v>5.51</c:v>
                </c:pt>
                <c:pt idx="42">
                  <c:v>5.69</c:v>
                </c:pt>
                <c:pt idx="43">
                  <c:v>5.82</c:v>
                </c:pt>
                <c:pt idx="44">
                  <c:v>5.73</c:v>
                </c:pt>
                <c:pt idx="45">
                  <c:v>6.05</c:v>
                </c:pt>
                <c:pt idx="46">
                  <c:v>6.26</c:v>
                </c:pt>
                <c:pt idx="47">
                  <c:v>6.66</c:v>
                </c:pt>
                <c:pt idx="48">
                  <c:v>7.01</c:v>
                </c:pt>
                <c:pt idx="49">
                  <c:v>7.59</c:v>
                </c:pt>
                <c:pt idx="50">
                  <c:v>8.2799999999999994</c:v>
                </c:pt>
                <c:pt idx="51">
                  <c:v>9.09</c:v>
                </c:pt>
                <c:pt idx="52">
                  <c:v>10.31</c:v>
                </c:pt>
                <c:pt idx="53">
                  <c:v>11.98</c:v>
                </c:pt>
                <c:pt idx="54">
                  <c:v>13.77</c:v>
                </c:pt>
                <c:pt idx="55">
                  <c:v>15.64</c:v>
                </c:pt>
                <c:pt idx="56">
                  <c:v>17.59</c:v>
                </c:pt>
                <c:pt idx="57">
                  <c:v>19.72</c:v>
                </c:pt>
              </c:numCache>
            </c:numRef>
          </c:xVal>
          <c:yVal>
            <c:numRef>
              <c:f>'Clark 09'!$G$14:$G$71</c:f>
              <c:numCache>
                <c:formatCode>0.0_);[Red]\(0.0\)</c:formatCode>
                <c:ptCount val="58"/>
                <c:pt idx="0">
                  <c:v>29.016010182613311</c:v>
                </c:pt>
                <c:pt idx="1">
                  <c:v>33.25547842087655</c:v>
                </c:pt>
                <c:pt idx="2">
                  <c:v>29.025403376737806</c:v>
                </c:pt>
                <c:pt idx="3">
                  <c:v>30.546261504209859</c:v>
                </c:pt>
                <c:pt idx="4">
                  <c:v>36.464928366034108</c:v>
                </c:pt>
                <c:pt idx="5">
                  <c:v>36.480498536020164</c:v>
                </c:pt>
                <c:pt idx="6">
                  <c:v>41.321565884177815</c:v>
                </c:pt>
                <c:pt idx="7">
                  <c:v>48.254472513615013</c:v>
                </c:pt>
                <c:pt idx="8">
                  <c:v>50.61505151205121</c:v>
                </c:pt>
                <c:pt idx="9">
                  <c:v>61.390155717161768</c:v>
                </c:pt>
                <c:pt idx="10">
                  <c:v>58.49667960604409</c:v>
                </c:pt>
                <c:pt idx="11">
                  <c:v>61.15344369617128</c:v>
                </c:pt>
                <c:pt idx="12">
                  <c:v>60.648371987610481</c:v>
                </c:pt>
                <c:pt idx="13">
                  <c:v>68.461458360982419</c:v>
                </c:pt>
                <c:pt idx="14">
                  <c:v>63.921548426976429</c:v>
                </c:pt>
                <c:pt idx="15">
                  <c:v>75.387552083552308</c:v>
                </c:pt>
                <c:pt idx="16">
                  <c:v>75.664868099330434</c:v>
                </c:pt>
                <c:pt idx="17">
                  <c:v>73.994713893020432</c:v>
                </c:pt>
                <c:pt idx="18">
                  <c:v>70.557417427117826</c:v>
                </c:pt>
                <c:pt idx="19">
                  <c:v>66.165403569488021</c:v>
                </c:pt>
                <c:pt idx="20">
                  <c:v>70.513111912947139</c:v>
                </c:pt>
                <c:pt idx="21">
                  <c:v>66.760029656479119</c:v>
                </c:pt>
                <c:pt idx="22">
                  <c:v>67.255782094258478</c:v>
                </c:pt>
                <c:pt idx="23">
                  <c:v>57.451853735094105</c:v>
                </c:pt>
                <c:pt idx="24">
                  <c:v>56.774555135210868</c:v>
                </c:pt>
                <c:pt idx="25">
                  <c:v>55.755415776014857</c:v>
                </c:pt>
                <c:pt idx="26">
                  <c:v>47.538202015307732</c:v>
                </c:pt>
                <c:pt idx="27">
                  <c:v>52.623376623376615</c:v>
                </c:pt>
                <c:pt idx="28">
                  <c:v>50.100610131887102</c:v>
                </c:pt>
                <c:pt idx="29">
                  <c:v>46.403744325478854</c:v>
                </c:pt>
                <c:pt idx="30">
                  <c:v>36.61458834600537</c:v>
                </c:pt>
                <c:pt idx="31">
                  <c:v>40.030377459405855</c:v>
                </c:pt>
                <c:pt idx="32">
                  <c:v>37.062439059951338</c:v>
                </c:pt>
                <c:pt idx="33">
                  <c:v>37.81100657277846</c:v>
                </c:pt>
                <c:pt idx="34">
                  <c:v>35.448688023025667</c:v>
                </c:pt>
                <c:pt idx="35">
                  <c:v>37.836767776370884</c:v>
                </c:pt>
                <c:pt idx="36">
                  <c:v>42.336423262573703</c:v>
                </c:pt>
                <c:pt idx="37">
                  <c:v>43.30508159547972</c:v>
                </c:pt>
                <c:pt idx="38">
                  <c:v>45.916748507970084</c:v>
                </c:pt>
                <c:pt idx="39">
                  <c:v>49.138976473441673</c:v>
                </c:pt>
                <c:pt idx="40">
                  <c:v>43.945924212070771</c:v>
                </c:pt>
                <c:pt idx="41">
                  <c:v>47.209276824387302</c:v>
                </c:pt>
                <c:pt idx="42">
                  <c:v>43.758568001370875</c:v>
                </c:pt>
                <c:pt idx="43">
                  <c:v>45.327165193794812</c:v>
                </c:pt>
                <c:pt idx="44">
                  <c:v>50.836400133824021</c:v>
                </c:pt>
                <c:pt idx="45">
                  <c:v>49.326408050641135</c:v>
                </c:pt>
                <c:pt idx="46">
                  <c:v>47.738841702730802</c:v>
                </c:pt>
                <c:pt idx="47">
                  <c:v>47.721965586310453</c:v>
                </c:pt>
                <c:pt idx="48">
                  <c:v>46.888372549260026</c:v>
                </c:pt>
                <c:pt idx="49">
                  <c:v>46.35656410670542</c:v>
                </c:pt>
                <c:pt idx="50">
                  <c:v>47.288796857966958</c:v>
                </c:pt>
                <c:pt idx="51">
                  <c:v>46.285331931367388</c:v>
                </c:pt>
                <c:pt idx="52">
                  <c:v>51.565636119210758</c:v>
                </c:pt>
                <c:pt idx="53">
                  <c:v>58.125103601286995</c:v>
                </c:pt>
                <c:pt idx="54">
                  <c:v>65.573770491803273</c:v>
                </c:pt>
                <c:pt idx="55">
                  <c:v>69.634205311513327</c:v>
                </c:pt>
                <c:pt idx="56">
                  <c:v>75.087483408319116</c:v>
                </c:pt>
                <c:pt idx="57">
                  <c:v>81.846604215456679</c:v>
                </c:pt>
              </c:numCache>
            </c:numRef>
          </c:yVal>
          <c:smooth val="0"/>
          <c:extLst>
            <c:ext xmlns:c16="http://schemas.microsoft.com/office/drawing/2014/chart" uri="{C3380CC4-5D6E-409C-BE32-E72D297353CC}">
              <c16:uniqueId val="{00000000-E85E-43D3-9B35-1D95AE265438}"/>
            </c:ext>
          </c:extLst>
        </c:ser>
        <c:dLbls>
          <c:showLegendKey val="0"/>
          <c:showVal val="0"/>
          <c:showCatName val="0"/>
          <c:showSerName val="0"/>
          <c:showPercent val="0"/>
          <c:showBubbleSize val="0"/>
        </c:dLbls>
        <c:axId val="202911344"/>
        <c:axId val="202913696"/>
      </c:scatterChart>
      <c:valAx>
        <c:axId val="202911344"/>
        <c:scaling>
          <c:orientation val="minMax"/>
          <c:max val="20"/>
        </c:scaling>
        <c:delete val="0"/>
        <c:axPos val="b"/>
        <c:title>
          <c:tx>
            <c:rich>
              <a:bodyPr/>
              <a:lstStyle/>
              <a:p>
                <a:pPr>
                  <a:defRPr/>
                </a:pPr>
                <a:r>
                  <a:rPr lang="en-US"/>
                  <a:t>Population (millions)</a:t>
                </a:r>
              </a:p>
            </c:rich>
          </c:tx>
          <c:layout>
            <c:manualLayout>
              <c:xMode val="edge"/>
              <c:yMode val="edge"/>
              <c:x val="0.39868175853018373"/>
              <c:y val="0.94720472440944881"/>
            </c:manualLayout>
          </c:layout>
          <c:overlay val="0"/>
        </c:title>
        <c:numFmt formatCode="General" sourceLinked="1"/>
        <c:majorTickMark val="out"/>
        <c:minorTickMark val="none"/>
        <c:tickLblPos val="nextTo"/>
        <c:crossAx val="202913696"/>
        <c:crosses val="autoZero"/>
        <c:crossBetween val="midCat"/>
      </c:valAx>
      <c:valAx>
        <c:axId val="202913696"/>
        <c:scaling>
          <c:orientation val="minMax"/>
          <c:min val="20"/>
        </c:scaling>
        <c:delete val="0"/>
        <c:axPos val="l"/>
        <c:title>
          <c:tx>
            <c:rich>
              <a:bodyPr rot="0" vert="horz"/>
              <a:lstStyle/>
              <a:p>
                <a:pPr>
                  <a:defRPr/>
                </a:pPr>
                <a:r>
                  <a:rPr lang="en-US"/>
                  <a:t>Real Wages</a:t>
                </a:r>
              </a:p>
            </c:rich>
          </c:tx>
          <c:layout>
            <c:manualLayout>
              <c:xMode val="edge"/>
              <c:yMode val="edge"/>
              <c:x val="5.5555555555555558E-3"/>
              <c:y val="1.1124781277340487E-3"/>
            </c:manualLayout>
          </c:layout>
          <c:overlay val="0"/>
        </c:title>
        <c:numFmt formatCode="0.0_);[Red]\(0.0\)" sourceLinked="1"/>
        <c:majorTickMark val="out"/>
        <c:minorTickMark val="none"/>
        <c:tickLblPos val="nextTo"/>
        <c:crossAx val="202911344"/>
        <c:crosses val="autoZero"/>
        <c:crossBetween val="midCat"/>
      </c:valAx>
    </c:plotArea>
    <c:plotVisOnly val="1"/>
    <c:dispBlanksAs val="gap"/>
    <c:showDLblsOverMax val="0"/>
  </c:chart>
  <c:spPr>
    <a:ln>
      <a:noFill/>
    </a:ln>
  </c:spPr>
  <c:txPr>
    <a:bodyPr/>
    <a:lstStyle/>
    <a:p>
      <a:pPr>
        <a:defRPr sz="16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580903081559249E-2"/>
          <c:y val="7.3272573724316697E-2"/>
          <c:w val="0.91155317390881685"/>
          <c:h val="0.80530278104573572"/>
        </c:manualLayout>
      </c:layout>
      <c:scatterChart>
        <c:scatterStyle val="lineMarker"/>
        <c:varyColors val="0"/>
        <c:ser>
          <c:idx val="0"/>
          <c:order val="0"/>
          <c:spPr>
            <a:ln w="44450">
              <a:solidFill>
                <a:schemeClr val="tx1"/>
              </a:solidFill>
            </a:ln>
          </c:spPr>
          <c:marker>
            <c:symbol val="circle"/>
            <c:size val="9"/>
            <c:spPr>
              <a:solidFill>
                <a:schemeClr val="tx1"/>
              </a:solidFill>
              <a:ln>
                <a:solidFill>
                  <a:schemeClr val="tx1"/>
                </a:solidFill>
              </a:ln>
            </c:spPr>
          </c:marker>
          <c:xVal>
            <c:numRef>
              <c:f>'Clark 09'!$I$14:$I$71</c:f>
              <c:numCache>
                <c:formatCode>General</c:formatCode>
                <c:ptCount val="58"/>
                <c:pt idx="0">
                  <c:v>5.32</c:v>
                </c:pt>
                <c:pt idx="1">
                  <c:v>5.32</c:v>
                </c:pt>
                <c:pt idx="2">
                  <c:v>5.61</c:v>
                </c:pt>
                <c:pt idx="3">
                  <c:v>4.97</c:v>
                </c:pt>
                <c:pt idx="4">
                  <c:v>4.68</c:v>
                </c:pt>
                <c:pt idx="5">
                  <c:v>4.3899999999999997</c:v>
                </c:pt>
                <c:pt idx="6">
                  <c:v>3.54</c:v>
                </c:pt>
                <c:pt idx="7">
                  <c:v>3.17</c:v>
                </c:pt>
                <c:pt idx="8">
                  <c:v>3.16</c:v>
                </c:pt>
                <c:pt idx="9">
                  <c:v>2.81</c:v>
                </c:pt>
                <c:pt idx="10">
                  <c:v>2.82</c:v>
                </c:pt>
                <c:pt idx="11">
                  <c:v>2.64</c:v>
                </c:pt>
                <c:pt idx="12">
                  <c:v>2.54</c:v>
                </c:pt>
                <c:pt idx="13">
                  <c:v>2.4700000000000002</c:v>
                </c:pt>
                <c:pt idx="14">
                  <c:v>2.5099999999999998</c:v>
                </c:pt>
                <c:pt idx="15">
                  <c:v>2.27</c:v>
                </c:pt>
                <c:pt idx="16">
                  <c:v>2.2799999999999998</c:v>
                </c:pt>
                <c:pt idx="17">
                  <c:v>2.3199999999999998</c:v>
                </c:pt>
                <c:pt idx="18">
                  <c:v>2.38</c:v>
                </c:pt>
                <c:pt idx="19">
                  <c:v>2.4</c:v>
                </c:pt>
                <c:pt idx="20">
                  <c:v>2.31</c:v>
                </c:pt>
                <c:pt idx="21">
                  <c:v>2.56</c:v>
                </c:pt>
                <c:pt idx="22">
                  <c:v>2.81</c:v>
                </c:pt>
                <c:pt idx="23">
                  <c:v>2.94</c:v>
                </c:pt>
                <c:pt idx="24">
                  <c:v>3.02</c:v>
                </c:pt>
                <c:pt idx="25">
                  <c:v>2.99</c:v>
                </c:pt>
                <c:pt idx="26">
                  <c:v>3.24</c:v>
                </c:pt>
                <c:pt idx="27">
                  <c:v>3.21</c:v>
                </c:pt>
                <c:pt idx="28">
                  <c:v>3.5</c:v>
                </c:pt>
                <c:pt idx="29">
                  <c:v>3.55</c:v>
                </c:pt>
                <c:pt idx="30">
                  <c:v>4.16</c:v>
                </c:pt>
                <c:pt idx="31">
                  <c:v>4.4000000000000004</c:v>
                </c:pt>
                <c:pt idx="32">
                  <c:v>4.7300000000000004</c:v>
                </c:pt>
                <c:pt idx="33">
                  <c:v>5.0199999999999996</c:v>
                </c:pt>
                <c:pt idx="34">
                  <c:v>5.21</c:v>
                </c:pt>
                <c:pt idx="35">
                  <c:v>5.42</c:v>
                </c:pt>
                <c:pt idx="36">
                  <c:v>5.61</c:v>
                </c:pt>
                <c:pt idx="37">
                  <c:v>5.58</c:v>
                </c:pt>
                <c:pt idx="38">
                  <c:v>5.46</c:v>
                </c:pt>
                <c:pt idx="39">
                  <c:v>5.4</c:v>
                </c:pt>
                <c:pt idx="40">
                  <c:v>5.39</c:v>
                </c:pt>
                <c:pt idx="41">
                  <c:v>5.51</c:v>
                </c:pt>
                <c:pt idx="42">
                  <c:v>5.69</c:v>
                </c:pt>
                <c:pt idx="43">
                  <c:v>5.82</c:v>
                </c:pt>
                <c:pt idx="44">
                  <c:v>5.73</c:v>
                </c:pt>
                <c:pt idx="45">
                  <c:v>6.05</c:v>
                </c:pt>
                <c:pt idx="46">
                  <c:v>6.26</c:v>
                </c:pt>
                <c:pt idx="47">
                  <c:v>6.66</c:v>
                </c:pt>
                <c:pt idx="48">
                  <c:v>7.01</c:v>
                </c:pt>
                <c:pt idx="49">
                  <c:v>7.59</c:v>
                </c:pt>
                <c:pt idx="50">
                  <c:v>8.2799999999999994</c:v>
                </c:pt>
                <c:pt idx="51">
                  <c:v>9.09</c:v>
                </c:pt>
                <c:pt idx="52">
                  <c:v>10.31</c:v>
                </c:pt>
                <c:pt idx="53">
                  <c:v>11.98</c:v>
                </c:pt>
                <c:pt idx="54">
                  <c:v>13.77</c:v>
                </c:pt>
                <c:pt idx="55">
                  <c:v>15.64</c:v>
                </c:pt>
                <c:pt idx="56">
                  <c:v>17.59</c:v>
                </c:pt>
                <c:pt idx="57">
                  <c:v>19.72</c:v>
                </c:pt>
              </c:numCache>
            </c:numRef>
          </c:xVal>
          <c:yVal>
            <c:numRef>
              <c:f>'Clark 09'!$G$14:$G$71</c:f>
              <c:numCache>
                <c:formatCode>0.0_);[Red]\(0.0\)</c:formatCode>
                <c:ptCount val="58"/>
                <c:pt idx="0">
                  <c:v>29.016010182613311</c:v>
                </c:pt>
                <c:pt idx="1">
                  <c:v>33.25547842087655</c:v>
                </c:pt>
                <c:pt idx="2">
                  <c:v>29.025403376737806</c:v>
                </c:pt>
                <c:pt idx="3">
                  <c:v>30.546261504209859</c:v>
                </c:pt>
                <c:pt idx="4">
                  <c:v>36.464928366034108</c:v>
                </c:pt>
                <c:pt idx="5">
                  <c:v>36.480498536020164</c:v>
                </c:pt>
                <c:pt idx="6">
                  <c:v>41.321565884177815</c:v>
                </c:pt>
                <c:pt idx="7">
                  <c:v>48.254472513615013</c:v>
                </c:pt>
                <c:pt idx="8">
                  <c:v>50.61505151205121</c:v>
                </c:pt>
                <c:pt idx="9">
                  <c:v>61.390155717161768</c:v>
                </c:pt>
                <c:pt idx="10">
                  <c:v>58.49667960604409</c:v>
                </c:pt>
                <c:pt idx="11">
                  <c:v>61.15344369617128</c:v>
                </c:pt>
                <c:pt idx="12">
                  <c:v>60.648371987610481</c:v>
                </c:pt>
                <c:pt idx="13">
                  <c:v>68.461458360982419</c:v>
                </c:pt>
                <c:pt idx="14">
                  <c:v>63.921548426976429</c:v>
                </c:pt>
                <c:pt idx="15">
                  <c:v>75.387552083552308</c:v>
                </c:pt>
                <c:pt idx="16">
                  <c:v>75.664868099330434</c:v>
                </c:pt>
                <c:pt idx="17">
                  <c:v>73.994713893020432</c:v>
                </c:pt>
                <c:pt idx="18">
                  <c:v>70.557417427117826</c:v>
                </c:pt>
                <c:pt idx="19">
                  <c:v>66.165403569488021</c:v>
                </c:pt>
                <c:pt idx="20">
                  <c:v>70.513111912947139</c:v>
                </c:pt>
                <c:pt idx="21">
                  <c:v>66.760029656479119</c:v>
                </c:pt>
                <c:pt idx="22">
                  <c:v>67.255782094258478</c:v>
                </c:pt>
                <c:pt idx="23">
                  <c:v>57.451853735094105</c:v>
                </c:pt>
                <c:pt idx="24">
                  <c:v>56.774555135210868</c:v>
                </c:pt>
                <c:pt idx="25">
                  <c:v>55.755415776014857</c:v>
                </c:pt>
                <c:pt idx="26">
                  <c:v>47.538202015307732</c:v>
                </c:pt>
                <c:pt idx="27">
                  <c:v>52.623376623376615</c:v>
                </c:pt>
                <c:pt idx="28">
                  <c:v>50.100610131887102</c:v>
                </c:pt>
                <c:pt idx="29">
                  <c:v>46.403744325478854</c:v>
                </c:pt>
                <c:pt idx="30">
                  <c:v>36.61458834600537</c:v>
                </c:pt>
                <c:pt idx="31">
                  <c:v>40.030377459405855</c:v>
                </c:pt>
                <c:pt idx="32">
                  <c:v>37.062439059951338</c:v>
                </c:pt>
                <c:pt idx="33">
                  <c:v>37.81100657277846</c:v>
                </c:pt>
                <c:pt idx="34">
                  <c:v>35.448688023025667</c:v>
                </c:pt>
                <c:pt idx="35">
                  <c:v>37.836767776370884</c:v>
                </c:pt>
                <c:pt idx="36">
                  <c:v>42.336423262573703</c:v>
                </c:pt>
                <c:pt idx="37">
                  <c:v>43.30508159547972</c:v>
                </c:pt>
                <c:pt idx="38">
                  <c:v>45.916748507970084</c:v>
                </c:pt>
                <c:pt idx="39">
                  <c:v>49.138976473441673</c:v>
                </c:pt>
                <c:pt idx="40">
                  <c:v>43.945924212070771</c:v>
                </c:pt>
                <c:pt idx="41">
                  <c:v>47.209276824387302</c:v>
                </c:pt>
                <c:pt idx="42">
                  <c:v>43.758568001370875</c:v>
                </c:pt>
                <c:pt idx="43">
                  <c:v>45.327165193794812</c:v>
                </c:pt>
                <c:pt idx="44">
                  <c:v>50.836400133824021</c:v>
                </c:pt>
                <c:pt idx="45">
                  <c:v>49.326408050641135</c:v>
                </c:pt>
                <c:pt idx="46">
                  <c:v>47.738841702730802</c:v>
                </c:pt>
                <c:pt idx="47">
                  <c:v>47.721965586310453</c:v>
                </c:pt>
                <c:pt idx="48">
                  <c:v>46.888372549260026</c:v>
                </c:pt>
                <c:pt idx="49">
                  <c:v>46.35656410670542</c:v>
                </c:pt>
                <c:pt idx="50">
                  <c:v>47.288796857966958</c:v>
                </c:pt>
                <c:pt idx="51">
                  <c:v>46.285331931367388</c:v>
                </c:pt>
                <c:pt idx="52">
                  <c:v>51.565636119210758</c:v>
                </c:pt>
                <c:pt idx="53">
                  <c:v>58.125103601286995</c:v>
                </c:pt>
                <c:pt idx="54">
                  <c:v>65.573770491803273</c:v>
                </c:pt>
                <c:pt idx="55">
                  <c:v>69.634205311513327</c:v>
                </c:pt>
                <c:pt idx="56">
                  <c:v>75.087483408319116</c:v>
                </c:pt>
                <c:pt idx="57">
                  <c:v>81.846604215456679</c:v>
                </c:pt>
              </c:numCache>
            </c:numRef>
          </c:yVal>
          <c:smooth val="0"/>
          <c:extLst>
            <c:ext xmlns:c16="http://schemas.microsoft.com/office/drawing/2014/chart" uri="{C3380CC4-5D6E-409C-BE32-E72D297353CC}">
              <c16:uniqueId val="{00000000-490B-416F-9EE6-7BFFF0D4CD60}"/>
            </c:ext>
          </c:extLst>
        </c:ser>
        <c:dLbls>
          <c:showLegendKey val="0"/>
          <c:showVal val="0"/>
          <c:showCatName val="0"/>
          <c:showSerName val="0"/>
          <c:showPercent val="0"/>
          <c:showBubbleSize val="0"/>
        </c:dLbls>
        <c:axId val="210466856"/>
        <c:axId val="210460584"/>
      </c:scatterChart>
      <c:valAx>
        <c:axId val="210466856"/>
        <c:scaling>
          <c:orientation val="minMax"/>
          <c:max val="20"/>
        </c:scaling>
        <c:delete val="0"/>
        <c:axPos val="b"/>
        <c:title>
          <c:tx>
            <c:rich>
              <a:bodyPr/>
              <a:lstStyle/>
              <a:p>
                <a:pPr>
                  <a:defRPr/>
                </a:pPr>
                <a:r>
                  <a:rPr lang="en-US"/>
                  <a:t>Population (millions)</a:t>
                </a:r>
              </a:p>
            </c:rich>
          </c:tx>
          <c:layout>
            <c:manualLayout>
              <c:xMode val="edge"/>
              <c:yMode val="edge"/>
              <c:x val="0.39868175853018373"/>
              <c:y val="0.94720472440944881"/>
            </c:manualLayout>
          </c:layout>
          <c:overlay val="0"/>
        </c:title>
        <c:numFmt formatCode="General" sourceLinked="1"/>
        <c:majorTickMark val="out"/>
        <c:minorTickMark val="none"/>
        <c:tickLblPos val="nextTo"/>
        <c:crossAx val="210460584"/>
        <c:crosses val="autoZero"/>
        <c:crossBetween val="midCat"/>
      </c:valAx>
      <c:valAx>
        <c:axId val="210460584"/>
        <c:scaling>
          <c:orientation val="minMax"/>
          <c:min val="20"/>
        </c:scaling>
        <c:delete val="0"/>
        <c:axPos val="l"/>
        <c:title>
          <c:tx>
            <c:rich>
              <a:bodyPr rot="0" vert="horz"/>
              <a:lstStyle/>
              <a:p>
                <a:pPr>
                  <a:defRPr/>
                </a:pPr>
                <a:r>
                  <a:rPr lang="en-US"/>
                  <a:t>Real Wages</a:t>
                </a:r>
              </a:p>
            </c:rich>
          </c:tx>
          <c:layout>
            <c:manualLayout>
              <c:xMode val="edge"/>
              <c:yMode val="edge"/>
              <c:x val="5.5555555555555558E-3"/>
              <c:y val="1.1124781277340487E-3"/>
            </c:manualLayout>
          </c:layout>
          <c:overlay val="0"/>
        </c:title>
        <c:numFmt formatCode="0.0_);[Red]\(0.0\)" sourceLinked="1"/>
        <c:majorTickMark val="out"/>
        <c:minorTickMark val="none"/>
        <c:tickLblPos val="nextTo"/>
        <c:crossAx val="210466856"/>
        <c:crosses val="autoZero"/>
        <c:crossBetween val="midCat"/>
      </c:valAx>
    </c:plotArea>
    <c:plotVisOnly val="1"/>
    <c:dispBlanksAs val="gap"/>
    <c:showDLblsOverMax val="0"/>
  </c:chart>
  <c:spPr>
    <a:ln>
      <a:noFill/>
    </a:ln>
  </c:spPr>
  <c:txPr>
    <a:bodyPr/>
    <a:lstStyle/>
    <a:p>
      <a:pPr>
        <a:defRPr sz="16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0.31481</cdr:x>
      <cdr:y>0.68444</cdr:y>
    </cdr:from>
    <cdr:to>
      <cdr:x>0.40647</cdr:x>
      <cdr:y>0.75996</cdr:y>
    </cdr:to>
    <cdr:sp macro="" textlink="">
      <cdr:nvSpPr>
        <cdr:cNvPr id="2" name="TextBox 1"/>
        <cdr:cNvSpPr txBox="1"/>
      </cdr:nvSpPr>
      <cdr:spPr>
        <a:xfrm xmlns:a="http://schemas.openxmlformats.org/drawingml/2006/main">
          <a:off x="2590800" y="3505200"/>
          <a:ext cx="754326" cy="3867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1300</a:t>
          </a:r>
        </a:p>
      </cdr:txBody>
    </cdr:sp>
  </cdr:relSizeAnchor>
  <cdr:relSizeAnchor xmlns:cdr="http://schemas.openxmlformats.org/drawingml/2006/chartDrawing">
    <cdr:from>
      <cdr:x>0.16667</cdr:x>
      <cdr:y>0.17855</cdr:y>
    </cdr:from>
    <cdr:to>
      <cdr:x>0.26042</cdr:x>
      <cdr:y>0.24365</cdr:y>
    </cdr:to>
    <cdr:sp macro="" textlink="">
      <cdr:nvSpPr>
        <cdr:cNvPr id="3" name="TextBox 2"/>
        <cdr:cNvSpPr txBox="1"/>
      </cdr:nvSpPr>
      <cdr:spPr>
        <a:xfrm xmlns:a="http://schemas.openxmlformats.org/drawingml/2006/main">
          <a:off x="1371600" y="914400"/>
          <a:ext cx="771525" cy="3333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1450</a:t>
          </a:r>
        </a:p>
      </cdr:txBody>
    </cdr:sp>
  </cdr:relSizeAnchor>
  <cdr:relSizeAnchor xmlns:cdr="http://schemas.openxmlformats.org/drawingml/2006/chartDrawing">
    <cdr:from>
      <cdr:x>0.32407</cdr:x>
      <cdr:y>0.59516</cdr:y>
    </cdr:from>
    <cdr:to>
      <cdr:x>0.41157</cdr:x>
      <cdr:y>0.66027</cdr:y>
    </cdr:to>
    <cdr:sp macro="" textlink="">
      <cdr:nvSpPr>
        <cdr:cNvPr id="4" name="TextBox 3"/>
        <cdr:cNvSpPr txBox="1"/>
      </cdr:nvSpPr>
      <cdr:spPr>
        <a:xfrm xmlns:a="http://schemas.openxmlformats.org/drawingml/2006/main">
          <a:off x="2667000" y="3048000"/>
          <a:ext cx="720090" cy="3334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1650</a:t>
          </a:r>
        </a:p>
      </cdr:txBody>
    </cdr:sp>
  </cdr:relSizeAnchor>
  <cdr:relSizeAnchor xmlns:cdr="http://schemas.openxmlformats.org/drawingml/2006/chartDrawing">
    <cdr:from>
      <cdr:x>0.31042</cdr:x>
      <cdr:y>0.45703</cdr:y>
    </cdr:from>
    <cdr:to>
      <cdr:x>0.39792</cdr:x>
      <cdr:y>0.51953</cdr:y>
    </cdr:to>
    <cdr:sp macro="" textlink="">
      <cdr:nvSpPr>
        <cdr:cNvPr id="5" name="TextBox 4"/>
        <cdr:cNvSpPr txBox="1"/>
      </cdr:nvSpPr>
      <cdr:spPr>
        <a:xfrm xmlns:a="http://schemas.openxmlformats.org/drawingml/2006/main">
          <a:off x="1419225" y="1671638"/>
          <a:ext cx="40005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1730</a:t>
          </a:r>
        </a:p>
      </cdr:txBody>
    </cdr:sp>
  </cdr:relSizeAnchor>
  <cdr:relSizeAnchor xmlns:cdr="http://schemas.openxmlformats.org/drawingml/2006/chartDrawing">
    <cdr:from>
      <cdr:x>0.48148</cdr:x>
      <cdr:y>0.56541</cdr:y>
    </cdr:from>
    <cdr:to>
      <cdr:x>0.57523</cdr:x>
      <cdr:y>0.63833</cdr:y>
    </cdr:to>
    <cdr:sp macro="" textlink="">
      <cdr:nvSpPr>
        <cdr:cNvPr id="6" name="TextBox 5"/>
        <cdr:cNvSpPr txBox="1"/>
      </cdr:nvSpPr>
      <cdr:spPr>
        <a:xfrm xmlns:a="http://schemas.openxmlformats.org/drawingml/2006/main">
          <a:off x="3962400" y="2895600"/>
          <a:ext cx="771525" cy="3734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1800</a:t>
          </a:r>
        </a:p>
      </cdr:txBody>
    </cdr:sp>
  </cdr:relSizeAnchor>
  <cdr:relSizeAnchor xmlns:cdr="http://schemas.openxmlformats.org/drawingml/2006/chartDrawing">
    <cdr:from>
      <cdr:x>0.90789</cdr:x>
      <cdr:y>0.10415</cdr:y>
    </cdr:from>
    <cdr:to>
      <cdr:x>0.99747</cdr:x>
      <cdr:y>0.16405</cdr:y>
    </cdr:to>
    <cdr:sp macro="" textlink="">
      <cdr:nvSpPr>
        <cdr:cNvPr id="7" name="TextBox 6"/>
        <cdr:cNvSpPr txBox="1"/>
      </cdr:nvSpPr>
      <cdr:spPr>
        <a:xfrm xmlns:a="http://schemas.openxmlformats.org/drawingml/2006/main">
          <a:off x="7471610" y="533400"/>
          <a:ext cx="737208" cy="3067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1860</a:t>
          </a:r>
        </a:p>
      </cdr:txBody>
    </cdr:sp>
  </cdr:relSizeAnchor>
</c:userShapes>
</file>

<file path=ppt/drawings/drawing2.xml><?xml version="1.0" encoding="utf-8"?>
<c:userShapes xmlns:c="http://schemas.openxmlformats.org/drawingml/2006/chart">
  <cdr:relSizeAnchor xmlns:cdr="http://schemas.openxmlformats.org/drawingml/2006/chartDrawing">
    <cdr:from>
      <cdr:x>0.31481</cdr:x>
      <cdr:y>0.68444</cdr:y>
    </cdr:from>
    <cdr:to>
      <cdr:x>0.40647</cdr:x>
      <cdr:y>0.75996</cdr:y>
    </cdr:to>
    <cdr:sp macro="" textlink="">
      <cdr:nvSpPr>
        <cdr:cNvPr id="2" name="TextBox 1"/>
        <cdr:cNvSpPr txBox="1"/>
      </cdr:nvSpPr>
      <cdr:spPr>
        <a:xfrm xmlns:a="http://schemas.openxmlformats.org/drawingml/2006/main">
          <a:off x="2590800" y="3505200"/>
          <a:ext cx="754326" cy="3867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1300</a:t>
          </a:r>
        </a:p>
      </cdr:txBody>
    </cdr:sp>
  </cdr:relSizeAnchor>
  <cdr:relSizeAnchor xmlns:cdr="http://schemas.openxmlformats.org/drawingml/2006/chartDrawing">
    <cdr:from>
      <cdr:x>0.16667</cdr:x>
      <cdr:y>0.17855</cdr:y>
    </cdr:from>
    <cdr:to>
      <cdr:x>0.26042</cdr:x>
      <cdr:y>0.24365</cdr:y>
    </cdr:to>
    <cdr:sp macro="" textlink="">
      <cdr:nvSpPr>
        <cdr:cNvPr id="3" name="TextBox 2"/>
        <cdr:cNvSpPr txBox="1"/>
      </cdr:nvSpPr>
      <cdr:spPr>
        <a:xfrm xmlns:a="http://schemas.openxmlformats.org/drawingml/2006/main">
          <a:off x="1371600" y="914400"/>
          <a:ext cx="771525" cy="3333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1450</a:t>
          </a:r>
        </a:p>
      </cdr:txBody>
    </cdr:sp>
  </cdr:relSizeAnchor>
  <cdr:relSizeAnchor xmlns:cdr="http://schemas.openxmlformats.org/drawingml/2006/chartDrawing">
    <cdr:from>
      <cdr:x>0.32407</cdr:x>
      <cdr:y>0.59516</cdr:y>
    </cdr:from>
    <cdr:to>
      <cdr:x>0.41157</cdr:x>
      <cdr:y>0.66027</cdr:y>
    </cdr:to>
    <cdr:sp macro="" textlink="">
      <cdr:nvSpPr>
        <cdr:cNvPr id="4" name="TextBox 3"/>
        <cdr:cNvSpPr txBox="1"/>
      </cdr:nvSpPr>
      <cdr:spPr>
        <a:xfrm xmlns:a="http://schemas.openxmlformats.org/drawingml/2006/main">
          <a:off x="2667000" y="3048000"/>
          <a:ext cx="720090" cy="3334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1650</a:t>
          </a:r>
        </a:p>
      </cdr:txBody>
    </cdr:sp>
  </cdr:relSizeAnchor>
  <cdr:relSizeAnchor xmlns:cdr="http://schemas.openxmlformats.org/drawingml/2006/chartDrawing">
    <cdr:from>
      <cdr:x>0.31042</cdr:x>
      <cdr:y>0.45703</cdr:y>
    </cdr:from>
    <cdr:to>
      <cdr:x>0.39792</cdr:x>
      <cdr:y>0.51953</cdr:y>
    </cdr:to>
    <cdr:sp macro="" textlink="">
      <cdr:nvSpPr>
        <cdr:cNvPr id="5" name="TextBox 4"/>
        <cdr:cNvSpPr txBox="1"/>
      </cdr:nvSpPr>
      <cdr:spPr>
        <a:xfrm xmlns:a="http://schemas.openxmlformats.org/drawingml/2006/main">
          <a:off x="1419225" y="1671638"/>
          <a:ext cx="40005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1730</a:t>
          </a:r>
        </a:p>
      </cdr:txBody>
    </cdr:sp>
  </cdr:relSizeAnchor>
  <cdr:relSizeAnchor xmlns:cdr="http://schemas.openxmlformats.org/drawingml/2006/chartDrawing">
    <cdr:from>
      <cdr:x>0.48148</cdr:x>
      <cdr:y>0.56541</cdr:y>
    </cdr:from>
    <cdr:to>
      <cdr:x>0.57523</cdr:x>
      <cdr:y>0.63833</cdr:y>
    </cdr:to>
    <cdr:sp macro="" textlink="">
      <cdr:nvSpPr>
        <cdr:cNvPr id="6" name="TextBox 5"/>
        <cdr:cNvSpPr txBox="1"/>
      </cdr:nvSpPr>
      <cdr:spPr>
        <a:xfrm xmlns:a="http://schemas.openxmlformats.org/drawingml/2006/main">
          <a:off x="3962400" y="2895600"/>
          <a:ext cx="771525" cy="3734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1800</a:t>
          </a:r>
        </a:p>
      </cdr:txBody>
    </cdr:sp>
  </cdr:relSizeAnchor>
  <cdr:relSizeAnchor xmlns:cdr="http://schemas.openxmlformats.org/drawingml/2006/chartDrawing">
    <cdr:from>
      <cdr:x>0.90789</cdr:x>
      <cdr:y>0.10415</cdr:y>
    </cdr:from>
    <cdr:to>
      <cdr:x>0.99747</cdr:x>
      <cdr:y>0.16405</cdr:y>
    </cdr:to>
    <cdr:sp macro="" textlink="">
      <cdr:nvSpPr>
        <cdr:cNvPr id="7" name="TextBox 6"/>
        <cdr:cNvSpPr txBox="1"/>
      </cdr:nvSpPr>
      <cdr:spPr>
        <a:xfrm xmlns:a="http://schemas.openxmlformats.org/drawingml/2006/main">
          <a:off x="7471610" y="533400"/>
          <a:ext cx="737208" cy="3067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1860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58BF45B5-DCFD-4218-878C-8B93A6FFB68C}" type="datetimeFigureOut">
              <a:rPr lang="en-US" smtClean="0"/>
              <a:pPr/>
              <a:t>10/1/2025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0BC36A3-8657-4179-83B1-BC1C0AF20154}" type="slidenum">
              <a:rPr lang="en-US" smtClean="0"/>
              <a:pPr/>
              <a:t>‹#›</a:t>
            </a:fld>
            <a:endParaRPr lang="en-US"/>
          </a:p>
        </p:txBody>
      </p:sp>
    </p:spTree>
    <p:extLst>
      <p:ext uri="{BB962C8B-B14F-4D97-AF65-F5344CB8AC3E}">
        <p14:creationId xmlns:p14="http://schemas.microsoft.com/office/powerpoint/2010/main" val="2576706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D9F1753-3F7D-4DFD-9DFA-339E4420501F}" type="datetimeFigureOut">
              <a:rPr lang="en-US" smtClean="0"/>
              <a:pPr/>
              <a:t>10/1/2025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DA45C44-1EA3-47F7-BB6B-4405643062CD}" type="slidenum">
              <a:rPr lang="en-US" smtClean="0"/>
              <a:pPr/>
              <a:t>‹#›</a:t>
            </a:fld>
            <a:endParaRPr lang="en-US"/>
          </a:p>
        </p:txBody>
      </p:sp>
    </p:spTree>
    <p:extLst>
      <p:ext uri="{BB962C8B-B14F-4D97-AF65-F5344CB8AC3E}">
        <p14:creationId xmlns:p14="http://schemas.microsoft.com/office/powerpoint/2010/main" val="74987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8A1ED9-3D08-4E8F-A333-AC80F87524EA}" type="slidenum">
              <a:rPr lang="en-US" smtClean="0"/>
              <a:pPr/>
              <a:t>1</a:t>
            </a:fld>
            <a:endParaRPr lang="en-US" dirty="0"/>
          </a:p>
        </p:txBody>
      </p:sp>
    </p:spTree>
    <p:extLst>
      <p:ext uri="{BB962C8B-B14F-4D97-AF65-F5344CB8AC3E}">
        <p14:creationId xmlns:p14="http://schemas.microsoft.com/office/powerpoint/2010/main" val="213845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BF7D7-BC2A-41D5-AC2E-396997A4141C}" type="slidenum">
              <a:rPr lang="en-US" smtClean="0"/>
              <a:pPr/>
              <a:t>4</a:t>
            </a:fld>
            <a:endParaRPr lang="en-US" dirty="0"/>
          </a:p>
        </p:txBody>
      </p:sp>
    </p:spTree>
    <p:extLst>
      <p:ext uri="{BB962C8B-B14F-4D97-AF65-F5344CB8AC3E}">
        <p14:creationId xmlns:p14="http://schemas.microsoft.com/office/powerpoint/2010/main" val="31717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BF7D7-BC2A-41D5-AC2E-396997A4141C}" type="slidenum">
              <a:rPr lang="en-US" smtClean="0"/>
              <a:pPr/>
              <a:t>6</a:t>
            </a:fld>
            <a:endParaRPr lang="en-US" dirty="0"/>
          </a:p>
        </p:txBody>
      </p:sp>
    </p:spTree>
    <p:extLst>
      <p:ext uri="{BB962C8B-B14F-4D97-AF65-F5344CB8AC3E}">
        <p14:creationId xmlns:p14="http://schemas.microsoft.com/office/powerpoint/2010/main" val="1634973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Odysseus wanted to hear songs</a:t>
            </a:r>
            <a:r>
              <a:rPr lang="en-US" baseline="0" dirty="0"/>
              <a:t> of the Siren but knew that he would temporarily loose his ability to act rationally and would try to join the siren. So, he ties himself to the mast.</a:t>
            </a:r>
            <a:endParaRPr lang="en-US" dirty="0"/>
          </a:p>
        </p:txBody>
      </p:sp>
      <p:sp>
        <p:nvSpPr>
          <p:cNvPr id="4" name="Slide Number Placeholder 3"/>
          <p:cNvSpPr>
            <a:spLocks noGrp="1"/>
          </p:cNvSpPr>
          <p:nvPr>
            <p:ph type="sldNum" sz="quarter" idx="10"/>
          </p:nvPr>
        </p:nvSpPr>
        <p:spPr/>
        <p:txBody>
          <a:bodyPr/>
          <a:lstStyle/>
          <a:p>
            <a:fld id="{4DA45C44-1EA3-47F7-BB6B-4405643062CD}" type="slidenum">
              <a:rPr lang="en-US" smtClean="0"/>
              <a:pPr/>
              <a:t>9</a:t>
            </a:fld>
            <a:endParaRPr lang="en-US"/>
          </a:p>
        </p:txBody>
      </p:sp>
    </p:spTree>
    <p:extLst>
      <p:ext uri="{BB962C8B-B14F-4D97-AF65-F5344CB8AC3E}">
        <p14:creationId xmlns:p14="http://schemas.microsoft.com/office/powerpoint/2010/main" val="3599109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Numeracy based on age awareness</a:t>
            </a:r>
            <a:r>
              <a:rPr lang="en-US" baseline="0" dirty="0"/>
              <a:t> (based on age heaping data) suggests widespread lack of basic numeracy in the ancient world. Clark (2007, page 177-179).</a:t>
            </a:r>
            <a:endParaRPr lang="en-US" dirty="0"/>
          </a:p>
        </p:txBody>
      </p:sp>
      <p:sp>
        <p:nvSpPr>
          <p:cNvPr id="4" name="Slide Number Placeholder 3"/>
          <p:cNvSpPr>
            <a:spLocks noGrp="1"/>
          </p:cNvSpPr>
          <p:nvPr>
            <p:ph type="sldNum" sz="quarter" idx="10"/>
          </p:nvPr>
        </p:nvSpPr>
        <p:spPr/>
        <p:txBody>
          <a:bodyPr/>
          <a:lstStyle/>
          <a:p>
            <a:fld id="{4DA45C44-1EA3-47F7-BB6B-4405643062CD}" type="slidenum">
              <a:rPr lang="en-US" smtClean="0"/>
              <a:pPr/>
              <a:t>18</a:t>
            </a:fld>
            <a:endParaRPr lang="en-US"/>
          </a:p>
        </p:txBody>
      </p:sp>
    </p:spTree>
    <p:extLst>
      <p:ext uri="{BB962C8B-B14F-4D97-AF65-F5344CB8AC3E}">
        <p14:creationId xmlns:p14="http://schemas.microsoft.com/office/powerpoint/2010/main" val="4144532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9B92E4-0C46-4DC2-9061-45E660889547}" type="datetime1">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57D5-C0C2-4602-AA19-009F7D962D18}" type="datetime1">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71E01D-F533-4580-AF32-50EBE61856DB}" type="datetime1">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DED0D7-D3EC-4976-8239-8CEEBB7D6A62}" type="datetime1">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465926-BC1A-45B3-AEC4-CD64736DA1B1}" type="datetime1">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99F9C9-E9F9-4839-946D-61F2BC174190}" type="datetime1">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3E41B5-66FC-4FDE-B4DB-E7844118AC67}" type="datetime1">
              <a:rPr lang="en-US" smtClean="0"/>
              <a:pPr/>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607BE5-9B7D-4416-AAE5-13701F80FBD3}" type="datetime1">
              <a:rPr lang="en-US" smtClean="0"/>
              <a:pPr/>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5E152-4A0A-4000-916E-DB45E06C9542}" type="datetime1">
              <a:rPr lang="en-US" smtClean="0"/>
              <a:pPr/>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0059F-ACE8-4063-BC3F-4E4838BD35FE}" type="datetime1">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052837-BB98-4FFD-A0DA-494FA99A3EE7}" type="datetime1">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D827B-DBC9-4FD6-A940-A62CF02B0B94}" type="datetime1">
              <a:rPr lang="en-US" smtClean="0"/>
              <a:pPr/>
              <a:t>10/1/2025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82113-9C4C-48C6-9D50-481C56C7F4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1"/>
            <a:ext cx="10820400" cy="1470025"/>
          </a:xfrm>
        </p:spPr>
        <p:txBody>
          <a:bodyPr>
            <a:normAutofit/>
          </a:bodyPr>
          <a:lstStyle/>
          <a:p>
            <a:r>
              <a:rPr lang="en-US" dirty="0"/>
              <a:t>How Did Growth Begin?</a:t>
            </a:r>
            <a:br>
              <a:rPr lang="en-US" dirty="0"/>
            </a:br>
            <a:r>
              <a:rPr lang="en-US" dirty="0"/>
              <a:t>The Industrial Revolution and Its Antecedents</a:t>
            </a:r>
          </a:p>
        </p:txBody>
      </p:sp>
      <p:sp>
        <p:nvSpPr>
          <p:cNvPr id="3" name="Subtitle 2"/>
          <p:cNvSpPr>
            <a:spLocks noGrp="1"/>
          </p:cNvSpPr>
          <p:nvPr>
            <p:ph type="subTitle" idx="1"/>
          </p:nvPr>
        </p:nvSpPr>
        <p:spPr/>
        <p:txBody>
          <a:bodyPr>
            <a:normAutofit/>
          </a:bodyPr>
          <a:lstStyle/>
          <a:p>
            <a:r>
              <a:rPr lang="en-US" dirty="0"/>
              <a:t>J</a:t>
            </a:r>
            <a:r>
              <a:rPr lang="is-IS" dirty="0"/>
              <a:t>ón Steinsson</a:t>
            </a:r>
          </a:p>
          <a:p>
            <a:r>
              <a:rPr lang="is-IS" dirty="0"/>
              <a:t>University of California, Berkeley</a:t>
            </a:r>
            <a:endParaRPr lang="en-US" dirty="0"/>
          </a:p>
        </p:txBody>
      </p:sp>
      <p:sp>
        <p:nvSpPr>
          <p:cNvPr id="4" name="Slide Number Placeholder 3"/>
          <p:cNvSpPr>
            <a:spLocks noGrp="1"/>
          </p:cNvSpPr>
          <p:nvPr>
            <p:ph type="sldNum" sz="quarter" idx="12"/>
          </p:nvPr>
        </p:nvSpPr>
        <p:spPr/>
        <p:txBody>
          <a:bodyPr/>
          <a:lstStyle/>
          <a:p>
            <a:fld id="{B9382113-9C4C-48C6-9D50-481C56C7F401}"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BC70D8E-4D16-97B4-5305-4777261DD8FE}"/>
              </a:ext>
            </a:extLst>
          </p:cNvPr>
          <p:cNvSpPr>
            <a:spLocks noGrp="1"/>
          </p:cNvSpPr>
          <p:nvPr>
            <p:ph type="title"/>
          </p:nvPr>
        </p:nvSpPr>
        <p:spPr/>
        <p:txBody>
          <a:bodyPr/>
          <a:lstStyle/>
          <a:p>
            <a:r>
              <a:rPr lang="en-US" dirty="0"/>
              <a:t>The Financial Revolution</a:t>
            </a:r>
          </a:p>
        </p:txBody>
      </p:sp>
      <p:pic>
        <p:nvPicPr>
          <p:cNvPr id="15" name="Content Placeholder 14" descr="A graph showing the growth of the government&#10;&#10;AI-generated content may be incorrect.">
            <a:extLst>
              <a:ext uri="{FF2B5EF4-FFF2-40B4-BE49-F238E27FC236}">
                <a16:creationId xmlns:a16="http://schemas.microsoft.com/office/drawing/2014/main" id="{A29035D1-E25F-4C71-027B-F235F2B972D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904999"/>
            <a:ext cx="5943600" cy="4249951"/>
          </a:xfrm>
        </p:spPr>
      </p:pic>
      <p:pic>
        <p:nvPicPr>
          <p:cNvPr id="17" name="Content Placeholder 16" descr="A line graph with numbers and text&#10;&#10;AI-generated content may be incorrect.">
            <a:extLst>
              <a:ext uri="{FF2B5EF4-FFF2-40B4-BE49-F238E27FC236}">
                <a16:creationId xmlns:a16="http://schemas.microsoft.com/office/drawing/2014/main" id="{7AF9BDAA-640D-2917-0408-EB09919C084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996426"/>
            <a:ext cx="5791200" cy="4171776"/>
          </a:xfrm>
        </p:spPr>
      </p:pic>
      <p:sp>
        <p:nvSpPr>
          <p:cNvPr id="4" name="Slide Number Placeholder 3"/>
          <p:cNvSpPr>
            <a:spLocks noGrp="1"/>
          </p:cNvSpPr>
          <p:nvPr>
            <p:ph type="sldNum" sz="quarter" idx="12"/>
          </p:nvPr>
        </p:nvSpPr>
        <p:spPr/>
        <p:txBody>
          <a:bodyPr/>
          <a:lstStyle/>
          <a:p>
            <a:fld id="{B9382113-9C4C-48C6-9D50-481C56C7F401}" type="slidenum">
              <a:rPr lang="en-US" smtClean="0"/>
              <a:pPr/>
              <a:t>10</a:t>
            </a:fld>
            <a:endParaRPr lang="en-US"/>
          </a:p>
        </p:txBody>
      </p:sp>
    </p:spTree>
    <p:extLst>
      <p:ext uri="{BB962C8B-B14F-4D97-AF65-F5344CB8AC3E}">
        <p14:creationId xmlns:p14="http://schemas.microsoft.com/office/powerpoint/2010/main" val="369527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2730C7-52FA-A739-E78B-5A37C0B610D2}"/>
              </a:ext>
            </a:extLst>
          </p:cNvPr>
          <p:cNvSpPr>
            <a:spLocks noGrp="1"/>
          </p:cNvSpPr>
          <p:nvPr>
            <p:ph type="title"/>
          </p:nvPr>
        </p:nvSpPr>
        <p:spPr>
          <a:xfrm>
            <a:off x="609600" y="274638"/>
            <a:ext cx="5384800" cy="1143000"/>
          </a:xfrm>
        </p:spPr>
        <p:txBody>
          <a:bodyPr>
            <a:normAutofit fontScale="90000"/>
          </a:bodyPr>
          <a:lstStyle/>
          <a:p>
            <a:r>
              <a:rPr lang="en-US" dirty="0"/>
              <a:t>The Role of Atlantic Trade</a:t>
            </a:r>
          </a:p>
        </p:txBody>
      </p:sp>
      <p:sp>
        <p:nvSpPr>
          <p:cNvPr id="8" name="Content Placeholder 7">
            <a:extLst>
              <a:ext uri="{FF2B5EF4-FFF2-40B4-BE49-F238E27FC236}">
                <a16:creationId xmlns:a16="http://schemas.microsoft.com/office/drawing/2014/main" id="{3336762F-6226-7F76-9B7D-09F59DD55B00}"/>
              </a:ext>
            </a:extLst>
          </p:cNvPr>
          <p:cNvSpPr>
            <a:spLocks noGrp="1"/>
          </p:cNvSpPr>
          <p:nvPr>
            <p:ph sz="half" idx="1"/>
          </p:nvPr>
        </p:nvSpPr>
        <p:spPr>
          <a:xfrm>
            <a:off x="609600" y="1676399"/>
            <a:ext cx="5384800" cy="4679951"/>
          </a:xfrm>
        </p:spPr>
        <p:txBody>
          <a:bodyPr/>
          <a:lstStyle/>
          <a:p>
            <a:r>
              <a:rPr lang="en-US" dirty="0"/>
              <a:t>Atlantic trade highly profitable after Great Discoveries</a:t>
            </a:r>
          </a:p>
          <a:p>
            <a:r>
              <a:rPr lang="en-US" dirty="0"/>
              <a:t>In Britain/Netherlands, created merchant class that demanded better institutions</a:t>
            </a:r>
          </a:p>
          <a:p>
            <a:r>
              <a:rPr lang="en-US" dirty="0"/>
              <a:t>In Spain/Portugal(/France) dominated by Crown</a:t>
            </a:r>
          </a:p>
          <a:p>
            <a:r>
              <a:rPr lang="en-US" dirty="0"/>
              <a:t>Mediterranean countries (Venice/Baltics) didn’t have access</a:t>
            </a:r>
          </a:p>
        </p:txBody>
      </p:sp>
      <p:pic>
        <p:nvPicPr>
          <p:cNvPr id="11" name="Content Placeholder 10" descr="A graph of the number of countries/regions&#10;&#10;AI-generated content may be incorrect.">
            <a:extLst>
              <a:ext uri="{FF2B5EF4-FFF2-40B4-BE49-F238E27FC236}">
                <a16:creationId xmlns:a16="http://schemas.microsoft.com/office/drawing/2014/main" id="{1D648C5C-59F4-703C-B5E5-4F81B20B421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13939" y="31381"/>
            <a:ext cx="4827104" cy="3299668"/>
          </a:xfrm>
        </p:spPr>
      </p:pic>
      <p:sp>
        <p:nvSpPr>
          <p:cNvPr id="5" name="Slide Number Placeholder 4">
            <a:extLst>
              <a:ext uri="{FF2B5EF4-FFF2-40B4-BE49-F238E27FC236}">
                <a16:creationId xmlns:a16="http://schemas.microsoft.com/office/drawing/2014/main" id="{69D94E9E-8007-7B88-324C-A332A9F1389E}"/>
              </a:ext>
            </a:extLst>
          </p:cNvPr>
          <p:cNvSpPr>
            <a:spLocks noGrp="1"/>
          </p:cNvSpPr>
          <p:nvPr>
            <p:ph type="sldNum" sz="quarter" idx="12"/>
          </p:nvPr>
        </p:nvSpPr>
        <p:spPr/>
        <p:txBody>
          <a:bodyPr/>
          <a:lstStyle/>
          <a:p>
            <a:fld id="{B9382113-9C4C-48C6-9D50-481C56C7F401}" type="slidenum">
              <a:rPr lang="en-US" smtClean="0"/>
              <a:pPr/>
              <a:t>11</a:t>
            </a:fld>
            <a:endParaRPr lang="en-US"/>
          </a:p>
        </p:txBody>
      </p:sp>
      <p:pic>
        <p:nvPicPr>
          <p:cNvPr id="15" name="Picture 14" descr="A graph showing the number of countries/regions in the country&#10;&#10;AI-generated content may be incorrect.">
            <a:extLst>
              <a:ext uri="{FF2B5EF4-FFF2-40B4-BE49-F238E27FC236}">
                <a16:creationId xmlns:a16="http://schemas.microsoft.com/office/drawing/2014/main" id="{C88FF21A-58EF-5368-6494-7F6CCB420D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409" y="3419061"/>
            <a:ext cx="4873487" cy="3237594"/>
          </a:xfrm>
          <a:prstGeom prst="rect">
            <a:avLst/>
          </a:prstGeom>
        </p:spPr>
      </p:pic>
    </p:spTree>
    <p:extLst>
      <p:ext uri="{BB962C8B-B14F-4D97-AF65-F5344CB8AC3E}">
        <p14:creationId xmlns:p14="http://schemas.microsoft.com/office/powerpoint/2010/main" val="2661219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1D846A-DEB1-0D19-6BBC-AC33902AF9BD}"/>
              </a:ext>
            </a:extLst>
          </p:cNvPr>
          <p:cNvSpPr>
            <a:spLocks noGrp="1"/>
          </p:cNvSpPr>
          <p:nvPr>
            <p:ph type="title"/>
          </p:nvPr>
        </p:nvSpPr>
        <p:spPr/>
        <p:txBody>
          <a:bodyPr/>
          <a:lstStyle/>
          <a:p>
            <a:r>
              <a:rPr lang="en-US" dirty="0" err="1"/>
              <a:t>iClicker</a:t>
            </a:r>
            <a:r>
              <a:rPr lang="en-US" dirty="0"/>
              <a:t> Poll</a:t>
            </a:r>
          </a:p>
        </p:txBody>
      </p:sp>
      <p:sp>
        <p:nvSpPr>
          <p:cNvPr id="7" name="Content Placeholder 6">
            <a:extLst>
              <a:ext uri="{FF2B5EF4-FFF2-40B4-BE49-F238E27FC236}">
                <a16:creationId xmlns:a16="http://schemas.microsoft.com/office/drawing/2014/main" id="{8C2DA4AE-BCCD-6529-C236-8F516BCD13B6}"/>
              </a:ext>
            </a:extLst>
          </p:cNvPr>
          <p:cNvSpPr>
            <a:spLocks noGrp="1"/>
          </p:cNvSpPr>
          <p:nvPr>
            <p:ph idx="1"/>
          </p:nvPr>
        </p:nvSpPr>
        <p:spPr/>
        <p:txBody>
          <a:bodyPr/>
          <a:lstStyle/>
          <a:p>
            <a:r>
              <a:rPr lang="en-US" dirty="0"/>
              <a:t>North and Weingast (1989) argue that key problem preventing growth in England prior to Glorious Revolution was</a:t>
            </a:r>
          </a:p>
          <a:p>
            <a:pPr marL="514350" indent="-514350">
              <a:buFont typeface="+mj-lt"/>
              <a:buAutoNum type="arabicPeriod"/>
            </a:pPr>
            <a:r>
              <a:rPr lang="en-US" dirty="0"/>
              <a:t>Population growth that held down wages</a:t>
            </a:r>
          </a:p>
          <a:p>
            <a:pPr marL="514350" indent="-514350">
              <a:buFont typeface="+mj-lt"/>
              <a:buAutoNum type="arabicPeriod"/>
            </a:pPr>
            <a:r>
              <a:rPr lang="en-US" dirty="0"/>
              <a:t>Attacks by foreign powers (e.g., Spanish Armada)</a:t>
            </a:r>
          </a:p>
          <a:p>
            <a:pPr marL="514350" indent="-514350">
              <a:buFont typeface="+mj-lt"/>
              <a:buAutoNum type="arabicPeriod"/>
            </a:pPr>
            <a:r>
              <a:rPr lang="en-US" dirty="0"/>
              <a:t>Pervasive lack of individual freedom (serfdom)</a:t>
            </a:r>
          </a:p>
          <a:p>
            <a:pPr marL="514350" indent="-514350">
              <a:buFont typeface="+mj-lt"/>
              <a:buAutoNum type="arabicPeriod"/>
            </a:pPr>
            <a:r>
              <a:rPr lang="en-US" dirty="0"/>
              <a:t>Inability of sovereign commit to protect property rights</a:t>
            </a:r>
          </a:p>
        </p:txBody>
      </p:sp>
      <p:sp>
        <p:nvSpPr>
          <p:cNvPr id="5" name="Slide Number Placeholder 4">
            <a:extLst>
              <a:ext uri="{FF2B5EF4-FFF2-40B4-BE49-F238E27FC236}">
                <a16:creationId xmlns:a16="http://schemas.microsoft.com/office/drawing/2014/main" id="{FF16671C-C341-2457-FA73-257DE84EAA3D}"/>
              </a:ext>
            </a:extLst>
          </p:cNvPr>
          <p:cNvSpPr>
            <a:spLocks noGrp="1"/>
          </p:cNvSpPr>
          <p:nvPr>
            <p:ph type="sldNum" sz="quarter" idx="12"/>
          </p:nvPr>
        </p:nvSpPr>
        <p:spPr/>
        <p:txBody>
          <a:bodyPr/>
          <a:lstStyle/>
          <a:p>
            <a:fld id="{B9382113-9C4C-48C6-9D50-481C56C7F401}" type="slidenum">
              <a:rPr lang="en-US" smtClean="0"/>
              <a:pPr/>
              <a:t>12</a:t>
            </a:fld>
            <a:endParaRPr lang="en-US"/>
          </a:p>
        </p:txBody>
      </p:sp>
    </p:spTree>
    <p:extLst>
      <p:ext uri="{BB962C8B-B14F-4D97-AF65-F5344CB8AC3E}">
        <p14:creationId xmlns:p14="http://schemas.microsoft.com/office/powerpoint/2010/main" val="435320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33600" y="2667001"/>
            <a:ext cx="7772400" cy="1362075"/>
          </a:xfrm>
        </p:spPr>
        <p:txBody>
          <a:bodyPr/>
          <a:lstStyle/>
          <a:p>
            <a:r>
              <a:rPr lang="is-IS" dirty="0"/>
              <a:t>The Enlightenment</a:t>
            </a:r>
            <a:endParaRPr lang="en-US" dirty="0"/>
          </a:p>
        </p:txBody>
      </p:sp>
      <p:sp>
        <p:nvSpPr>
          <p:cNvPr id="6" name="Text Placeholder 5"/>
          <p:cNvSpPr>
            <a:spLocks noGrp="1"/>
          </p:cNvSpPr>
          <p:nvPr>
            <p:ph type="body" idx="1"/>
          </p:nvPr>
        </p:nvSpPr>
        <p:spPr>
          <a:xfrm>
            <a:off x="2255838" y="838201"/>
            <a:ext cx="7772400" cy="1500187"/>
          </a:xfrm>
        </p:spPr>
        <p:txBody>
          <a:bodyPr/>
          <a:lstStyle/>
          <a:p>
            <a:endParaRPr lang="en-US" dirty="0"/>
          </a:p>
        </p:txBody>
      </p:sp>
      <p:sp>
        <p:nvSpPr>
          <p:cNvPr id="4" name="Slide Number Placeholder 3"/>
          <p:cNvSpPr>
            <a:spLocks noGrp="1"/>
          </p:cNvSpPr>
          <p:nvPr>
            <p:ph type="sldNum" sz="quarter" idx="12"/>
          </p:nvPr>
        </p:nvSpPr>
        <p:spPr/>
        <p:txBody>
          <a:bodyPr/>
          <a:lstStyle/>
          <a:p>
            <a:fld id="{B9382113-9C4C-48C6-9D50-481C56C7F401}" type="slidenum">
              <a:rPr lang="en-US" smtClean="0"/>
              <a:pPr/>
              <a:t>13</a:t>
            </a:fld>
            <a:endParaRPr lang="en-US"/>
          </a:p>
        </p:txBody>
      </p:sp>
    </p:spTree>
    <p:extLst>
      <p:ext uri="{BB962C8B-B14F-4D97-AF65-F5344CB8AC3E}">
        <p14:creationId xmlns:p14="http://schemas.microsoft.com/office/powerpoint/2010/main" val="3892485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Technological Innovation</a:t>
            </a:r>
          </a:p>
        </p:txBody>
      </p:sp>
      <p:sp>
        <p:nvSpPr>
          <p:cNvPr id="3" name="Content Placeholder 2"/>
          <p:cNvSpPr>
            <a:spLocks noGrp="1"/>
          </p:cNvSpPr>
          <p:nvPr>
            <p:ph idx="1"/>
          </p:nvPr>
        </p:nvSpPr>
        <p:spPr>
          <a:xfrm>
            <a:off x="609600" y="1600200"/>
            <a:ext cx="10972800" cy="5029200"/>
          </a:xfrm>
        </p:spPr>
        <p:txBody>
          <a:bodyPr>
            <a:normAutofit/>
          </a:bodyPr>
          <a:lstStyle/>
          <a:p>
            <a:r>
              <a:rPr lang="en-US" dirty="0"/>
              <a:t>Huge increase in speed of technical innovation</a:t>
            </a:r>
          </a:p>
          <a:p>
            <a:pPr lvl="1"/>
            <a:r>
              <a:rPr lang="en-US" dirty="0"/>
              <a:t>Textiles: Spinning jenny, water frame, mule, etc.</a:t>
            </a:r>
          </a:p>
          <a:p>
            <a:pPr lvl="1"/>
            <a:r>
              <a:rPr lang="en-US" dirty="0"/>
              <a:t>Steam: Newcomen engine, separate condenser, rotary engine, </a:t>
            </a:r>
            <a:br>
              <a:rPr lang="en-US" dirty="0"/>
            </a:br>
            <a:r>
              <a:rPr lang="en-US" dirty="0"/>
              <a:t>high pressure engine, etc.</a:t>
            </a:r>
          </a:p>
          <a:p>
            <a:pPr lvl="1"/>
            <a:r>
              <a:rPr lang="en-US" dirty="0"/>
              <a:t>Coke smelting, railroads, etc.</a:t>
            </a:r>
          </a:p>
          <a:p>
            <a:r>
              <a:rPr lang="en-US" dirty="0"/>
              <a:t>“A wave of gadgets swept over England” (Ashton, 1948)</a:t>
            </a:r>
          </a:p>
          <a:p>
            <a:r>
              <a:rPr lang="en-US" dirty="0"/>
              <a:t>Why did technological innovation take off?</a:t>
            </a:r>
          </a:p>
          <a:p>
            <a:endParaRPr lang="en-US" dirty="0"/>
          </a:p>
        </p:txBody>
      </p:sp>
      <p:sp>
        <p:nvSpPr>
          <p:cNvPr id="4" name="Slide Number Placeholder 3"/>
          <p:cNvSpPr>
            <a:spLocks noGrp="1"/>
          </p:cNvSpPr>
          <p:nvPr>
            <p:ph type="sldNum" sz="quarter" idx="12"/>
          </p:nvPr>
        </p:nvSpPr>
        <p:spPr/>
        <p:txBody>
          <a:bodyPr/>
          <a:lstStyle/>
          <a:p>
            <a:fld id="{7A38D539-6BF2-4C53-B330-167D4393E1AC}" type="slidenum">
              <a:rPr lang="en-US" smtClean="0"/>
              <a:pPr/>
              <a:t>14</a:t>
            </a:fld>
            <a:endParaRPr lang="en-US" dirty="0"/>
          </a:p>
        </p:txBody>
      </p:sp>
    </p:spTree>
    <p:extLst>
      <p:ext uri="{BB962C8B-B14F-4D97-AF65-F5344CB8AC3E}">
        <p14:creationId xmlns:p14="http://schemas.microsoft.com/office/powerpoint/2010/main" val="134729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Theory of the Enlightenment</a:t>
            </a:r>
          </a:p>
        </p:txBody>
      </p:sp>
      <p:sp>
        <p:nvSpPr>
          <p:cNvPr id="3" name="Content Placeholder 2"/>
          <p:cNvSpPr>
            <a:spLocks noGrp="1"/>
          </p:cNvSpPr>
          <p:nvPr>
            <p:ph sz="half" idx="1"/>
          </p:nvPr>
        </p:nvSpPr>
        <p:spPr>
          <a:xfrm>
            <a:off x="228600" y="1600200"/>
            <a:ext cx="5638800" cy="4525963"/>
          </a:xfrm>
        </p:spPr>
        <p:txBody>
          <a:bodyPr>
            <a:normAutofit/>
          </a:bodyPr>
          <a:lstStyle/>
          <a:p>
            <a:r>
              <a:rPr lang="en-US" dirty="0"/>
              <a:t>Perhaps there was an unusual clustering of talented and freethinking individuals in Northwestern Europe in the </a:t>
            </a:r>
            <a:br>
              <a:rPr lang="en-US" dirty="0"/>
            </a:br>
            <a:r>
              <a:rPr lang="en-US" dirty="0"/>
              <a:t>17th and 18th centuries</a:t>
            </a:r>
          </a:p>
          <a:p>
            <a:r>
              <a:rPr lang="en-US" dirty="0"/>
              <a:t>Seems unlikely!</a:t>
            </a:r>
          </a:p>
          <a:p>
            <a:r>
              <a:rPr lang="en-US" dirty="0"/>
              <a:t>Plenty of smart and freethinking individuals have likely lived in all places at all times</a:t>
            </a:r>
          </a:p>
        </p:txBody>
      </p:sp>
      <p:sp>
        <p:nvSpPr>
          <p:cNvPr id="5" name="Content Placeholder 4">
            <a:extLst>
              <a:ext uri="{FF2B5EF4-FFF2-40B4-BE49-F238E27FC236}">
                <a16:creationId xmlns:a16="http://schemas.microsoft.com/office/drawing/2014/main" id="{B6F05D81-AEAF-259E-9142-271AB19BF32F}"/>
              </a:ext>
            </a:extLst>
          </p:cNvPr>
          <p:cNvSpPr>
            <a:spLocks noGrp="1"/>
          </p:cNvSpPr>
          <p:nvPr>
            <p:ph sz="half" idx="2"/>
          </p:nvPr>
        </p:nvSpPr>
        <p:spPr>
          <a:xfrm>
            <a:off x="6045200" y="1600200"/>
            <a:ext cx="5765800" cy="4876800"/>
          </a:xfrm>
        </p:spPr>
        <p:txBody>
          <a:bodyPr>
            <a:normAutofit/>
          </a:bodyPr>
          <a:lstStyle/>
          <a:p>
            <a:r>
              <a:rPr lang="en-US" dirty="0"/>
              <a:t>So, why have so few ideas survived from other times and places?</a:t>
            </a:r>
          </a:p>
          <a:p>
            <a:r>
              <a:rPr lang="en-US" dirty="0"/>
              <a:t>Perhaps because they were suppressed/lost</a:t>
            </a:r>
          </a:p>
          <a:p>
            <a:r>
              <a:rPr lang="en-US" dirty="0"/>
              <a:t>Freethinkers are often a threat to the ruling elite</a:t>
            </a:r>
          </a:p>
        </p:txBody>
      </p:sp>
      <p:sp>
        <p:nvSpPr>
          <p:cNvPr id="4" name="Slide Number Placeholder 3"/>
          <p:cNvSpPr>
            <a:spLocks noGrp="1"/>
          </p:cNvSpPr>
          <p:nvPr>
            <p:ph type="sldNum" sz="quarter" idx="12"/>
          </p:nvPr>
        </p:nvSpPr>
        <p:spPr/>
        <p:txBody>
          <a:bodyPr/>
          <a:lstStyle/>
          <a:p>
            <a:fld id="{B9382113-9C4C-48C6-9D50-481C56C7F401}" type="slidenum">
              <a:rPr lang="en-US" smtClean="0"/>
              <a:pPr/>
              <a:t>15</a:t>
            </a:fld>
            <a:endParaRPr lang="en-US" dirty="0"/>
          </a:p>
        </p:txBody>
      </p:sp>
    </p:spTree>
    <p:extLst>
      <p:ext uri="{BB962C8B-B14F-4D97-AF65-F5344CB8AC3E}">
        <p14:creationId xmlns:p14="http://schemas.microsoft.com/office/powerpoint/2010/main" val="260219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Theory of the Enlightenment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1"/>
                <a:ext cx="10972800" cy="4525963"/>
              </a:xfrm>
            </p:spPr>
            <p:txBody>
              <a:bodyPr>
                <a:normAutofit/>
              </a:bodyPr>
              <a:lstStyle/>
              <a:p>
                <a:r>
                  <a:rPr lang="en-US" dirty="0"/>
                  <a:t>Whether the ideas survive depends on the relative strength of:</a:t>
                </a:r>
              </a:p>
              <a:p>
                <a:pPr lvl="1"/>
                <a:r>
                  <a:rPr lang="en-US" dirty="0"/>
                  <a:t>Forces/technologies seeking to suppress new ideas</a:t>
                </a:r>
              </a:p>
              <a:p>
                <a:pPr lvl="1"/>
                <a:r>
                  <a:rPr lang="en-US" dirty="0"/>
                  <a:t>Forces/technologies seeking to spread new ideas</a:t>
                </a:r>
              </a:p>
              <a:p>
                <a:r>
                  <a:rPr lang="en-US" dirty="0"/>
                  <a:t>At most times/places, the forces/technologies seeking to suppress new ideas had upper hand </a:t>
                </a:r>
                <a14:m>
                  <m:oMath xmlns:m="http://schemas.openxmlformats.org/officeDocument/2006/math">
                    <m:r>
                      <a:rPr lang="en-US" b="0" i="1" smtClean="0">
                        <a:latin typeface="Cambria Math" panose="02040503050406030204" pitchFamily="18" charset="0"/>
                      </a:rPr>
                      <m:t>→</m:t>
                    </m:r>
                  </m:oMath>
                </a14:m>
                <a:r>
                  <a:rPr lang="en-US" dirty="0"/>
                  <a:t> stagnation</a:t>
                </a:r>
              </a:p>
              <a:p>
                <a:endParaRPr lang="en-US" dirty="0"/>
              </a:p>
              <a:p>
                <a:r>
                  <a:rPr lang="en-US" dirty="0"/>
                  <a:t>But then something changed!</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1"/>
                <a:ext cx="10972800" cy="4525963"/>
              </a:xfrm>
              <a:blipFill>
                <a:blip r:embed="rId2"/>
                <a:stretch>
                  <a:fillRect l="-1278" t="-1752" r="-5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9382113-9C4C-48C6-9D50-481C56C7F401}" type="slidenum">
              <a:rPr lang="en-US" smtClean="0"/>
              <a:pPr/>
              <a:t>16</a:t>
            </a:fld>
            <a:endParaRPr lang="en-US" dirty="0"/>
          </a:p>
        </p:txBody>
      </p:sp>
    </p:spTree>
    <p:extLst>
      <p:ext uri="{BB962C8B-B14F-4D97-AF65-F5344CB8AC3E}">
        <p14:creationId xmlns:p14="http://schemas.microsoft.com/office/powerpoint/2010/main" val="103607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Theory of the Enlightenment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1"/>
                <a:ext cx="11201400" cy="5121275"/>
              </a:xfrm>
            </p:spPr>
            <p:txBody>
              <a:bodyPr/>
              <a:lstStyle/>
              <a:p>
                <a:r>
                  <a:rPr lang="en-US" dirty="0"/>
                  <a:t>Watershed moment:</a:t>
                </a:r>
                <a:r>
                  <a:rPr lang="is-IS" dirty="0"/>
                  <a:t> invention of the movable-type </a:t>
                </a:r>
                <a:r>
                  <a:rPr lang="is-IS" dirty="0">
                    <a:solidFill>
                      <a:schemeClr val="accent2"/>
                    </a:solidFill>
                  </a:rPr>
                  <a:t>printing press </a:t>
                </a:r>
                <a:r>
                  <a:rPr lang="is-IS" dirty="0"/>
                  <a:t>by Johannes Gutenberg around 1450</a:t>
                </a:r>
              </a:p>
              <a:p>
                <a:r>
                  <a:rPr lang="is-IS" dirty="0"/>
                  <a:t>Massively altered the balance of power between those seeking to suppress knowledge and those seeking to spread it</a:t>
                </a:r>
              </a:p>
              <a:p>
                <a:r>
                  <a:rPr lang="is-IS" dirty="0"/>
                  <a:t>Led to Reformation </a:t>
                </a:r>
                <a14:m>
                  <m:oMath xmlns:m="http://schemas.openxmlformats.org/officeDocument/2006/math">
                    <m:r>
                      <a:rPr lang="en-US" b="0" i="1" smtClean="0">
                        <a:latin typeface="Cambria Math" panose="02040503050406030204" pitchFamily="18" charset="0"/>
                      </a:rPr>
                      <m:t>→</m:t>
                    </m:r>
                  </m:oMath>
                </a14:m>
                <a:r>
                  <a:rPr lang="en-US" dirty="0"/>
                  <a:t> Enlightenment </a:t>
                </a:r>
                <a14:m>
                  <m:oMath xmlns:m="http://schemas.openxmlformats.org/officeDocument/2006/math">
                    <m:r>
                      <a:rPr lang="en-US" b="0" i="1" smtClean="0">
                        <a:latin typeface="Cambria Math" panose="02040503050406030204" pitchFamily="18" charset="0"/>
                      </a:rPr>
                      <m:t>→</m:t>
                    </m:r>
                  </m:oMath>
                </a14:m>
                <a:r>
                  <a:rPr lang="en-US" dirty="0"/>
                  <a:t> Industrial Revolution</a:t>
                </a:r>
              </a:p>
              <a:p>
                <a:pPr lvl="1"/>
                <a:r>
                  <a:rPr lang="en-US" dirty="0"/>
                  <a:t>Martin Luther master pamphleteer (ideas spread too fast to suppress)</a:t>
                </a:r>
              </a:p>
              <a:p>
                <a:pPr lvl="1"/>
                <a:r>
                  <a:rPr lang="en-US" dirty="0"/>
                  <a:t>Earlier reformers didn’t have this technology to spread their ideas</a:t>
                </a:r>
              </a:p>
              <a:p>
                <a:pPr lvl="1"/>
                <a:r>
                  <a:rPr lang="en-US" dirty="0"/>
                  <a:t>Reformation emphasized literacy</a:t>
                </a:r>
              </a:p>
              <a:p>
                <a:pPr lvl="1"/>
                <a:r>
                  <a:rPr lang="en-US" dirty="0"/>
                  <a:t>Protestant areas relaxed censorship. Crucial for Enlightenment.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1"/>
                <a:ext cx="11201400" cy="5121275"/>
              </a:xfrm>
              <a:blipFill>
                <a:blip r:embed="rId2"/>
                <a:stretch>
                  <a:fillRect l="-1251" t="-15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9382113-9C4C-48C6-9D50-481C56C7F401}" type="slidenum">
              <a:rPr lang="en-US" smtClean="0"/>
              <a:pPr/>
              <a:t>17</a:t>
            </a:fld>
            <a:endParaRPr lang="en-US"/>
          </a:p>
        </p:txBody>
      </p:sp>
    </p:spTree>
    <p:extLst>
      <p:ext uri="{BB962C8B-B14F-4D97-AF65-F5344CB8AC3E}">
        <p14:creationId xmlns:p14="http://schemas.microsoft.com/office/powerpoint/2010/main" val="178189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in Literacy</a:t>
            </a:r>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649690" y="1567543"/>
            <a:ext cx="6400800" cy="4400765"/>
          </a:xfrm>
        </p:spPr>
      </p:pic>
      <p:sp>
        <p:nvSpPr>
          <p:cNvPr id="3" name="Content Placeholder 2">
            <a:extLst>
              <a:ext uri="{FF2B5EF4-FFF2-40B4-BE49-F238E27FC236}">
                <a16:creationId xmlns:a16="http://schemas.microsoft.com/office/drawing/2014/main" id="{CD3BB666-418C-155C-6060-6509797380BA}"/>
              </a:ext>
            </a:extLst>
          </p:cNvPr>
          <p:cNvSpPr>
            <a:spLocks noGrp="1"/>
          </p:cNvSpPr>
          <p:nvPr>
            <p:ph sz="half" idx="2"/>
          </p:nvPr>
        </p:nvSpPr>
        <p:spPr>
          <a:xfrm>
            <a:off x="294707" y="1579773"/>
            <a:ext cx="5384800" cy="5003589"/>
          </a:xfrm>
        </p:spPr>
        <p:txBody>
          <a:bodyPr>
            <a:normAutofit/>
          </a:bodyPr>
          <a:lstStyle/>
          <a:p>
            <a:r>
              <a:rPr lang="en-US" dirty="0"/>
              <a:t>Literacy rates seem to have been extremely low throughout most of history</a:t>
            </a:r>
          </a:p>
          <a:p>
            <a:r>
              <a:rPr lang="en-US" dirty="0"/>
              <a:t>Rose rapidly in England over 250 years before Industrial Revolution</a:t>
            </a:r>
          </a:p>
          <a:p>
            <a:r>
              <a:rPr lang="en-US" dirty="0"/>
              <a:t>Protestant churches encouraged literacy</a:t>
            </a:r>
          </a:p>
          <a:p>
            <a:r>
              <a:rPr lang="en-US" dirty="0"/>
              <a:t>Price of books fell by more than </a:t>
            </a:r>
            <a:br>
              <a:rPr lang="en-US" dirty="0"/>
            </a:br>
            <a:r>
              <a:rPr lang="en-US" dirty="0"/>
              <a:t>a factor of 20</a:t>
            </a:r>
          </a:p>
          <a:p>
            <a:endParaRPr lang="en-US" dirty="0"/>
          </a:p>
        </p:txBody>
      </p:sp>
      <p:sp>
        <p:nvSpPr>
          <p:cNvPr id="4" name="Slide Number Placeholder 3"/>
          <p:cNvSpPr>
            <a:spLocks noGrp="1"/>
          </p:cNvSpPr>
          <p:nvPr>
            <p:ph type="sldNum" sz="quarter" idx="12"/>
          </p:nvPr>
        </p:nvSpPr>
        <p:spPr/>
        <p:txBody>
          <a:bodyPr/>
          <a:lstStyle/>
          <a:p>
            <a:fld id="{B9382113-9C4C-48C6-9D50-481C56C7F401}" type="slidenum">
              <a:rPr lang="en-US" smtClean="0"/>
              <a:pPr/>
              <a:t>18</a:t>
            </a:fld>
            <a:endParaRPr lang="en-US"/>
          </a:p>
        </p:txBody>
      </p:sp>
      <p:sp>
        <p:nvSpPr>
          <p:cNvPr id="6" name="TextBox 5"/>
          <p:cNvSpPr txBox="1"/>
          <p:nvPr/>
        </p:nvSpPr>
        <p:spPr>
          <a:xfrm>
            <a:off x="6319387" y="6071832"/>
            <a:ext cx="5263013" cy="646331"/>
          </a:xfrm>
          <a:prstGeom prst="rect">
            <a:avLst/>
          </a:prstGeom>
          <a:noFill/>
        </p:spPr>
        <p:txBody>
          <a:bodyPr wrap="square" rtlCol="0">
            <a:spAutoFit/>
          </a:bodyPr>
          <a:lstStyle/>
          <a:p>
            <a:r>
              <a:rPr lang="en-US" dirty="0"/>
              <a:t>Source: Estimate of literacy rate of husbandmen in London and Middlesex</a:t>
            </a:r>
          </a:p>
        </p:txBody>
      </p:sp>
    </p:spTree>
    <p:extLst>
      <p:ext uri="{BB962C8B-B14F-4D97-AF65-F5344CB8AC3E}">
        <p14:creationId xmlns:p14="http://schemas.microsoft.com/office/powerpoint/2010/main" val="3614886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a:t>Evidence on Role of Enlightenment</a:t>
            </a:r>
            <a:r>
              <a:rPr lang="en-US" dirty="0"/>
              <a:t>/Reformation?</a:t>
            </a:r>
          </a:p>
        </p:txBody>
      </p:sp>
      <p:sp>
        <p:nvSpPr>
          <p:cNvPr id="3" name="Content Placeholder 2"/>
          <p:cNvSpPr>
            <a:spLocks noGrp="1"/>
          </p:cNvSpPr>
          <p:nvPr>
            <p:ph idx="1"/>
          </p:nvPr>
        </p:nvSpPr>
        <p:spPr/>
        <p:txBody>
          <a:bodyPr>
            <a:normAutofit/>
          </a:bodyPr>
          <a:lstStyle/>
          <a:p>
            <a:r>
              <a:rPr lang="en-US" dirty="0"/>
              <a:t>Speculative theory </a:t>
            </a:r>
          </a:p>
          <a:p>
            <a:r>
              <a:rPr lang="en-US" dirty="0"/>
              <a:t>Can we provide any “hard evidence” for it?</a:t>
            </a:r>
          </a:p>
          <a:p>
            <a:r>
              <a:rPr lang="en-US" dirty="0"/>
              <a:t>Quite difficult</a:t>
            </a:r>
          </a:p>
          <a:p>
            <a:r>
              <a:rPr lang="en-US" dirty="0"/>
              <a:t>Becker and </a:t>
            </a:r>
            <a:r>
              <a:rPr lang="en-US" dirty="0" err="1"/>
              <a:t>Woessmann</a:t>
            </a:r>
            <a:r>
              <a:rPr lang="en-US" dirty="0"/>
              <a:t> (2009) provide interesting attempt</a:t>
            </a:r>
          </a:p>
          <a:p>
            <a:pPr lvl="1"/>
            <a:r>
              <a:rPr lang="en-US" dirty="0"/>
              <a:t>Did Protestantism cause growth in 19</a:t>
            </a:r>
            <a:r>
              <a:rPr lang="en-US" baseline="30000" dirty="0"/>
              <a:t>th</a:t>
            </a:r>
            <a:r>
              <a:rPr lang="en-US" dirty="0"/>
              <a:t> century Prussia?</a:t>
            </a:r>
          </a:p>
          <a:p>
            <a:pPr lvl="1"/>
            <a:r>
              <a:rPr lang="en-US" dirty="0"/>
              <a:t>Max Weber: Protestant Ethic</a:t>
            </a:r>
          </a:p>
          <a:p>
            <a:pPr lvl="1"/>
            <a:r>
              <a:rPr lang="en-US" dirty="0"/>
              <a:t>But perhaps literacy is key channel</a:t>
            </a:r>
          </a:p>
          <a:p>
            <a:endParaRPr lang="en-US" dirty="0"/>
          </a:p>
        </p:txBody>
      </p:sp>
      <p:sp>
        <p:nvSpPr>
          <p:cNvPr id="4" name="Slide Number Placeholder 3"/>
          <p:cNvSpPr>
            <a:spLocks noGrp="1"/>
          </p:cNvSpPr>
          <p:nvPr>
            <p:ph type="sldNum" sz="quarter" idx="12"/>
          </p:nvPr>
        </p:nvSpPr>
        <p:spPr/>
        <p:txBody>
          <a:bodyPr/>
          <a:lstStyle/>
          <a:p>
            <a:fld id="{B9382113-9C4C-48C6-9D50-481C56C7F401}" type="slidenum">
              <a:rPr lang="en-US" smtClean="0"/>
              <a:pPr/>
              <a:t>19</a:t>
            </a:fld>
            <a:endParaRPr lang="en-US"/>
          </a:p>
        </p:txBody>
      </p:sp>
    </p:spTree>
    <p:extLst>
      <p:ext uri="{BB962C8B-B14F-4D97-AF65-F5344CB8AC3E}">
        <p14:creationId xmlns:p14="http://schemas.microsoft.com/office/powerpoint/2010/main" val="29580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Why Did Industrial Revolution Happen?</a:t>
            </a:r>
          </a:p>
        </p:txBody>
      </p:sp>
      <p:sp>
        <p:nvSpPr>
          <p:cNvPr id="3" name="Content Placeholder 2"/>
          <p:cNvSpPr>
            <a:spLocks noGrp="1"/>
          </p:cNvSpPr>
          <p:nvPr>
            <p:ph idx="1"/>
          </p:nvPr>
        </p:nvSpPr>
        <p:spPr>
          <a:xfrm>
            <a:off x="609600" y="1600200"/>
            <a:ext cx="10972800" cy="4953000"/>
          </a:xfrm>
        </p:spPr>
        <p:txBody>
          <a:bodyPr/>
          <a:lstStyle/>
          <a:p>
            <a:r>
              <a:rPr lang="en-US" dirty="0"/>
              <a:t>Not a settled issue! (Very contentious, actually) </a:t>
            </a:r>
          </a:p>
          <a:p>
            <a:r>
              <a:rPr lang="en-US" dirty="0"/>
              <a:t>We discuss four strands of thought:</a:t>
            </a:r>
          </a:p>
          <a:p>
            <a:pPr marL="971550" lvl="1" indent="-514350">
              <a:buFont typeface="+mj-lt"/>
              <a:buAutoNum type="arabicPeriod"/>
            </a:pPr>
            <a:r>
              <a:rPr lang="en-US" sz="3200" dirty="0"/>
              <a:t>Changes to Institutions </a:t>
            </a:r>
          </a:p>
          <a:p>
            <a:pPr marL="971550" lvl="1" indent="-514350">
              <a:buFont typeface="+mj-lt"/>
              <a:buAutoNum type="arabicPeriod"/>
            </a:pPr>
            <a:r>
              <a:rPr lang="en-US" sz="3200" dirty="0"/>
              <a:t>The Enlightenment </a:t>
            </a:r>
          </a:p>
          <a:p>
            <a:pPr marL="971550" lvl="1" indent="-514350">
              <a:buFont typeface="+mj-lt"/>
              <a:buAutoNum type="arabicPeriod"/>
            </a:pPr>
            <a:r>
              <a:rPr lang="en-US" sz="3200" dirty="0"/>
              <a:t>The Agricultural Revolution</a:t>
            </a:r>
          </a:p>
          <a:p>
            <a:pPr marL="971550" lvl="1" indent="-514350">
              <a:buFont typeface="+mj-lt"/>
              <a:buAutoNum type="arabicPeriod"/>
            </a:pPr>
            <a:r>
              <a:rPr lang="en-US" sz="3200" dirty="0"/>
              <a:t>The role of high wages and cheap coal</a:t>
            </a:r>
          </a:p>
        </p:txBody>
      </p:sp>
      <p:sp>
        <p:nvSpPr>
          <p:cNvPr id="4" name="Slide Number Placeholder 3"/>
          <p:cNvSpPr>
            <a:spLocks noGrp="1"/>
          </p:cNvSpPr>
          <p:nvPr>
            <p:ph type="sldNum" sz="quarter" idx="12"/>
          </p:nvPr>
        </p:nvSpPr>
        <p:spPr/>
        <p:txBody>
          <a:bodyPr/>
          <a:lstStyle/>
          <a:p>
            <a:fld id="{7A38D539-6BF2-4C53-B330-167D4393E1AC}" type="slidenum">
              <a:rPr lang="en-US" smtClean="0"/>
              <a:pPr/>
              <a:t>2</a:t>
            </a:fld>
            <a:endParaRPr lang="en-US" dirty="0"/>
          </a:p>
        </p:txBody>
      </p:sp>
    </p:spTree>
    <p:extLst>
      <p:ext uri="{BB962C8B-B14F-4D97-AF65-F5344CB8AC3E}">
        <p14:creationId xmlns:p14="http://schemas.microsoft.com/office/powerpoint/2010/main" val="131763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Protestant Prosperity</a:t>
            </a:r>
          </a:p>
        </p:txBody>
      </p:sp>
      <p:sp>
        <p:nvSpPr>
          <p:cNvPr id="3" name="Content Placeholder 2"/>
          <p:cNvSpPr>
            <a:spLocks noGrp="1"/>
          </p:cNvSpPr>
          <p:nvPr>
            <p:ph sz="half" idx="1"/>
          </p:nvPr>
        </p:nvSpPr>
        <p:spPr>
          <a:xfrm>
            <a:off x="304800" y="1600201"/>
            <a:ext cx="5689600" cy="5257799"/>
          </a:xfrm>
        </p:spPr>
        <p:txBody>
          <a:bodyPr>
            <a:normAutofit fontScale="92500" lnSpcReduction="10000"/>
          </a:bodyPr>
          <a:lstStyle/>
          <a:p>
            <a:r>
              <a:rPr lang="en-US" dirty="0"/>
              <a:t>Protestantism correlated with prosperity around 1900 </a:t>
            </a:r>
          </a:p>
          <a:p>
            <a:r>
              <a:rPr lang="en-US" dirty="0"/>
              <a:t>But a correlation doesn’t prove causation!</a:t>
            </a:r>
          </a:p>
          <a:p>
            <a:r>
              <a:rPr lang="en-US" dirty="0"/>
              <a:t>Perhaps Protestant areas differed in other way and this explains their prosperity</a:t>
            </a:r>
          </a:p>
          <a:p>
            <a:r>
              <a:rPr lang="en-US" dirty="0"/>
              <a:t>How can we test whether Protestantism </a:t>
            </a:r>
            <a:r>
              <a:rPr lang="en-US" b="1" dirty="0"/>
              <a:t>caused</a:t>
            </a:r>
            <a:r>
              <a:rPr lang="en-US" dirty="0"/>
              <a:t> prosperity?</a:t>
            </a:r>
          </a:p>
          <a:p>
            <a:r>
              <a:rPr lang="en-US" dirty="0"/>
              <a:t>We need “exogenous variation” in Protestantism</a:t>
            </a:r>
          </a:p>
          <a:p>
            <a:r>
              <a:rPr lang="en-US" dirty="0"/>
              <a:t>Becker-</a:t>
            </a:r>
            <a:r>
              <a:rPr lang="en-US" dirty="0" err="1"/>
              <a:t>Woessmann</a:t>
            </a:r>
            <a:r>
              <a:rPr lang="en-US" dirty="0"/>
              <a:t> propose </a:t>
            </a:r>
            <a:br>
              <a:rPr lang="en-US" dirty="0"/>
            </a:br>
            <a:r>
              <a:rPr lang="en-US" dirty="0"/>
              <a:t>“distance to Wittenberg”</a:t>
            </a:r>
          </a:p>
        </p:txBody>
      </p:sp>
      <p:sp>
        <p:nvSpPr>
          <p:cNvPr id="4" name="Slide Number Placeholder 3"/>
          <p:cNvSpPr>
            <a:spLocks noGrp="1"/>
          </p:cNvSpPr>
          <p:nvPr>
            <p:ph type="sldNum" sz="quarter" idx="12"/>
          </p:nvPr>
        </p:nvSpPr>
        <p:spPr/>
        <p:txBody>
          <a:bodyPr/>
          <a:lstStyle/>
          <a:p>
            <a:fld id="{B9382113-9C4C-48C6-9D50-481C56C7F401}" type="slidenum">
              <a:rPr lang="en-US" smtClean="0"/>
              <a:pPr/>
              <a:t>20</a:t>
            </a:fld>
            <a:endParaRPr lang="en-US"/>
          </a:p>
        </p:txBody>
      </p:sp>
      <p:pic>
        <p:nvPicPr>
          <p:cNvPr id="6" name="Content Placeholder 2">
            <a:extLst>
              <a:ext uri="{FF2B5EF4-FFF2-40B4-BE49-F238E27FC236}">
                <a16:creationId xmlns:a16="http://schemas.microsoft.com/office/drawing/2014/main" id="{F91C59D8-EA84-FAC5-77F3-DDBEBD7E4F4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5443" y="1600200"/>
            <a:ext cx="6083718" cy="4879759"/>
          </a:xfrm>
        </p:spPr>
      </p:pic>
    </p:spTree>
    <p:extLst>
      <p:ext uri="{BB962C8B-B14F-4D97-AF65-F5344CB8AC3E}">
        <p14:creationId xmlns:p14="http://schemas.microsoft.com/office/powerpoint/2010/main" val="296333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the Argument</a:t>
            </a:r>
          </a:p>
        </p:txBody>
      </p:sp>
      <p:sp>
        <p:nvSpPr>
          <p:cNvPr id="3" name="Content Placeholder 2"/>
          <p:cNvSpPr>
            <a:spLocks noGrp="1"/>
          </p:cNvSpPr>
          <p:nvPr>
            <p:ph idx="1"/>
          </p:nvPr>
        </p:nvSpPr>
        <p:spPr>
          <a:xfrm>
            <a:off x="1600200" y="1600200"/>
            <a:ext cx="8991600" cy="4953000"/>
          </a:xfrm>
        </p:spPr>
        <p:txBody>
          <a:bodyPr>
            <a:normAutofit/>
          </a:bodyPr>
          <a:lstStyle/>
          <a:p>
            <a:pPr marL="514350" indent="-514350">
              <a:buFont typeface="+mj-lt"/>
              <a:buAutoNum type="arabicPeriod"/>
            </a:pPr>
            <a:r>
              <a:rPr lang="en-US" dirty="0">
                <a:solidFill>
                  <a:srgbClr val="C00000"/>
                </a:solidFill>
              </a:rPr>
              <a:t>First Stage</a:t>
            </a:r>
            <a:r>
              <a:rPr lang="en-US" dirty="0"/>
              <a:t>: Is distance to Wittenberg correlated with Protestantism?</a:t>
            </a:r>
          </a:p>
          <a:p>
            <a:pPr marL="514350" indent="-514350">
              <a:buFont typeface="+mj-lt"/>
              <a:buAutoNum type="arabicPeriod"/>
            </a:pPr>
            <a:r>
              <a:rPr lang="en-US" dirty="0">
                <a:solidFill>
                  <a:srgbClr val="C00000"/>
                </a:solidFill>
              </a:rPr>
              <a:t>Balance Tests</a:t>
            </a:r>
            <a:r>
              <a:rPr lang="en-US" dirty="0"/>
              <a:t>: Were areas close to Wittenberg different in other ways?</a:t>
            </a:r>
          </a:p>
          <a:p>
            <a:pPr marL="514350" indent="-514350">
              <a:buFont typeface="+mj-lt"/>
              <a:buAutoNum type="arabicPeriod"/>
            </a:pPr>
            <a:r>
              <a:rPr lang="en-US" dirty="0">
                <a:solidFill>
                  <a:srgbClr val="C00000"/>
                </a:solidFill>
              </a:rPr>
              <a:t>Reduced Form</a:t>
            </a:r>
            <a:r>
              <a:rPr lang="en-US" dirty="0"/>
              <a:t>: Is distance to Wittenberg correlated with prosperity?</a:t>
            </a:r>
          </a:p>
          <a:p>
            <a:endParaRPr lang="en-US" dirty="0"/>
          </a:p>
          <a:p>
            <a:r>
              <a:rPr lang="en-US" dirty="0"/>
              <a:t>Becker and </a:t>
            </a:r>
            <a:r>
              <a:rPr lang="en-US" dirty="0" err="1"/>
              <a:t>Woessmann</a:t>
            </a:r>
            <a:r>
              <a:rPr lang="en-US" dirty="0"/>
              <a:t> use data on Prussian counties in late 19</a:t>
            </a:r>
            <a:r>
              <a:rPr lang="en-US" baseline="30000" dirty="0"/>
              <a:t>th</a:t>
            </a:r>
            <a:r>
              <a:rPr lang="en-US" dirty="0"/>
              <a:t> century</a:t>
            </a:r>
          </a:p>
        </p:txBody>
      </p:sp>
      <p:sp>
        <p:nvSpPr>
          <p:cNvPr id="4" name="Slide Number Placeholder 3"/>
          <p:cNvSpPr>
            <a:spLocks noGrp="1"/>
          </p:cNvSpPr>
          <p:nvPr>
            <p:ph type="sldNum" sz="quarter" idx="12"/>
          </p:nvPr>
        </p:nvSpPr>
        <p:spPr/>
        <p:txBody>
          <a:bodyPr/>
          <a:lstStyle/>
          <a:p>
            <a:fld id="{B9382113-9C4C-48C6-9D50-481C56C7F401}" type="slidenum">
              <a:rPr lang="en-US" smtClean="0"/>
              <a:pPr/>
              <a:t>21</a:t>
            </a:fld>
            <a:endParaRPr lang="en-US"/>
          </a:p>
        </p:txBody>
      </p:sp>
    </p:spTree>
    <p:extLst>
      <p:ext uri="{BB962C8B-B14F-4D97-AF65-F5344CB8AC3E}">
        <p14:creationId xmlns:p14="http://schemas.microsoft.com/office/powerpoint/2010/main" val="244003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Distance to Wittenberg Different in Other Ways?</a:t>
            </a:r>
          </a:p>
        </p:txBody>
      </p:sp>
      <p:sp>
        <p:nvSpPr>
          <p:cNvPr id="3" name="Content Placeholder 2"/>
          <p:cNvSpPr>
            <a:spLocks noGrp="1"/>
          </p:cNvSpPr>
          <p:nvPr>
            <p:ph sz="half" idx="1"/>
          </p:nvPr>
        </p:nvSpPr>
        <p:spPr>
          <a:xfrm>
            <a:off x="152400" y="1600200"/>
            <a:ext cx="5384800" cy="4525963"/>
          </a:xfrm>
        </p:spPr>
        <p:txBody>
          <a:bodyPr>
            <a:normAutofit fontScale="92500" lnSpcReduction="10000"/>
          </a:bodyPr>
          <a:lstStyle/>
          <a:p>
            <a:r>
              <a:rPr lang="en-US" dirty="0"/>
              <a:t>Becker and </a:t>
            </a:r>
            <a:r>
              <a:rPr lang="en-US" dirty="0" err="1"/>
              <a:t>Woessmann</a:t>
            </a:r>
            <a:r>
              <a:rPr lang="en-US" dirty="0"/>
              <a:t> assume: Nothing special about Wittenberg when it comes to prosperity other than it being center of Protestant revolution</a:t>
            </a:r>
          </a:p>
          <a:p>
            <a:r>
              <a:rPr lang="en-US" dirty="0"/>
              <a:t>Can they corroborate this assumption?</a:t>
            </a:r>
          </a:p>
          <a:p>
            <a:r>
              <a:rPr lang="en-US" dirty="0"/>
              <a:t>Distance to Wittenberg is not correlated with proxies for economic and educational development prior to Reformation</a:t>
            </a:r>
          </a:p>
        </p:txBody>
      </p:sp>
      <p:sp>
        <p:nvSpPr>
          <p:cNvPr id="4" name="Slide Number Placeholder 3"/>
          <p:cNvSpPr>
            <a:spLocks noGrp="1"/>
          </p:cNvSpPr>
          <p:nvPr>
            <p:ph type="sldNum" sz="quarter" idx="12"/>
          </p:nvPr>
        </p:nvSpPr>
        <p:spPr/>
        <p:txBody>
          <a:bodyPr/>
          <a:lstStyle/>
          <a:p>
            <a:fld id="{B9382113-9C4C-48C6-9D50-481C56C7F401}" type="slidenum">
              <a:rPr lang="en-US" smtClean="0"/>
              <a:pPr/>
              <a:t>22</a:t>
            </a:fld>
            <a:endParaRPr lang="en-US"/>
          </a:p>
        </p:txBody>
      </p:sp>
      <p:pic>
        <p:nvPicPr>
          <p:cNvPr id="6" name="Content Placeholder 2">
            <a:extLst>
              <a:ext uri="{FF2B5EF4-FFF2-40B4-BE49-F238E27FC236}">
                <a16:creationId xmlns:a16="http://schemas.microsoft.com/office/drawing/2014/main" id="{CBF16FB9-1F94-6546-3634-6351D3ACC06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0" y="2065073"/>
            <a:ext cx="6566350" cy="2875812"/>
          </a:xfr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AB22BA2-AB3F-CE0C-1BDE-9489A9E5F2EF}"/>
                  </a:ext>
                </a:extLst>
              </p:cNvPr>
              <p:cNvSpPr/>
              <p:nvPr/>
            </p:nvSpPr>
            <p:spPr>
              <a:xfrm>
                <a:off x="5659678" y="5363711"/>
                <a:ext cx="5914994" cy="5234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𝛼</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𝛽</m:t>
                      </m:r>
                      <m:sSub>
                        <m:sSubPr>
                          <m:ctrlPr>
                            <a:rPr lang="en-US" sz="2800" i="1">
                              <a:latin typeface="Cambria Math" panose="02040503050406030204" pitchFamily="18" charset="0"/>
                              <a:ea typeface="Cambria Math" panose="02040503050406030204" pitchFamily="18" charset="0"/>
                            </a:rPr>
                          </m:ctrlPr>
                        </m:sSubPr>
                        <m:e>
                          <m:r>
                            <m:rPr>
                              <m:nor/>
                            </m:rPr>
                            <a:rPr lang="en-US" sz="2800">
                              <a:latin typeface="Cambria Math" panose="02040503050406030204" pitchFamily="18" charset="0"/>
                              <a:ea typeface="Cambria Math" panose="02040503050406030204" pitchFamily="18" charset="0"/>
                            </a:rPr>
                            <m:t>DIST</m:t>
                          </m:r>
                        </m:e>
                        <m:sub>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Sup>
                        <m:sSubSupPr>
                          <m:ctrlPr>
                            <a:rPr lang="en-US" sz="2800" i="1">
                              <a:latin typeface="Cambria Math" panose="02040503050406030204" pitchFamily="18" charset="0"/>
                              <a:ea typeface="Cambria Math" panose="02040503050406030204" pitchFamily="18" charset="0"/>
                            </a:rPr>
                          </m:ctrlPr>
                        </m:sSubSupPr>
                        <m:e>
                          <m:r>
                            <a:rPr lang="en-US" sz="2800" b="1" i="1">
                              <a:latin typeface="Cambria Math" panose="02040503050406030204" pitchFamily="18" charset="0"/>
                              <a:ea typeface="Cambria Math" panose="02040503050406030204" pitchFamily="18" charset="0"/>
                            </a:rPr>
                            <m:t>𝑿</m:t>
                          </m:r>
                        </m:e>
                        <m:sub>
                          <m:r>
                            <a:rPr lang="en-US" sz="2800" i="1">
                              <a:latin typeface="Cambria Math" panose="02040503050406030204" pitchFamily="18" charset="0"/>
                              <a:ea typeface="Cambria Math" panose="02040503050406030204" pitchFamily="18" charset="0"/>
                            </a:rPr>
                            <m:t>𝑖</m:t>
                          </m:r>
                        </m:sub>
                        <m:sup>
                          <m:r>
                            <a:rPr lang="en-US" sz="2800" i="1">
                              <a:latin typeface="Cambria Math" panose="02040503050406030204" pitchFamily="18" charset="0"/>
                              <a:ea typeface="Cambria Math" panose="02040503050406030204" pitchFamily="18" charset="0"/>
                            </a:rPr>
                            <m:t>′</m:t>
                          </m:r>
                        </m:sup>
                      </m:sSubSup>
                      <m:r>
                        <a:rPr lang="en-US" sz="2800" i="1">
                          <a:latin typeface="Cambria Math" panose="02040503050406030204" pitchFamily="18" charset="0"/>
                          <a:ea typeface="Cambria Math" panose="02040503050406030204" pitchFamily="18" charset="0"/>
                        </a:rPr>
                        <m:t>𝛾</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ea typeface="Cambria Math" panose="02040503050406030204" pitchFamily="18" charset="0"/>
                            </a:rPr>
                            <m:t>𝑖</m:t>
                          </m:r>
                        </m:sub>
                      </m:sSub>
                    </m:oMath>
                  </m:oMathPara>
                </a14:m>
                <a:endParaRPr lang="en-US" sz="2800" dirty="0"/>
              </a:p>
            </p:txBody>
          </p:sp>
        </mc:Choice>
        <mc:Fallback xmlns="">
          <p:sp>
            <p:nvSpPr>
              <p:cNvPr id="7" name="Rectangle 6">
                <a:extLst>
                  <a:ext uri="{FF2B5EF4-FFF2-40B4-BE49-F238E27FC236}">
                    <a16:creationId xmlns:a16="http://schemas.microsoft.com/office/drawing/2014/main" id="{7AB22BA2-AB3F-CE0C-1BDE-9489A9E5F2EF}"/>
                  </a:ext>
                </a:extLst>
              </p:cNvPr>
              <p:cNvSpPr>
                <a:spLocks noRot="1" noChangeAspect="1" noMove="1" noResize="1" noEditPoints="1" noAdjustHandles="1" noChangeArrowheads="1" noChangeShapeType="1" noTextEdit="1"/>
              </p:cNvSpPr>
              <p:nvPr/>
            </p:nvSpPr>
            <p:spPr>
              <a:xfrm>
                <a:off x="5659678" y="5363711"/>
                <a:ext cx="5914994" cy="52347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2963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BEB2-D446-5F9C-B16C-DCDEE89E572B}"/>
              </a:ext>
            </a:extLst>
          </p:cNvPr>
          <p:cNvSpPr>
            <a:spLocks noGrp="1"/>
          </p:cNvSpPr>
          <p:nvPr>
            <p:ph type="title"/>
          </p:nvPr>
        </p:nvSpPr>
        <p:spPr/>
        <p:txBody>
          <a:bodyPr/>
          <a:lstStyle/>
          <a:p>
            <a:r>
              <a:rPr lang="en-US" dirty="0"/>
              <a:t>Distance to Wittenberg and Prosperity</a:t>
            </a:r>
          </a:p>
        </p:txBody>
      </p:sp>
      <p:sp>
        <p:nvSpPr>
          <p:cNvPr id="3" name="Content Placeholder 2">
            <a:extLst>
              <a:ext uri="{FF2B5EF4-FFF2-40B4-BE49-F238E27FC236}">
                <a16:creationId xmlns:a16="http://schemas.microsoft.com/office/drawing/2014/main" id="{99BDE694-A457-CA8D-FF74-CA40761D3128}"/>
              </a:ext>
            </a:extLst>
          </p:cNvPr>
          <p:cNvSpPr>
            <a:spLocks noGrp="1"/>
          </p:cNvSpPr>
          <p:nvPr>
            <p:ph sz="half" idx="1"/>
          </p:nvPr>
        </p:nvSpPr>
        <p:spPr>
          <a:xfrm>
            <a:off x="304800" y="1600201"/>
            <a:ext cx="5384800" cy="4525963"/>
          </a:xfrm>
        </p:spPr>
        <p:txBody>
          <a:bodyPr/>
          <a:lstStyle/>
          <a:p>
            <a:r>
              <a:rPr lang="en-US" dirty="0"/>
              <a:t>Final step: Show that distance to Wittenberg is correlated with prosperity</a:t>
            </a:r>
          </a:p>
          <a:p>
            <a:r>
              <a:rPr lang="en-US" dirty="0"/>
              <a:t>If DIST is uncorrelated with all determinants of PROSP other than PROT, then any correlation between DIST and PROSP must be due to PROT.</a:t>
            </a:r>
          </a:p>
        </p:txBody>
      </p:sp>
      <p:sp>
        <p:nvSpPr>
          <p:cNvPr id="5" name="Slide Number Placeholder 4">
            <a:extLst>
              <a:ext uri="{FF2B5EF4-FFF2-40B4-BE49-F238E27FC236}">
                <a16:creationId xmlns:a16="http://schemas.microsoft.com/office/drawing/2014/main" id="{48A1A279-FFF6-00B4-9B9F-43512A678B34}"/>
              </a:ext>
            </a:extLst>
          </p:cNvPr>
          <p:cNvSpPr>
            <a:spLocks noGrp="1"/>
          </p:cNvSpPr>
          <p:nvPr>
            <p:ph type="sldNum" sz="quarter" idx="12"/>
          </p:nvPr>
        </p:nvSpPr>
        <p:spPr/>
        <p:txBody>
          <a:bodyPr/>
          <a:lstStyle/>
          <a:p>
            <a:fld id="{B9382113-9C4C-48C6-9D50-481C56C7F401}" type="slidenum">
              <a:rPr lang="en-US" smtClean="0"/>
              <a:pPr/>
              <a:t>23</a:t>
            </a:fld>
            <a:endParaRPr lang="en-US"/>
          </a:p>
        </p:txBody>
      </p:sp>
      <p:pic>
        <p:nvPicPr>
          <p:cNvPr id="6" name="Content Placeholder 2">
            <a:extLst>
              <a:ext uri="{FF2B5EF4-FFF2-40B4-BE49-F238E27FC236}">
                <a16:creationId xmlns:a16="http://schemas.microsoft.com/office/drawing/2014/main" id="{76873366-2848-64C1-5955-B9CB7DD8FA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67406" y="1427577"/>
            <a:ext cx="6358490" cy="3216964"/>
          </a:xfr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D8A0243-9D50-E401-9206-71F3164311E7}"/>
                  </a:ext>
                </a:extLst>
              </p:cNvPr>
              <p:cNvSpPr/>
              <p:nvPr/>
            </p:nvSpPr>
            <p:spPr>
              <a:xfrm>
                <a:off x="5965580" y="4936763"/>
                <a:ext cx="5914994" cy="5234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m:rPr>
                              <m:nor/>
                            </m:rPr>
                            <a:rPr lang="en-US" sz="2800">
                              <a:latin typeface="Cambria Math" panose="02040503050406030204" pitchFamily="18" charset="0"/>
                            </a:rPr>
                            <m:t>PROSP</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𝛼</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𝛽</m:t>
                      </m:r>
                      <m:sSub>
                        <m:sSubPr>
                          <m:ctrlPr>
                            <a:rPr lang="en-US" sz="2800" i="1">
                              <a:latin typeface="Cambria Math" panose="02040503050406030204" pitchFamily="18" charset="0"/>
                              <a:ea typeface="Cambria Math" panose="02040503050406030204" pitchFamily="18" charset="0"/>
                            </a:rPr>
                          </m:ctrlPr>
                        </m:sSubPr>
                        <m:e>
                          <m:r>
                            <m:rPr>
                              <m:nor/>
                            </m:rPr>
                            <a:rPr lang="en-US" sz="2800">
                              <a:latin typeface="Cambria Math" panose="02040503050406030204" pitchFamily="18" charset="0"/>
                              <a:ea typeface="Cambria Math" panose="02040503050406030204" pitchFamily="18" charset="0"/>
                            </a:rPr>
                            <m:t>DIST</m:t>
                          </m:r>
                        </m:e>
                        <m:sub>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Sup>
                        <m:sSubSupPr>
                          <m:ctrlPr>
                            <a:rPr lang="en-US" sz="2800" i="1">
                              <a:latin typeface="Cambria Math" panose="02040503050406030204" pitchFamily="18" charset="0"/>
                              <a:ea typeface="Cambria Math" panose="02040503050406030204" pitchFamily="18" charset="0"/>
                            </a:rPr>
                          </m:ctrlPr>
                        </m:sSubSupPr>
                        <m:e>
                          <m:r>
                            <a:rPr lang="en-US" sz="2800" b="1" i="1">
                              <a:latin typeface="Cambria Math" panose="02040503050406030204" pitchFamily="18" charset="0"/>
                              <a:ea typeface="Cambria Math" panose="02040503050406030204" pitchFamily="18" charset="0"/>
                            </a:rPr>
                            <m:t>𝑿</m:t>
                          </m:r>
                        </m:e>
                        <m:sub>
                          <m:r>
                            <a:rPr lang="en-US" sz="2800" i="1">
                              <a:latin typeface="Cambria Math" panose="02040503050406030204" pitchFamily="18" charset="0"/>
                              <a:ea typeface="Cambria Math" panose="02040503050406030204" pitchFamily="18" charset="0"/>
                            </a:rPr>
                            <m:t>𝑖</m:t>
                          </m:r>
                        </m:sub>
                        <m:sup>
                          <m:r>
                            <a:rPr lang="en-US" sz="2800" i="1">
                              <a:latin typeface="Cambria Math" panose="02040503050406030204" pitchFamily="18" charset="0"/>
                              <a:ea typeface="Cambria Math" panose="02040503050406030204" pitchFamily="18" charset="0"/>
                            </a:rPr>
                            <m:t>′</m:t>
                          </m:r>
                        </m:sup>
                      </m:sSubSup>
                      <m:r>
                        <a:rPr lang="en-US" sz="2800" i="1">
                          <a:latin typeface="Cambria Math" panose="02040503050406030204" pitchFamily="18" charset="0"/>
                          <a:ea typeface="Cambria Math" panose="02040503050406030204" pitchFamily="18" charset="0"/>
                        </a:rPr>
                        <m:t>𝛾</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ea typeface="Cambria Math" panose="02040503050406030204" pitchFamily="18" charset="0"/>
                            </a:rPr>
                            <m:t>𝑖</m:t>
                          </m:r>
                        </m:sub>
                      </m:sSub>
                    </m:oMath>
                  </m:oMathPara>
                </a14:m>
                <a:endParaRPr lang="en-US" sz="2800" dirty="0"/>
              </a:p>
            </p:txBody>
          </p:sp>
        </mc:Choice>
        <mc:Fallback xmlns="">
          <p:sp>
            <p:nvSpPr>
              <p:cNvPr id="7" name="Rectangle 6">
                <a:extLst>
                  <a:ext uri="{FF2B5EF4-FFF2-40B4-BE49-F238E27FC236}">
                    <a16:creationId xmlns:a16="http://schemas.microsoft.com/office/drawing/2014/main" id="{1D8A0243-9D50-E401-9206-71F3164311E7}"/>
                  </a:ext>
                </a:extLst>
              </p:cNvPr>
              <p:cNvSpPr>
                <a:spLocks noRot="1" noChangeAspect="1" noMove="1" noResize="1" noEditPoints="1" noAdjustHandles="1" noChangeArrowheads="1" noChangeShapeType="1" noTextEdit="1"/>
              </p:cNvSpPr>
              <p:nvPr/>
            </p:nvSpPr>
            <p:spPr>
              <a:xfrm>
                <a:off x="5965580" y="4936763"/>
                <a:ext cx="5914994" cy="52347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51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6F891C-CCD0-5702-1344-FC83217271B8}"/>
              </a:ext>
            </a:extLst>
          </p:cNvPr>
          <p:cNvSpPr>
            <a:spLocks noGrp="1"/>
          </p:cNvSpPr>
          <p:nvPr>
            <p:ph type="title"/>
          </p:nvPr>
        </p:nvSpPr>
        <p:spPr/>
        <p:txBody>
          <a:bodyPr/>
          <a:lstStyle/>
          <a:p>
            <a:r>
              <a:rPr lang="en-US" dirty="0" err="1"/>
              <a:t>iClicker</a:t>
            </a:r>
            <a:r>
              <a:rPr lang="en-US" dirty="0"/>
              <a:t> Poll</a:t>
            </a:r>
          </a:p>
        </p:txBody>
      </p:sp>
      <p:sp>
        <p:nvSpPr>
          <p:cNvPr id="7" name="Content Placeholder 6">
            <a:extLst>
              <a:ext uri="{FF2B5EF4-FFF2-40B4-BE49-F238E27FC236}">
                <a16:creationId xmlns:a16="http://schemas.microsoft.com/office/drawing/2014/main" id="{5301E0D0-091F-530E-C2BE-697A308E58A7}"/>
              </a:ext>
            </a:extLst>
          </p:cNvPr>
          <p:cNvSpPr>
            <a:spLocks noGrp="1"/>
          </p:cNvSpPr>
          <p:nvPr>
            <p:ph idx="1"/>
          </p:nvPr>
        </p:nvSpPr>
        <p:spPr/>
        <p:txBody>
          <a:bodyPr/>
          <a:lstStyle/>
          <a:p>
            <a:r>
              <a:rPr lang="en-US" dirty="0"/>
              <a:t>Suppose Becker and </a:t>
            </a:r>
            <a:r>
              <a:rPr lang="en-US" dirty="0" err="1"/>
              <a:t>Woessmann</a:t>
            </a:r>
            <a:r>
              <a:rPr lang="en-US" dirty="0"/>
              <a:t> had found that distance to Wittenberg was correlated with literacy in 1450 across Prussian counties. This would have</a:t>
            </a:r>
          </a:p>
          <a:p>
            <a:pPr marL="514350" indent="-514350">
              <a:buFont typeface="+mj-lt"/>
              <a:buAutoNum type="arabicPeriod"/>
            </a:pPr>
            <a:r>
              <a:rPr lang="en-US" dirty="0"/>
              <a:t>Supported their argument Protestantism caused Prosperity</a:t>
            </a:r>
          </a:p>
          <a:p>
            <a:pPr marL="514350" indent="-514350">
              <a:buFont typeface="+mj-lt"/>
              <a:buAutoNum type="arabicPeriod"/>
            </a:pPr>
            <a:r>
              <a:rPr lang="en-US" dirty="0"/>
              <a:t>Undermined their argument that Protestantism caused Prosperity</a:t>
            </a:r>
          </a:p>
        </p:txBody>
      </p:sp>
      <p:sp>
        <p:nvSpPr>
          <p:cNvPr id="5" name="Slide Number Placeholder 4">
            <a:extLst>
              <a:ext uri="{FF2B5EF4-FFF2-40B4-BE49-F238E27FC236}">
                <a16:creationId xmlns:a16="http://schemas.microsoft.com/office/drawing/2014/main" id="{EFDC82BF-E39C-75B3-4ED2-2EDDD1368E7C}"/>
              </a:ext>
            </a:extLst>
          </p:cNvPr>
          <p:cNvSpPr>
            <a:spLocks noGrp="1"/>
          </p:cNvSpPr>
          <p:nvPr>
            <p:ph type="sldNum" sz="quarter" idx="12"/>
          </p:nvPr>
        </p:nvSpPr>
        <p:spPr/>
        <p:txBody>
          <a:bodyPr/>
          <a:lstStyle/>
          <a:p>
            <a:fld id="{B9382113-9C4C-48C6-9D50-481C56C7F401}" type="slidenum">
              <a:rPr lang="en-US" smtClean="0"/>
              <a:pPr/>
              <a:t>24</a:t>
            </a:fld>
            <a:endParaRPr lang="en-US"/>
          </a:p>
        </p:txBody>
      </p:sp>
    </p:spTree>
    <p:extLst>
      <p:ext uri="{BB962C8B-B14F-4D97-AF65-F5344CB8AC3E}">
        <p14:creationId xmlns:p14="http://schemas.microsoft.com/office/powerpoint/2010/main" val="3775306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041CD-0C43-DFE4-9B29-A5603A1907C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72DE886-5E2E-68D0-2CB9-63700B4B134C}"/>
              </a:ext>
            </a:extLst>
          </p:cNvPr>
          <p:cNvSpPr>
            <a:spLocks noGrp="1"/>
          </p:cNvSpPr>
          <p:nvPr>
            <p:ph type="title"/>
          </p:nvPr>
        </p:nvSpPr>
        <p:spPr>
          <a:xfrm>
            <a:off x="2133600" y="2667001"/>
            <a:ext cx="7772400" cy="1362075"/>
          </a:xfrm>
        </p:spPr>
        <p:txBody>
          <a:bodyPr/>
          <a:lstStyle/>
          <a:p>
            <a:r>
              <a:rPr lang="is-IS" dirty="0"/>
              <a:t>The Agricultural Revolution</a:t>
            </a:r>
            <a:endParaRPr lang="en-US" dirty="0"/>
          </a:p>
        </p:txBody>
      </p:sp>
      <p:sp>
        <p:nvSpPr>
          <p:cNvPr id="6" name="Text Placeholder 5">
            <a:extLst>
              <a:ext uri="{FF2B5EF4-FFF2-40B4-BE49-F238E27FC236}">
                <a16:creationId xmlns:a16="http://schemas.microsoft.com/office/drawing/2014/main" id="{D2F793A7-D723-378B-44CA-245109094190}"/>
              </a:ext>
            </a:extLst>
          </p:cNvPr>
          <p:cNvSpPr>
            <a:spLocks noGrp="1"/>
          </p:cNvSpPr>
          <p:nvPr>
            <p:ph type="body" idx="1"/>
          </p:nvPr>
        </p:nvSpPr>
        <p:spPr>
          <a:xfrm>
            <a:off x="2255838" y="838201"/>
            <a:ext cx="7772400" cy="1500187"/>
          </a:xfrm>
        </p:spPr>
        <p:txBody>
          <a:bodyPr/>
          <a:lstStyle/>
          <a:p>
            <a:endParaRPr lang="en-US" dirty="0"/>
          </a:p>
        </p:txBody>
      </p:sp>
      <p:sp>
        <p:nvSpPr>
          <p:cNvPr id="4" name="Slide Number Placeholder 3">
            <a:extLst>
              <a:ext uri="{FF2B5EF4-FFF2-40B4-BE49-F238E27FC236}">
                <a16:creationId xmlns:a16="http://schemas.microsoft.com/office/drawing/2014/main" id="{D6B04770-021B-C277-2151-D524BC5ED8EF}"/>
              </a:ext>
            </a:extLst>
          </p:cNvPr>
          <p:cNvSpPr>
            <a:spLocks noGrp="1"/>
          </p:cNvSpPr>
          <p:nvPr>
            <p:ph type="sldNum" sz="quarter" idx="12"/>
          </p:nvPr>
        </p:nvSpPr>
        <p:spPr/>
        <p:txBody>
          <a:bodyPr/>
          <a:lstStyle/>
          <a:p>
            <a:fld id="{B9382113-9C4C-48C6-9D50-481C56C7F401}" type="slidenum">
              <a:rPr lang="en-US" smtClean="0"/>
              <a:pPr/>
              <a:t>25</a:t>
            </a:fld>
            <a:endParaRPr lang="en-US"/>
          </a:p>
        </p:txBody>
      </p:sp>
    </p:spTree>
    <p:extLst>
      <p:ext uri="{BB962C8B-B14F-4D97-AF65-F5344CB8AC3E}">
        <p14:creationId xmlns:p14="http://schemas.microsoft.com/office/powerpoint/2010/main" val="3126835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325A05-7A4B-21F9-CEED-3AA211C48C06}"/>
              </a:ext>
            </a:extLst>
          </p:cNvPr>
          <p:cNvSpPr>
            <a:spLocks noGrp="1"/>
          </p:cNvSpPr>
          <p:nvPr>
            <p:ph type="title"/>
          </p:nvPr>
        </p:nvSpPr>
        <p:spPr/>
        <p:txBody>
          <a:bodyPr/>
          <a:lstStyle/>
          <a:p>
            <a:r>
              <a:rPr lang="en-US" dirty="0"/>
              <a:t>Agricultural Revolution</a:t>
            </a:r>
          </a:p>
        </p:txBody>
      </p:sp>
      <p:sp>
        <p:nvSpPr>
          <p:cNvPr id="6" name="Content Placeholder 5">
            <a:extLst>
              <a:ext uri="{FF2B5EF4-FFF2-40B4-BE49-F238E27FC236}">
                <a16:creationId xmlns:a16="http://schemas.microsoft.com/office/drawing/2014/main" id="{DB7C3251-AEBC-08C8-828C-D0ADDE03419B}"/>
              </a:ext>
            </a:extLst>
          </p:cNvPr>
          <p:cNvSpPr>
            <a:spLocks noGrp="1"/>
          </p:cNvSpPr>
          <p:nvPr>
            <p:ph idx="1"/>
          </p:nvPr>
        </p:nvSpPr>
        <p:spPr/>
        <p:txBody>
          <a:bodyPr/>
          <a:lstStyle/>
          <a:p>
            <a:r>
              <a:rPr lang="en-US" dirty="0"/>
              <a:t>Population of England tripled from 1700 to 1850</a:t>
            </a:r>
          </a:p>
          <a:p>
            <a:r>
              <a:rPr lang="en-US" dirty="0"/>
              <a:t>Very little imports of food</a:t>
            </a:r>
          </a:p>
          <a:p>
            <a:r>
              <a:rPr lang="en-US" dirty="0"/>
              <a:t>Share of population working in agriculture fell</a:t>
            </a:r>
          </a:p>
          <a:p>
            <a:r>
              <a:rPr lang="en-US" dirty="0"/>
              <a:t>Massive increase in agricultural productivity</a:t>
            </a:r>
          </a:p>
          <a:p>
            <a:endParaRPr lang="en-US" dirty="0"/>
          </a:p>
          <a:p>
            <a:r>
              <a:rPr lang="en-US" dirty="0"/>
              <a:t>Did Agricultural Revolution cause Industrial Revolution?</a:t>
            </a:r>
          </a:p>
          <a:p>
            <a:r>
              <a:rPr lang="en-US" dirty="0"/>
              <a:t>Or did Industrial Revolution cause Agricultural Revolution?</a:t>
            </a:r>
          </a:p>
          <a:p>
            <a:endParaRPr lang="en-US" dirty="0"/>
          </a:p>
        </p:txBody>
      </p:sp>
      <p:sp>
        <p:nvSpPr>
          <p:cNvPr id="4" name="Slide Number Placeholder 3">
            <a:extLst>
              <a:ext uri="{FF2B5EF4-FFF2-40B4-BE49-F238E27FC236}">
                <a16:creationId xmlns:a16="http://schemas.microsoft.com/office/drawing/2014/main" id="{572B7AF7-7F47-345D-1918-AFF74BEE9796}"/>
              </a:ext>
            </a:extLst>
          </p:cNvPr>
          <p:cNvSpPr>
            <a:spLocks noGrp="1"/>
          </p:cNvSpPr>
          <p:nvPr>
            <p:ph type="sldNum" sz="quarter" idx="12"/>
          </p:nvPr>
        </p:nvSpPr>
        <p:spPr/>
        <p:txBody>
          <a:bodyPr/>
          <a:lstStyle/>
          <a:p>
            <a:fld id="{B9382113-9C4C-48C6-9D50-481C56C7F401}" type="slidenum">
              <a:rPr lang="en-US" smtClean="0"/>
              <a:pPr/>
              <a:t>26</a:t>
            </a:fld>
            <a:endParaRPr lang="en-US"/>
          </a:p>
        </p:txBody>
      </p:sp>
    </p:spTree>
    <p:extLst>
      <p:ext uri="{BB962C8B-B14F-4D97-AF65-F5344CB8AC3E}">
        <p14:creationId xmlns:p14="http://schemas.microsoft.com/office/powerpoint/2010/main" val="156294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EE003F-DE73-F411-946F-BE2CDDCBDA67}"/>
              </a:ext>
            </a:extLst>
          </p:cNvPr>
          <p:cNvSpPr>
            <a:spLocks noGrp="1"/>
          </p:cNvSpPr>
          <p:nvPr>
            <p:ph type="title"/>
          </p:nvPr>
        </p:nvSpPr>
        <p:spPr/>
        <p:txBody>
          <a:bodyPr/>
          <a:lstStyle/>
          <a:p>
            <a:r>
              <a:rPr lang="en-US" dirty="0"/>
              <a:t>Agricultural Revolution</a:t>
            </a:r>
          </a:p>
        </p:txBody>
      </p:sp>
      <p:sp>
        <p:nvSpPr>
          <p:cNvPr id="7" name="Content Placeholder 6">
            <a:extLst>
              <a:ext uri="{FF2B5EF4-FFF2-40B4-BE49-F238E27FC236}">
                <a16:creationId xmlns:a16="http://schemas.microsoft.com/office/drawing/2014/main" id="{19BACA59-2415-1349-8B87-17ED161CD18F}"/>
              </a:ext>
            </a:extLst>
          </p:cNvPr>
          <p:cNvSpPr>
            <a:spLocks noGrp="1"/>
          </p:cNvSpPr>
          <p:nvPr>
            <p:ph idx="1"/>
          </p:nvPr>
        </p:nvSpPr>
        <p:spPr>
          <a:xfrm>
            <a:off x="609600" y="1600201"/>
            <a:ext cx="10972800" cy="4983161"/>
          </a:xfrm>
        </p:spPr>
        <p:txBody>
          <a:bodyPr>
            <a:normAutofit lnSpcReduction="10000"/>
          </a:bodyPr>
          <a:lstStyle/>
          <a:p>
            <a:r>
              <a:rPr lang="en-US" dirty="0"/>
              <a:t>Proximate causes:</a:t>
            </a:r>
          </a:p>
          <a:p>
            <a:pPr lvl="1"/>
            <a:r>
              <a:rPr lang="en-US" dirty="0"/>
              <a:t>1) Improvements in land, 2) Intensive crop rotations, </a:t>
            </a:r>
            <a:br>
              <a:rPr lang="en-US" dirty="0"/>
            </a:br>
            <a:r>
              <a:rPr lang="en-US" dirty="0"/>
              <a:t>3) breeding of higher yield animals and crops</a:t>
            </a:r>
          </a:p>
          <a:p>
            <a:r>
              <a:rPr lang="en-US" dirty="0"/>
              <a:t>Crop rotations:</a:t>
            </a:r>
          </a:p>
          <a:p>
            <a:pPr lvl="1"/>
            <a:r>
              <a:rPr lang="en-US" dirty="0"/>
              <a:t>Traditional rotation: 1) Wheat or rye, 2) Barley or oats, 3) fallow</a:t>
            </a:r>
          </a:p>
          <a:p>
            <a:pPr lvl="1"/>
            <a:r>
              <a:rPr lang="en-US" dirty="0"/>
              <a:t>New rotation: 1) Wheat, 2) Turnips, 3) Barley, 4) Clover</a:t>
            </a:r>
          </a:p>
          <a:p>
            <a:pPr lvl="1"/>
            <a:r>
              <a:rPr lang="en-US" dirty="0"/>
              <a:t>Clover a legume (nitrogen fixing)</a:t>
            </a:r>
          </a:p>
          <a:p>
            <a:pPr lvl="1"/>
            <a:r>
              <a:rPr lang="en-US" dirty="0"/>
              <a:t>Turnips/Clover used as feed for animals</a:t>
            </a:r>
          </a:p>
          <a:p>
            <a:pPr lvl="1"/>
            <a:r>
              <a:rPr lang="en-US" dirty="0"/>
              <a:t>Much larger animal herds yielded lots of natural fertilizer</a:t>
            </a:r>
          </a:p>
          <a:p>
            <a:r>
              <a:rPr lang="en-US" dirty="0"/>
              <a:t>Why did this not happen much earlier?</a:t>
            </a:r>
          </a:p>
        </p:txBody>
      </p:sp>
      <p:sp>
        <p:nvSpPr>
          <p:cNvPr id="5" name="Slide Number Placeholder 4">
            <a:extLst>
              <a:ext uri="{FF2B5EF4-FFF2-40B4-BE49-F238E27FC236}">
                <a16:creationId xmlns:a16="http://schemas.microsoft.com/office/drawing/2014/main" id="{B017CC4A-996C-C64B-744B-7D992978F25B}"/>
              </a:ext>
            </a:extLst>
          </p:cNvPr>
          <p:cNvSpPr>
            <a:spLocks noGrp="1"/>
          </p:cNvSpPr>
          <p:nvPr>
            <p:ph type="sldNum" sz="quarter" idx="12"/>
          </p:nvPr>
        </p:nvSpPr>
        <p:spPr/>
        <p:txBody>
          <a:bodyPr/>
          <a:lstStyle/>
          <a:p>
            <a:fld id="{B9382113-9C4C-48C6-9D50-481C56C7F401}" type="slidenum">
              <a:rPr lang="en-US" smtClean="0"/>
              <a:pPr/>
              <a:t>27</a:t>
            </a:fld>
            <a:endParaRPr lang="en-US"/>
          </a:p>
        </p:txBody>
      </p:sp>
    </p:spTree>
    <p:extLst>
      <p:ext uri="{BB962C8B-B14F-4D97-AF65-F5344CB8AC3E}">
        <p14:creationId xmlns:p14="http://schemas.microsoft.com/office/powerpoint/2010/main" val="116143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854EB-DF76-31F2-03DE-B5E4E2EBB2A0}"/>
              </a:ext>
            </a:extLst>
          </p:cNvPr>
          <p:cNvSpPr>
            <a:spLocks noGrp="1"/>
          </p:cNvSpPr>
          <p:nvPr>
            <p:ph type="title"/>
          </p:nvPr>
        </p:nvSpPr>
        <p:spPr/>
        <p:txBody>
          <a:bodyPr/>
          <a:lstStyle/>
          <a:p>
            <a:r>
              <a:rPr lang="en-US" dirty="0"/>
              <a:t>The Enclosure Movement</a:t>
            </a:r>
          </a:p>
        </p:txBody>
      </p:sp>
      <p:sp>
        <p:nvSpPr>
          <p:cNvPr id="5" name="Content Placeholder 4">
            <a:extLst>
              <a:ext uri="{FF2B5EF4-FFF2-40B4-BE49-F238E27FC236}">
                <a16:creationId xmlns:a16="http://schemas.microsoft.com/office/drawing/2014/main" id="{8CC77DEB-7FD4-6643-8720-FFC141EBDE64}"/>
              </a:ext>
            </a:extLst>
          </p:cNvPr>
          <p:cNvSpPr>
            <a:spLocks noGrp="1"/>
          </p:cNvSpPr>
          <p:nvPr>
            <p:ph sz="half" idx="1"/>
          </p:nvPr>
        </p:nvSpPr>
        <p:spPr>
          <a:xfrm>
            <a:off x="304800" y="1600200"/>
            <a:ext cx="5384800" cy="4983162"/>
          </a:xfrm>
        </p:spPr>
        <p:txBody>
          <a:bodyPr>
            <a:normAutofit/>
          </a:bodyPr>
          <a:lstStyle/>
          <a:p>
            <a:r>
              <a:rPr lang="is-IS" dirty="0"/>
              <a:t>Before 1500: </a:t>
            </a:r>
          </a:p>
          <a:p>
            <a:pPr lvl="1"/>
            <a:r>
              <a:rPr lang="is-IS" dirty="0"/>
              <a:t>Villages with three open fields </a:t>
            </a:r>
            <a:r>
              <a:rPr lang="en-US" dirty="0"/>
              <a:t>+ commons</a:t>
            </a:r>
          </a:p>
          <a:p>
            <a:pPr lvl="1"/>
            <a:r>
              <a:rPr lang="en-US" dirty="0"/>
              <a:t>Each farmer owned several strips + rights to use commons</a:t>
            </a:r>
          </a:p>
          <a:p>
            <a:r>
              <a:rPr lang="en-US" dirty="0"/>
              <a:t>After 1850:</a:t>
            </a:r>
          </a:p>
          <a:p>
            <a:pPr lvl="1"/>
            <a:r>
              <a:rPr lang="en-US" dirty="0"/>
              <a:t>Ancient system swept away by thousands of “enclosure” acts and agreements</a:t>
            </a:r>
          </a:p>
          <a:p>
            <a:pPr lvl="1"/>
            <a:r>
              <a:rPr lang="en-US" dirty="0"/>
              <a:t>Replaced by modern system of private property rights</a:t>
            </a:r>
            <a:endParaRPr lang="is-IS" dirty="0"/>
          </a:p>
          <a:p>
            <a:pPr lvl="1"/>
            <a:endParaRPr lang="en-US" dirty="0"/>
          </a:p>
        </p:txBody>
      </p:sp>
      <p:sp>
        <p:nvSpPr>
          <p:cNvPr id="6" name="Content Placeholder 5">
            <a:extLst>
              <a:ext uri="{FF2B5EF4-FFF2-40B4-BE49-F238E27FC236}">
                <a16:creationId xmlns:a16="http://schemas.microsoft.com/office/drawing/2014/main" id="{25CEC37B-2303-9376-4071-39EDF5F9FFAF}"/>
              </a:ext>
            </a:extLst>
          </p:cNvPr>
          <p:cNvSpPr>
            <a:spLocks noGrp="1"/>
          </p:cNvSpPr>
          <p:nvPr>
            <p:ph sz="half" idx="2"/>
          </p:nvPr>
        </p:nvSpPr>
        <p:spPr>
          <a:xfrm>
            <a:off x="6197600" y="1600200"/>
            <a:ext cx="5689600" cy="4983161"/>
          </a:xfrm>
        </p:spPr>
        <p:txBody>
          <a:bodyPr>
            <a:normAutofit/>
          </a:bodyPr>
          <a:lstStyle/>
          <a:p>
            <a:r>
              <a:rPr lang="en-US" dirty="0"/>
              <a:t>Very controversial!</a:t>
            </a:r>
          </a:p>
          <a:p>
            <a:r>
              <a:rPr lang="en-US" dirty="0"/>
              <a:t>One view:</a:t>
            </a:r>
          </a:p>
          <a:p>
            <a:pPr lvl="1"/>
            <a:r>
              <a:rPr lang="en-US" dirty="0"/>
              <a:t>Rationalization of property right</a:t>
            </a:r>
          </a:p>
          <a:p>
            <a:pPr lvl="1"/>
            <a:r>
              <a:rPr lang="en-US" dirty="0"/>
              <a:t>Crucial for innovation / Ag. Revolution</a:t>
            </a:r>
          </a:p>
          <a:p>
            <a:r>
              <a:rPr lang="en-US" dirty="0"/>
              <a:t>Another view:</a:t>
            </a:r>
          </a:p>
          <a:p>
            <a:pPr lvl="1"/>
            <a:r>
              <a:rPr lang="en-US" dirty="0"/>
              <a:t>Massive act of expropriation by large landowners of complex system of antient peasant rights</a:t>
            </a:r>
          </a:p>
          <a:p>
            <a:r>
              <a:rPr lang="en-US" dirty="0"/>
              <a:t>Enclosed farms were more efficient, but open farms also increased yields substantially</a:t>
            </a:r>
          </a:p>
        </p:txBody>
      </p:sp>
      <p:sp>
        <p:nvSpPr>
          <p:cNvPr id="4" name="Slide Number Placeholder 3">
            <a:extLst>
              <a:ext uri="{FF2B5EF4-FFF2-40B4-BE49-F238E27FC236}">
                <a16:creationId xmlns:a16="http://schemas.microsoft.com/office/drawing/2014/main" id="{BC56F424-8DD6-E776-A1D1-25ACB9493B34}"/>
              </a:ext>
            </a:extLst>
          </p:cNvPr>
          <p:cNvSpPr>
            <a:spLocks noGrp="1"/>
          </p:cNvSpPr>
          <p:nvPr>
            <p:ph type="sldNum" sz="quarter" idx="12"/>
          </p:nvPr>
        </p:nvSpPr>
        <p:spPr/>
        <p:txBody>
          <a:bodyPr/>
          <a:lstStyle/>
          <a:p>
            <a:fld id="{B9382113-9C4C-48C6-9D50-481C56C7F401}" type="slidenum">
              <a:rPr lang="en-US" smtClean="0"/>
              <a:pPr/>
              <a:t>28</a:t>
            </a:fld>
            <a:endParaRPr lang="en-US"/>
          </a:p>
        </p:txBody>
      </p:sp>
    </p:spTree>
    <p:extLst>
      <p:ext uri="{BB962C8B-B14F-4D97-AF65-F5344CB8AC3E}">
        <p14:creationId xmlns:p14="http://schemas.microsoft.com/office/powerpoint/2010/main" val="267225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BF3659-85B9-52BA-F848-F650CF66EC46}"/>
              </a:ext>
            </a:extLst>
          </p:cNvPr>
          <p:cNvSpPr>
            <a:spLocks noGrp="1"/>
          </p:cNvSpPr>
          <p:nvPr>
            <p:ph type="title"/>
          </p:nvPr>
        </p:nvSpPr>
        <p:spPr/>
        <p:txBody>
          <a:bodyPr>
            <a:normAutofit fontScale="90000"/>
          </a:bodyPr>
          <a:lstStyle/>
          <a:p>
            <a:r>
              <a:rPr lang="en-US" dirty="0"/>
              <a:t>Rural Growth and Urban Growth: </a:t>
            </a:r>
            <a:br>
              <a:rPr lang="en-US" dirty="0"/>
            </a:br>
            <a:r>
              <a:rPr lang="en-US" dirty="0"/>
              <a:t>Did One Cause the Other?</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BA02EDC9-D25A-9481-417B-381BE09872D5}"/>
                  </a:ext>
                </a:extLst>
              </p:cNvPr>
              <p:cNvSpPr>
                <a:spLocks noGrp="1"/>
              </p:cNvSpPr>
              <p:nvPr>
                <p:ph idx="1"/>
              </p:nvPr>
            </p:nvSpPr>
            <p:spPr/>
            <p:txBody>
              <a:bodyPr/>
              <a:lstStyle/>
              <a:p>
                <a:r>
                  <a:rPr lang="en-US" dirty="0"/>
                  <a:t>Industrial Revolution could not happen without Agricultural Revolution: Food surplus needed to support urban growth</a:t>
                </a:r>
              </a:p>
              <a:p>
                <a:r>
                  <a:rPr lang="en-US" dirty="0"/>
                  <a:t>But not obvious which way causation goes</a:t>
                </a:r>
              </a:p>
              <a:p>
                <a:r>
                  <a:rPr lang="en-US" dirty="0"/>
                  <a:t>AR </a:t>
                </a:r>
                <a14:m>
                  <m:oMath xmlns:m="http://schemas.openxmlformats.org/officeDocument/2006/math">
                    <m:r>
                      <a:rPr lang="en-US" b="0" i="1" smtClean="0">
                        <a:latin typeface="Cambria Math" panose="02040503050406030204" pitchFamily="18" charset="0"/>
                      </a:rPr>
                      <m:t>→</m:t>
                    </m:r>
                  </m:oMath>
                </a14:m>
                <a:r>
                  <a:rPr lang="en-US" dirty="0"/>
                  <a:t> IR: Ag Prod. Increases </a:t>
                </a:r>
                <a14:m>
                  <m:oMath xmlns:m="http://schemas.openxmlformats.org/officeDocument/2006/math">
                    <m:r>
                      <a:rPr lang="en-US" b="0" i="1" smtClean="0">
                        <a:latin typeface="Cambria Math" panose="02040503050406030204" pitchFamily="18" charset="0"/>
                      </a:rPr>
                      <m:t>→</m:t>
                    </m:r>
                  </m:oMath>
                </a14:m>
                <a:r>
                  <a:rPr lang="en-US" dirty="0"/>
                  <a:t> Pushes people out of Ag </a:t>
                </a:r>
                <a14:m>
                  <m:oMath xmlns:m="http://schemas.openxmlformats.org/officeDocument/2006/math">
                    <m:r>
                      <a:rPr lang="en-US" b="0" i="1" smtClean="0">
                        <a:latin typeface="Cambria Math" panose="02040503050406030204" pitchFamily="18" charset="0"/>
                      </a:rPr>
                      <m:t>→</m:t>
                    </m:r>
                  </m:oMath>
                </a14:m>
                <a:r>
                  <a:rPr lang="en-US" dirty="0"/>
                  <a:t> People move to city and pursue trade/industry/innovation</a:t>
                </a:r>
              </a:p>
              <a:p>
                <a:r>
                  <a:rPr lang="en-US" dirty="0"/>
                  <a:t>IR </a:t>
                </a:r>
                <a14:m>
                  <m:oMath xmlns:m="http://schemas.openxmlformats.org/officeDocument/2006/math">
                    <m:r>
                      <a:rPr lang="en-US" b="0" i="1" smtClean="0">
                        <a:latin typeface="Cambria Math" panose="02040503050406030204" pitchFamily="18" charset="0"/>
                      </a:rPr>
                      <m:t>→</m:t>
                    </m:r>
                  </m:oMath>
                </a14:m>
                <a:r>
                  <a:rPr lang="en-US" dirty="0"/>
                  <a:t> AR: Returns to trade/industry rise </a:t>
                </a:r>
                <a14:m>
                  <m:oMath xmlns:m="http://schemas.openxmlformats.org/officeDocument/2006/math">
                    <m:r>
                      <a:rPr lang="en-US" b="0" i="1" smtClean="0">
                        <a:latin typeface="Cambria Math" panose="02040503050406030204" pitchFamily="18" charset="0"/>
                      </a:rPr>
                      <m:t>→</m:t>
                    </m:r>
                  </m:oMath>
                </a14:m>
                <a:r>
                  <a:rPr lang="en-US" dirty="0"/>
                  <a:t> Pulls people into cities </a:t>
                </a:r>
                <a14:m>
                  <m:oMath xmlns:m="http://schemas.openxmlformats.org/officeDocument/2006/math">
                    <m:r>
                      <a:rPr lang="en-US" b="0" i="1" smtClean="0">
                        <a:latin typeface="Cambria Math" panose="02040503050406030204" pitchFamily="18" charset="0"/>
                      </a:rPr>
                      <m:t>→</m:t>
                    </m:r>
                  </m:oMath>
                </a14:m>
                <a:r>
                  <a:rPr lang="en-US" dirty="0"/>
                  <a:t> Higher ag prices spur innovation in Ag </a:t>
                </a:r>
              </a:p>
            </p:txBody>
          </p:sp>
        </mc:Choice>
        <mc:Fallback xmlns="">
          <p:sp>
            <p:nvSpPr>
              <p:cNvPr id="7" name="Content Placeholder 6">
                <a:extLst>
                  <a:ext uri="{FF2B5EF4-FFF2-40B4-BE49-F238E27FC236}">
                    <a16:creationId xmlns:a16="http://schemas.microsoft.com/office/drawing/2014/main" id="{BA02EDC9-D25A-9481-417B-381BE09872D5}"/>
                  </a:ext>
                </a:extLst>
              </p:cNvPr>
              <p:cNvSpPr>
                <a:spLocks noGrp="1" noRot="1" noChangeAspect="1" noMove="1" noResize="1" noEditPoints="1" noAdjustHandles="1" noChangeArrowheads="1" noChangeShapeType="1" noTextEdit="1"/>
              </p:cNvSpPr>
              <p:nvPr>
                <p:ph idx="1"/>
              </p:nvPr>
            </p:nvSpPr>
            <p:spPr>
              <a:blipFill>
                <a:blip r:embed="rId2"/>
                <a:stretch>
                  <a:fillRect l="-1278" t="-1752"/>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15C412B5-8FCE-05E1-7637-99D8F758143B}"/>
              </a:ext>
            </a:extLst>
          </p:cNvPr>
          <p:cNvSpPr>
            <a:spLocks noGrp="1"/>
          </p:cNvSpPr>
          <p:nvPr>
            <p:ph type="sldNum" sz="quarter" idx="12"/>
          </p:nvPr>
        </p:nvSpPr>
        <p:spPr/>
        <p:txBody>
          <a:bodyPr/>
          <a:lstStyle/>
          <a:p>
            <a:fld id="{B9382113-9C4C-48C6-9D50-481C56C7F401}" type="slidenum">
              <a:rPr lang="en-US" smtClean="0"/>
              <a:pPr/>
              <a:t>29</a:t>
            </a:fld>
            <a:endParaRPr lang="en-US"/>
          </a:p>
        </p:txBody>
      </p:sp>
    </p:spTree>
    <p:extLst>
      <p:ext uri="{BB962C8B-B14F-4D97-AF65-F5344CB8AC3E}">
        <p14:creationId xmlns:p14="http://schemas.microsoft.com/office/powerpoint/2010/main" val="66052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46313" y="2672557"/>
            <a:ext cx="7772400" cy="1362075"/>
          </a:xfrm>
        </p:spPr>
        <p:txBody>
          <a:bodyPr/>
          <a:lstStyle/>
          <a:p>
            <a:r>
              <a:rPr lang="is-IS" dirty="0"/>
              <a:t>Institutions</a:t>
            </a:r>
            <a:endParaRPr lang="en-US" dirty="0"/>
          </a:p>
        </p:txBody>
      </p:sp>
      <p:sp>
        <p:nvSpPr>
          <p:cNvPr id="6" name="Text Placeholder 5"/>
          <p:cNvSpPr>
            <a:spLocks noGrp="1"/>
          </p:cNvSpPr>
          <p:nvPr>
            <p:ph type="body" idx="1"/>
          </p:nvPr>
        </p:nvSpPr>
        <p:spPr>
          <a:xfrm>
            <a:off x="2409825" y="1066801"/>
            <a:ext cx="7772400" cy="1500187"/>
          </a:xfrm>
        </p:spPr>
        <p:txBody>
          <a:bodyPr/>
          <a:lstStyle/>
          <a:p>
            <a:endParaRPr lang="en-US" dirty="0"/>
          </a:p>
        </p:txBody>
      </p:sp>
      <p:sp>
        <p:nvSpPr>
          <p:cNvPr id="4" name="Slide Number Placeholder 3"/>
          <p:cNvSpPr>
            <a:spLocks noGrp="1"/>
          </p:cNvSpPr>
          <p:nvPr>
            <p:ph type="sldNum" sz="quarter" idx="12"/>
          </p:nvPr>
        </p:nvSpPr>
        <p:spPr/>
        <p:txBody>
          <a:bodyPr/>
          <a:lstStyle/>
          <a:p>
            <a:fld id="{B9382113-9C4C-48C6-9D50-481C56C7F401}" type="slidenum">
              <a:rPr lang="en-US" smtClean="0"/>
              <a:pPr/>
              <a:t>3</a:t>
            </a:fld>
            <a:endParaRPr lang="en-US"/>
          </a:p>
        </p:txBody>
      </p:sp>
    </p:spTree>
    <p:extLst>
      <p:ext uri="{BB962C8B-B14F-4D97-AF65-F5344CB8AC3E}">
        <p14:creationId xmlns:p14="http://schemas.microsoft.com/office/powerpoint/2010/main" val="1057594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9D2D20A-C675-34BD-49DC-40213F306E97}"/>
                  </a:ext>
                </a:extLst>
              </p:cNvPr>
              <p:cNvSpPr>
                <a:spLocks noGrp="1"/>
              </p:cNvSpPr>
              <p:nvPr>
                <p:ph type="title"/>
              </p:nvPr>
            </p:nvSpPr>
            <p:spPr/>
            <p:txBody>
              <a:bodyPr/>
              <a:lstStyle/>
              <a:p>
                <a:r>
                  <a:rPr lang="en-US" dirty="0"/>
                  <a:t>AR </a:t>
                </a:r>
                <a14:m>
                  <m:oMath xmlns:m="http://schemas.openxmlformats.org/officeDocument/2006/math">
                    <m:r>
                      <a:rPr lang="en-US" b="0" i="1" smtClean="0">
                        <a:latin typeface="Cambria Math" panose="02040503050406030204" pitchFamily="18" charset="0"/>
                      </a:rPr>
                      <m:t>→</m:t>
                    </m:r>
                  </m:oMath>
                </a14:m>
                <a:r>
                  <a:rPr lang="en-US" dirty="0"/>
                  <a:t> IR or IR </a:t>
                </a:r>
                <a14:m>
                  <m:oMath xmlns:m="http://schemas.openxmlformats.org/officeDocument/2006/math">
                    <m:r>
                      <a:rPr lang="en-US" b="0" i="1" smtClean="0">
                        <a:latin typeface="Cambria Math" panose="02040503050406030204" pitchFamily="18" charset="0"/>
                      </a:rPr>
                      <m:t>→</m:t>
                    </m:r>
                  </m:oMath>
                </a14:m>
                <a:r>
                  <a:rPr lang="en-US" dirty="0"/>
                  <a:t> AR</a:t>
                </a:r>
              </a:p>
            </p:txBody>
          </p:sp>
        </mc:Choice>
        <mc:Fallback xmlns="">
          <p:sp>
            <p:nvSpPr>
              <p:cNvPr id="2" name="Title 1">
                <a:extLst>
                  <a:ext uri="{FF2B5EF4-FFF2-40B4-BE49-F238E27FC236}">
                    <a16:creationId xmlns:a16="http://schemas.microsoft.com/office/drawing/2014/main" id="{F9D2D20A-C675-34BD-49DC-40213F306E97}"/>
                  </a:ext>
                </a:extLst>
              </p:cNvPr>
              <p:cNvSpPr>
                <a:spLocks noGrp="1" noRot="1" noChangeAspect="1" noMove="1" noResize="1" noEditPoints="1" noAdjustHandles="1" noChangeArrowheads="1" noChangeShapeType="1" noTextEdit="1"/>
              </p:cNvSpPr>
              <p:nvPr>
                <p:ph type="title"/>
              </p:nvPr>
            </p:nvSpPr>
            <p:spPr>
              <a:blipFill>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C7E395-D005-7747-823E-57D39A54B823}"/>
                  </a:ext>
                </a:extLst>
              </p:cNvPr>
              <p:cNvSpPr>
                <a:spLocks noGrp="1"/>
              </p:cNvSpPr>
              <p:nvPr>
                <p:ph idx="1"/>
              </p:nvPr>
            </p:nvSpPr>
            <p:spPr>
              <a:xfrm>
                <a:off x="609600" y="2133600"/>
                <a:ext cx="10972800" cy="3992564"/>
              </a:xfrm>
            </p:spPr>
            <p:txBody>
              <a:bodyPr/>
              <a:lstStyle/>
              <a:p>
                <a:r>
                  <a:rPr lang="en-US" dirty="0"/>
                  <a:t>How can we tell these two stories apart?</a:t>
                </a:r>
              </a:p>
              <a:p>
                <a:r>
                  <a:rPr lang="en-US" dirty="0"/>
                  <a:t>Allen (2009): Different implications about urban wages</a:t>
                </a:r>
              </a:p>
              <a:p>
                <a:pPr lvl="1"/>
                <a:r>
                  <a:rPr lang="en-US" dirty="0"/>
                  <a:t>AR </a:t>
                </a:r>
                <a14:m>
                  <m:oMath xmlns:m="http://schemas.openxmlformats.org/officeDocument/2006/math">
                    <m:r>
                      <a:rPr lang="en-US" i="1">
                        <a:latin typeface="Cambria Math" panose="02040503050406030204" pitchFamily="18" charset="0"/>
                      </a:rPr>
                      <m:t>→</m:t>
                    </m:r>
                  </m:oMath>
                </a14:m>
                <a:r>
                  <a:rPr lang="en-US" dirty="0"/>
                  <a:t> IR: People pushed out of country-side </a:t>
                </a:r>
                <a14:m>
                  <m:oMath xmlns:m="http://schemas.openxmlformats.org/officeDocument/2006/math">
                    <m:r>
                      <a:rPr lang="en-US" b="0" i="1" smtClean="0">
                        <a:latin typeface="Cambria Math" panose="02040503050406030204" pitchFamily="18" charset="0"/>
                      </a:rPr>
                      <m:t>→</m:t>
                    </m:r>
                  </m:oMath>
                </a14:m>
                <a:r>
                  <a:rPr lang="en-US" dirty="0"/>
                  <a:t> low urban wages</a:t>
                </a:r>
              </a:p>
              <a:p>
                <a:pPr lvl="1"/>
                <a:r>
                  <a:rPr lang="en-US" dirty="0"/>
                  <a:t>IR </a:t>
                </a:r>
                <a14:m>
                  <m:oMath xmlns:m="http://schemas.openxmlformats.org/officeDocument/2006/math">
                    <m:r>
                      <a:rPr lang="en-US" i="1">
                        <a:latin typeface="Cambria Math" panose="02040503050406030204" pitchFamily="18" charset="0"/>
                      </a:rPr>
                      <m:t>→</m:t>
                    </m:r>
                  </m:oMath>
                </a14:m>
                <a:r>
                  <a:rPr lang="en-US" dirty="0"/>
                  <a:t> AR: People pulled into cities </a:t>
                </a:r>
                <a14:m>
                  <m:oMath xmlns:m="http://schemas.openxmlformats.org/officeDocument/2006/math">
                    <m:r>
                      <a:rPr lang="en-US" b="0" i="1" smtClean="0">
                        <a:latin typeface="Cambria Math" panose="02040503050406030204" pitchFamily="18" charset="0"/>
                      </a:rPr>
                      <m:t>→</m:t>
                    </m:r>
                  </m:oMath>
                </a14:m>
                <a:r>
                  <a:rPr lang="en-US" dirty="0"/>
                  <a:t> high urban wages</a:t>
                </a:r>
              </a:p>
            </p:txBody>
          </p:sp>
        </mc:Choice>
        <mc:Fallback xmlns="">
          <p:sp>
            <p:nvSpPr>
              <p:cNvPr id="3" name="Content Placeholder 2">
                <a:extLst>
                  <a:ext uri="{FF2B5EF4-FFF2-40B4-BE49-F238E27FC236}">
                    <a16:creationId xmlns:a16="http://schemas.microsoft.com/office/drawing/2014/main" id="{FBC7E395-D005-7747-823E-57D39A54B823}"/>
                  </a:ext>
                </a:extLst>
              </p:cNvPr>
              <p:cNvSpPr>
                <a:spLocks noGrp="1" noRot="1" noChangeAspect="1" noMove="1" noResize="1" noEditPoints="1" noAdjustHandles="1" noChangeArrowheads="1" noChangeShapeType="1" noTextEdit="1"/>
              </p:cNvSpPr>
              <p:nvPr>
                <p:ph idx="1"/>
              </p:nvPr>
            </p:nvSpPr>
            <p:spPr>
              <a:xfrm>
                <a:off x="609600" y="2133600"/>
                <a:ext cx="10972800" cy="3992564"/>
              </a:xfrm>
              <a:blipFill>
                <a:blip r:embed="rId3"/>
                <a:stretch>
                  <a:fillRect l="-1278" t="-198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85EC3E4-26A0-4A4D-4823-1DDA82D1B0EF}"/>
              </a:ext>
            </a:extLst>
          </p:cNvPr>
          <p:cNvSpPr>
            <a:spLocks noGrp="1"/>
          </p:cNvSpPr>
          <p:nvPr>
            <p:ph type="sldNum" sz="quarter" idx="12"/>
          </p:nvPr>
        </p:nvSpPr>
        <p:spPr/>
        <p:txBody>
          <a:bodyPr/>
          <a:lstStyle/>
          <a:p>
            <a:fld id="{B9382113-9C4C-48C6-9D50-481C56C7F401}" type="slidenum">
              <a:rPr lang="en-US" smtClean="0"/>
              <a:pPr/>
              <a:t>30</a:t>
            </a:fld>
            <a:endParaRPr lang="en-US"/>
          </a:p>
        </p:txBody>
      </p:sp>
    </p:spTree>
    <p:extLst>
      <p:ext uri="{BB962C8B-B14F-4D97-AF65-F5344CB8AC3E}">
        <p14:creationId xmlns:p14="http://schemas.microsoft.com/office/powerpoint/2010/main" val="203272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0997C5B6-FA36-2D1A-F9E1-E41466857AD5}"/>
                  </a:ext>
                </a:extLst>
              </p:cNvPr>
              <p:cNvSpPr>
                <a:spLocks noGrp="1"/>
              </p:cNvSpPr>
              <p:nvPr>
                <p:ph type="title"/>
              </p:nvPr>
            </p:nvSpPr>
            <p:spPr/>
            <p:txBody>
              <a:bodyPr/>
              <a:lstStyle/>
              <a:p>
                <a:r>
                  <a:rPr lang="en-US" dirty="0"/>
                  <a:t>AR </a:t>
                </a:r>
                <a14:m>
                  <m:oMath xmlns:m="http://schemas.openxmlformats.org/officeDocument/2006/math">
                    <m:r>
                      <a:rPr lang="en-US" i="1">
                        <a:latin typeface="Cambria Math" panose="02040503050406030204" pitchFamily="18" charset="0"/>
                      </a:rPr>
                      <m:t>→</m:t>
                    </m:r>
                  </m:oMath>
                </a14:m>
                <a:r>
                  <a:rPr lang="en-US" dirty="0"/>
                  <a:t> IR or IR </a:t>
                </a:r>
                <a14:m>
                  <m:oMath xmlns:m="http://schemas.openxmlformats.org/officeDocument/2006/math">
                    <m:r>
                      <a:rPr lang="en-US" i="1">
                        <a:latin typeface="Cambria Math" panose="02040503050406030204" pitchFamily="18" charset="0"/>
                      </a:rPr>
                      <m:t>→</m:t>
                    </m:r>
                  </m:oMath>
                </a14:m>
                <a:r>
                  <a:rPr lang="en-US" dirty="0"/>
                  <a:t> AR</a:t>
                </a:r>
              </a:p>
            </p:txBody>
          </p:sp>
        </mc:Choice>
        <mc:Fallback xmlns="">
          <p:sp>
            <p:nvSpPr>
              <p:cNvPr id="5" name="Title 4">
                <a:extLst>
                  <a:ext uri="{FF2B5EF4-FFF2-40B4-BE49-F238E27FC236}">
                    <a16:creationId xmlns:a16="http://schemas.microsoft.com/office/drawing/2014/main" id="{0997C5B6-FA36-2D1A-F9E1-E41466857AD5}"/>
                  </a:ext>
                </a:extLst>
              </p:cNvPr>
              <p:cNvSpPr>
                <a:spLocks noGrp="1" noRot="1" noChangeAspect="1" noMove="1" noResize="1" noEditPoints="1" noAdjustHandles="1" noChangeArrowheads="1" noChangeShapeType="1" noTextEdit="1"/>
              </p:cNvSpPr>
              <p:nvPr>
                <p:ph type="title"/>
              </p:nvPr>
            </p:nvSpPr>
            <p:spPr>
              <a:blipFill>
                <a:blip r:embed="rId2"/>
                <a:stretch>
                  <a:fillRect b="-8511"/>
                </a:stretch>
              </a:blipFill>
            </p:spPr>
            <p:txBody>
              <a:bodyPr/>
              <a:lstStyle/>
              <a:p>
                <a:r>
                  <a:rPr lang="en-US">
                    <a:noFill/>
                  </a:rPr>
                  <a:t> </a:t>
                </a:r>
              </a:p>
            </p:txBody>
          </p:sp>
        </mc:Fallback>
      </mc:AlternateContent>
      <p:pic>
        <p:nvPicPr>
          <p:cNvPr id="9" name="Content Placeholder 8" descr="A graph of the different cities&#10;&#10;AI-generated content may be incorrect.">
            <a:extLst>
              <a:ext uri="{FF2B5EF4-FFF2-40B4-BE49-F238E27FC236}">
                <a16:creationId xmlns:a16="http://schemas.microsoft.com/office/drawing/2014/main" id="{A84BD5C2-E751-F17B-0FC4-748092CB06E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8599" y="1600200"/>
            <a:ext cx="5873305" cy="3968044"/>
          </a:xfrm>
        </p:spPr>
      </p:pic>
      <p:pic>
        <p:nvPicPr>
          <p:cNvPr id="11" name="Content Placeholder 10" descr="A graph of the country's growth&#10;&#10;AI-generated content may be incorrect.">
            <a:extLst>
              <a:ext uri="{FF2B5EF4-FFF2-40B4-BE49-F238E27FC236}">
                <a16:creationId xmlns:a16="http://schemas.microsoft.com/office/drawing/2014/main" id="{45B376F9-A519-F82D-B8A9-72E45AE05EF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26200" y="1582027"/>
            <a:ext cx="5334000" cy="4006095"/>
          </a:xfrm>
        </p:spPr>
      </p:pic>
      <p:sp>
        <p:nvSpPr>
          <p:cNvPr id="4" name="Slide Number Placeholder 3">
            <a:extLst>
              <a:ext uri="{FF2B5EF4-FFF2-40B4-BE49-F238E27FC236}">
                <a16:creationId xmlns:a16="http://schemas.microsoft.com/office/drawing/2014/main" id="{CFA199D6-B2A6-01D6-0A8A-CFAA36F9A794}"/>
              </a:ext>
            </a:extLst>
          </p:cNvPr>
          <p:cNvSpPr>
            <a:spLocks noGrp="1"/>
          </p:cNvSpPr>
          <p:nvPr>
            <p:ph type="sldNum" sz="quarter" idx="12"/>
          </p:nvPr>
        </p:nvSpPr>
        <p:spPr/>
        <p:txBody>
          <a:bodyPr/>
          <a:lstStyle/>
          <a:p>
            <a:fld id="{B9382113-9C4C-48C6-9D50-481C56C7F401}" type="slidenum">
              <a:rPr lang="en-US" smtClean="0"/>
              <a:pPr/>
              <a:t>31</a:t>
            </a:fld>
            <a:endParaRPr lang="en-US"/>
          </a:p>
        </p:txBody>
      </p:sp>
      <p:sp>
        <p:nvSpPr>
          <p:cNvPr id="12" name="TextBox 11">
            <a:extLst>
              <a:ext uri="{FF2B5EF4-FFF2-40B4-BE49-F238E27FC236}">
                <a16:creationId xmlns:a16="http://schemas.microsoft.com/office/drawing/2014/main" id="{AAA87574-4E99-E25E-D205-67221ACF30AB}"/>
              </a:ext>
            </a:extLst>
          </p:cNvPr>
          <p:cNvSpPr txBox="1"/>
          <p:nvPr/>
        </p:nvSpPr>
        <p:spPr>
          <a:xfrm>
            <a:off x="1066800" y="5943600"/>
            <a:ext cx="9570184" cy="523220"/>
          </a:xfrm>
          <a:prstGeom prst="rect">
            <a:avLst/>
          </a:prstGeom>
          <a:noFill/>
        </p:spPr>
        <p:txBody>
          <a:bodyPr wrap="none" rtlCol="0">
            <a:spAutoFit/>
          </a:bodyPr>
          <a:lstStyle/>
          <a:p>
            <a:r>
              <a:rPr lang="en-US" sz="2800" dirty="0"/>
              <a:t>Agricultural Revolution happens in places with high urban wages</a:t>
            </a:r>
          </a:p>
        </p:txBody>
      </p:sp>
    </p:spTree>
    <p:extLst>
      <p:ext uri="{BB962C8B-B14F-4D97-AF65-F5344CB8AC3E}">
        <p14:creationId xmlns:p14="http://schemas.microsoft.com/office/powerpoint/2010/main" val="3851475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FF5680-CB4E-0775-9D77-1D0CC4CA76EF}"/>
              </a:ext>
            </a:extLst>
          </p:cNvPr>
          <p:cNvSpPr>
            <a:spLocks noGrp="1"/>
          </p:cNvSpPr>
          <p:nvPr>
            <p:ph type="title"/>
          </p:nvPr>
        </p:nvSpPr>
        <p:spPr/>
        <p:txBody>
          <a:bodyPr/>
          <a:lstStyle/>
          <a:p>
            <a:r>
              <a:rPr lang="en-US" dirty="0"/>
              <a:t>Decline of Feudalism and Rise of Capitalism</a:t>
            </a:r>
          </a:p>
        </p:txBody>
      </p:sp>
      <p:sp>
        <p:nvSpPr>
          <p:cNvPr id="7" name="Content Placeholder 6">
            <a:extLst>
              <a:ext uri="{FF2B5EF4-FFF2-40B4-BE49-F238E27FC236}">
                <a16:creationId xmlns:a16="http://schemas.microsoft.com/office/drawing/2014/main" id="{A36BD2AE-25D7-F339-B323-A57901DB920C}"/>
              </a:ext>
            </a:extLst>
          </p:cNvPr>
          <p:cNvSpPr>
            <a:spLocks noGrp="1"/>
          </p:cNvSpPr>
          <p:nvPr>
            <p:ph idx="1"/>
          </p:nvPr>
        </p:nvSpPr>
        <p:spPr>
          <a:xfrm>
            <a:off x="304800" y="1600201"/>
            <a:ext cx="11430000" cy="5121275"/>
          </a:xfrm>
        </p:spPr>
        <p:txBody>
          <a:bodyPr>
            <a:normAutofit/>
          </a:bodyPr>
          <a:lstStyle/>
          <a:p>
            <a:r>
              <a:rPr lang="en-US" dirty="0"/>
              <a:t>Medieval England was a feudal society</a:t>
            </a:r>
          </a:p>
          <a:p>
            <a:pPr lvl="1"/>
            <a:r>
              <a:rPr lang="en-US" dirty="0"/>
              <a:t>Crown, lords, freehold farmers, serfs</a:t>
            </a:r>
          </a:p>
          <a:p>
            <a:r>
              <a:rPr lang="en-US" dirty="0"/>
              <a:t>Gradual increase in freedom/property rights/rule of law</a:t>
            </a:r>
          </a:p>
          <a:p>
            <a:pPr lvl="1"/>
            <a:r>
              <a:rPr lang="en-US" dirty="0"/>
              <a:t>Royal courts gradually protected freeholds from lords (Common Law)</a:t>
            </a:r>
          </a:p>
          <a:p>
            <a:pPr lvl="1"/>
            <a:r>
              <a:rPr lang="en-US" dirty="0"/>
              <a:t>Black Death led to collapse of serfdom and early enclosures</a:t>
            </a:r>
          </a:p>
          <a:p>
            <a:pPr lvl="1"/>
            <a:r>
              <a:rPr lang="en-US" dirty="0"/>
              <a:t>Crown reacted to expropriation by gradual protection of tenant farmers</a:t>
            </a:r>
          </a:p>
          <a:p>
            <a:r>
              <a:rPr lang="en-US" dirty="0"/>
              <a:t>By 17</a:t>
            </a:r>
            <a:r>
              <a:rPr lang="en-US" baseline="30000" dirty="0"/>
              <a:t>th</a:t>
            </a:r>
            <a:r>
              <a:rPr lang="en-US" dirty="0"/>
              <a:t> century: Rise of yeoman farmers with substantial proprietary interest in the soil (and thus incentive to innovate)</a:t>
            </a:r>
          </a:p>
          <a:p>
            <a:r>
              <a:rPr lang="en-US" dirty="0"/>
              <a:t>Contrast: More intense serfdom in E. Europe after Black Death</a:t>
            </a:r>
          </a:p>
        </p:txBody>
      </p:sp>
      <p:sp>
        <p:nvSpPr>
          <p:cNvPr id="5" name="Slide Number Placeholder 4">
            <a:extLst>
              <a:ext uri="{FF2B5EF4-FFF2-40B4-BE49-F238E27FC236}">
                <a16:creationId xmlns:a16="http://schemas.microsoft.com/office/drawing/2014/main" id="{A08FD461-11EC-FEA9-592E-8AAF7A4A180E}"/>
              </a:ext>
            </a:extLst>
          </p:cNvPr>
          <p:cNvSpPr>
            <a:spLocks noGrp="1"/>
          </p:cNvSpPr>
          <p:nvPr>
            <p:ph type="sldNum" sz="quarter" idx="12"/>
          </p:nvPr>
        </p:nvSpPr>
        <p:spPr/>
        <p:txBody>
          <a:bodyPr/>
          <a:lstStyle/>
          <a:p>
            <a:fld id="{B9382113-9C4C-48C6-9D50-481C56C7F401}" type="slidenum">
              <a:rPr lang="en-US" smtClean="0"/>
              <a:pPr/>
              <a:t>32</a:t>
            </a:fld>
            <a:endParaRPr lang="en-US"/>
          </a:p>
        </p:txBody>
      </p:sp>
    </p:spTree>
    <p:extLst>
      <p:ext uri="{BB962C8B-B14F-4D97-AF65-F5344CB8AC3E}">
        <p14:creationId xmlns:p14="http://schemas.microsoft.com/office/powerpoint/2010/main" val="323039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28A4-8871-F803-879E-253CA5D71425}"/>
              </a:ext>
            </a:extLst>
          </p:cNvPr>
          <p:cNvSpPr>
            <a:spLocks noGrp="1"/>
          </p:cNvSpPr>
          <p:nvPr>
            <p:ph type="title"/>
          </p:nvPr>
        </p:nvSpPr>
        <p:spPr/>
        <p:txBody>
          <a:bodyPr/>
          <a:lstStyle/>
          <a:p>
            <a:r>
              <a:rPr lang="en-US" dirty="0" err="1"/>
              <a:t>iClicker</a:t>
            </a:r>
            <a:r>
              <a:rPr lang="en-US" dirty="0"/>
              <a:t> Poll</a:t>
            </a:r>
          </a:p>
        </p:txBody>
      </p:sp>
      <p:sp>
        <p:nvSpPr>
          <p:cNvPr id="3" name="Content Placeholder 2">
            <a:extLst>
              <a:ext uri="{FF2B5EF4-FFF2-40B4-BE49-F238E27FC236}">
                <a16:creationId xmlns:a16="http://schemas.microsoft.com/office/drawing/2014/main" id="{4F68F5A5-0394-2906-67A8-C99762AE9968}"/>
              </a:ext>
            </a:extLst>
          </p:cNvPr>
          <p:cNvSpPr>
            <a:spLocks noGrp="1"/>
          </p:cNvSpPr>
          <p:nvPr>
            <p:ph idx="1"/>
          </p:nvPr>
        </p:nvSpPr>
        <p:spPr/>
        <p:txBody>
          <a:bodyPr/>
          <a:lstStyle/>
          <a:p>
            <a:r>
              <a:rPr lang="en-US" dirty="0"/>
              <a:t>High wages in English cities at the time of the Agricultural Revolution suggests that </a:t>
            </a:r>
          </a:p>
          <a:p>
            <a:pPr marL="514350" indent="-514350">
              <a:buFont typeface="+mj-lt"/>
              <a:buAutoNum type="arabicPeriod"/>
            </a:pPr>
            <a:r>
              <a:rPr lang="en-US" dirty="0"/>
              <a:t>The Agricultural Revolution caused the Industrial Revolution</a:t>
            </a:r>
          </a:p>
          <a:p>
            <a:pPr marL="514350" indent="-514350">
              <a:buFont typeface="+mj-lt"/>
              <a:buAutoNum type="arabicPeriod"/>
            </a:pPr>
            <a:r>
              <a:rPr lang="en-US" dirty="0"/>
              <a:t>The Industrial Revolution caused the Agricultural Revolution</a:t>
            </a:r>
          </a:p>
        </p:txBody>
      </p:sp>
      <p:sp>
        <p:nvSpPr>
          <p:cNvPr id="4" name="Slide Number Placeholder 3">
            <a:extLst>
              <a:ext uri="{FF2B5EF4-FFF2-40B4-BE49-F238E27FC236}">
                <a16:creationId xmlns:a16="http://schemas.microsoft.com/office/drawing/2014/main" id="{BF3A9298-D1FD-7818-5082-6AE3453EFA56}"/>
              </a:ext>
            </a:extLst>
          </p:cNvPr>
          <p:cNvSpPr>
            <a:spLocks noGrp="1"/>
          </p:cNvSpPr>
          <p:nvPr>
            <p:ph type="sldNum" sz="quarter" idx="12"/>
          </p:nvPr>
        </p:nvSpPr>
        <p:spPr/>
        <p:txBody>
          <a:bodyPr/>
          <a:lstStyle/>
          <a:p>
            <a:fld id="{B9382113-9C4C-48C6-9D50-481C56C7F401}" type="slidenum">
              <a:rPr lang="en-US" smtClean="0"/>
              <a:pPr/>
              <a:t>33</a:t>
            </a:fld>
            <a:endParaRPr lang="en-US"/>
          </a:p>
        </p:txBody>
      </p:sp>
    </p:spTree>
    <p:extLst>
      <p:ext uri="{BB962C8B-B14F-4D97-AF65-F5344CB8AC3E}">
        <p14:creationId xmlns:p14="http://schemas.microsoft.com/office/powerpoint/2010/main" val="1226114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8AAB1-CF5F-03E9-2327-E1389724FA3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BC088BF-0E2F-5C49-0917-888180DCF813}"/>
              </a:ext>
            </a:extLst>
          </p:cNvPr>
          <p:cNvSpPr>
            <a:spLocks noGrp="1"/>
          </p:cNvSpPr>
          <p:nvPr>
            <p:ph type="title"/>
          </p:nvPr>
        </p:nvSpPr>
        <p:spPr>
          <a:xfrm>
            <a:off x="2133600" y="2667001"/>
            <a:ext cx="7772400" cy="1362075"/>
          </a:xfrm>
        </p:spPr>
        <p:txBody>
          <a:bodyPr/>
          <a:lstStyle/>
          <a:p>
            <a:r>
              <a:rPr lang="is-IS" dirty="0"/>
              <a:t>High Wages and Cheap Coal</a:t>
            </a:r>
            <a:endParaRPr lang="en-US" dirty="0"/>
          </a:p>
        </p:txBody>
      </p:sp>
      <p:sp>
        <p:nvSpPr>
          <p:cNvPr id="6" name="Text Placeholder 5">
            <a:extLst>
              <a:ext uri="{FF2B5EF4-FFF2-40B4-BE49-F238E27FC236}">
                <a16:creationId xmlns:a16="http://schemas.microsoft.com/office/drawing/2014/main" id="{0E59FEFB-4E2C-96CB-221A-122D4EA1B211}"/>
              </a:ext>
            </a:extLst>
          </p:cNvPr>
          <p:cNvSpPr>
            <a:spLocks noGrp="1"/>
          </p:cNvSpPr>
          <p:nvPr>
            <p:ph type="body" idx="1"/>
          </p:nvPr>
        </p:nvSpPr>
        <p:spPr>
          <a:xfrm>
            <a:off x="2255838" y="838201"/>
            <a:ext cx="7772400" cy="1500187"/>
          </a:xfrm>
        </p:spPr>
        <p:txBody>
          <a:bodyPr/>
          <a:lstStyle/>
          <a:p>
            <a:endParaRPr lang="en-US" dirty="0"/>
          </a:p>
        </p:txBody>
      </p:sp>
      <p:sp>
        <p:nvSpPr>
          <p:cNvPr id="4" name="Slide Number Placeholder 3">
            <a:extLst>
              <a:ext uri="{FF2B5EF4-FFF2-40B4-BE49-F238E27FC236}">
                <a16:creationId xmlns:a16="http://schemas.microsoft.com/office/drawing/2014/main" id="{8164DD8D-B80A-C486-8310-9ABFD4999826}"/>
              </a:ext>
            </a:extLst>
          </p:cNvPr>
          <p:cNvSpPr>
            <a:spLocks noGrp="1"/>
          </p:cNvSpPr>
          <p:nvPr>
            <p:ph type="sldNum" sz="quarter" idx="12"/>
          </p:nvPr>
        </p:nvSpPr>
        <p:spPr/>
        <p:txBody>
          <a:bodyPr/>
          <a:lstStyle/>
          <a:p>
            <a:fld id="{B9382113-9C4C-48C6-9D50-481C56C7F401}" type="slidenum">
              <a:rPr lang="en-US" smtClean="0"/>
              <a:pPr/>
              <a:t>34</a:t>
            </a:fld>
            <a:endParaRPr lang="en-US"/>
          </a:p>
        </p:txBody>
      </p:sp>
    </p:spTree>
    <p:extLst>
      <p:ext uri="{BB962C8B-B14F-4D97-AF65-F5344CB8AC3E}">
        <p14:creationId xmlns:p14="http://schemas.microsoft.com/office/powerpoint/2010/main" val="1535110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5EB7-C789-6F35-D592-9817FBBA19E4}"/>
              </a:ext>
            </a:extLst>
          </p:cNvPr>
          <p:cNvSpPr>
            <a:spLocks noGrp="1"/>
          </p:cNvSpPr>
          <p:nvPr>
            <p:ph type="title"/>
          </p:nvPr>
        </p:nvSpPr>
        <p:spPr/>
        <p:txBody>
          <a:bodyPr/>
          <a:lstStyle/>
          <a:p>
            <a:r>
              <a:rPr lang="en-US" dirty="0"/>
              <a:t>Why Britain?</a:t>
            </a:r>
          </a:p>
        </p:txBody>
      </p:sp>
      <p:sp>
        <p:nvSpPr>
          <p:cNvPr id="3" name="Content Placeholder 2">
            <a:extLst>
              <a:ext uri="{FF2B5EF4-FFF2-40B4-BE49-F238E27FC236}">
                <a16:creationId xmlns:a16="http://schemas.microsoft.com/office/drawing/2014/main" id="{B891BF73-ADE4-3D30-14DF-3CD13D01884C}"/>
              </a:ext>
            </a:extLst>
          </p:cNvPr>
          <p:cNvSpPr>
            <a:spLocks noGrp="1"/>
          </p:cNvSpPr>
          <p:nvPr>
            <p:ph idx="1"/>
          </p:nvPr>
        </p:nvSpPr>
        <p:spPr/>
        <p:txBody>
          <a:bodyPr/>
          <a:lstStyle/>
          <a:p>
            <a:r>
              <a:rPr lang="en-US" dirty="0"/>
              <a:t>Industrial Revolution very concentrated in Britain</a:t>
            </a:r>
          </a:p>
          <a:p>
            <a:pPr lvl="1"/>
            <a:r>
              <a:rPr lang="en-US" dirty="0"/>
              <a:t>Newcomen steam engine, separate condenser, high pressure steam engine, flying shuttle, spinning jenny, water frame, mule, coke smelting furnace, etc. </a:t>
            </a:r>
          </a:p>
          <a:p>
            <a:r>
              <a:rPr lang="en-US" dirty="0"/>
              <a:t>In 1500: Britain relatively unimportant island off of NW Europe</a:t>
            </a:r>
          </a:p>
          <a:p>
            <a:r>
              <a:rPr lang="en-US" dirty="0"/>
              <a:t>By 1800: Industrial powerhouse / global empire</a:t>
            </a:r>
          </a:p>
          <a:p>
            <a:endParaRPr lang="en-US" dirty="0"/>
          </a:p>
          <a:p>
            <a:r>
              <a:rPr lang="en-US" dirty="0"/>
              <a:t>What was so special about Britain?</a:t>
            </a:r>
          </a:p>
        </p:txBody>
      </p:sp>
      <p:sp>
        <p:nvSpPr>
          <p:cNvPr id="4" name="Slide Number Placeholder 3">
            <a:extLst>
              <a:ext uri="{FF2B5EF4-FFF2-40B4-BE49-F238E27FC236}">
                <a16:creationId xmlns:a16="http://schemas.microsoft.com/office/drawing/2014/main" id="{1F353559-DDCC-5BF9-5F6C-A13E8173FAE8}"/>
              </a:ext>
            </a:extLst>
          </p:cNvPr>
          <p:cNvSpPr>
            <a:spLocks noGrp="1"/>
          </p:cNvSpPr>
          <p:nvPr>
            <p:ph type="sldNum" sz="quarter" idx="12"/>
          </p:nvPr>
        </p:nvSpPr>
        <p:spPr/>
        <p:txBody>
          <a:bodyPr/>
          <a:lstStyle/>
          <a:p>
            <a:fld id="{B9382113-9C4C-48C6-9D50-481C56C7F401}" type="slidenum">
              <a:rPr lang="en-US" smtClean="0"/>
              <a:pPr/>
              <a:t>35</a:t>
            </a:fld>
            <a:endParaRPr lang="en-US"/>
          </a:p>
        </p:txBody>
      </p:sp>
    </p:spTree>
    <p:extLst>
      <p:ext uri="{BB962C8B-B14F-4D97-AF65-F5344CB8AC3E}">
        <p14:creationId xmlns:p14="http://schemas.microsoft.com/office/powerpoint/2010/main" val="316031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282B-7867-A0A0-EC00-A14CDB15D002}"/>
              </a:ext>
            </a:extLst>
          </p:cNvPr>
          <p:cNvSpPr>
            <a:spLocks noGrp="1"/>
          </p:cNvSpPr>
          <p:nvPr>
            <p:ph type="title"/>
          </p:nvPr>
        </p:nvSpPr>
        <p:spPr/>
        <p:txBody>
          <a:bodyPr/>
          <a:lstStyle/>
          <a:p>
            <a:r>
              <a:rPr lang="en-US" dirty="0"/>
              <a:t>Allen (2009): High Wages and Cheap Coal</a:t>
            </a:r>
          </a:p>
        </p:txBody>
      </p:sp>
      <p:sp>
        <p:nvSpPr>
          <p:cNvPr id="3" name="Content Placeholder 2">
            <a:extLst>
              <a:ext uri="{FF2B5EF4-FFF2-40B4-BE49-F238E27FC236}">
                <a16:creationId xmlns:a16="http://schemas.microsoft.com/office/drawing/2014/main" id="{220F7734-1973-57EA-8075-835AF8CB5192}"/>
              </a:ext>
            </a:extLst>
          </p:cNvPr>
          <p:cNvSpPr>
            <a:spLocks noGrp="1"/>
          </p:cNvSpPr>
          <p:nvPr>
            <p:ph idx="1"/>
          </p:nvPr>
        </p:nvSpPr>
        <p:spPr/>
        <p:txBody>
          <a:bodyPr/>
          <a:lstStyle/>
          <a:p>
            <a:r>
              <a:rPr lang="en-US" dirty="0"/>
              <a:t>High wages and cheap coal gave British strong incentive to produce labor-saving innovations</a:t>
            </a:r>
          </a:p>
          <a:p>
            <a:endParaRPr lang="en-US" dirty="0"/>
          </a:p>
          <a:p>
            <a:r>
              <a:rPr lang="en-US" dirty="0"/>
              <a:t>“The Industrial Revolution, in short, was invented in Britain in the eighteenth century because it paid to invent it there, while it would not have been profitable to invent in other times and places.”</a:t>
            </a:r>
          </a:p>
        </p:txBody>
      </p:sp>
      <p:sp>
        <p:nvSpPr>
          <p:cNvPr id="4" name="Slide Number Placeholder 3">
            <a:extLst>
              <a:ext uri="{FF2B5EF4-FFF2-40B4-BE49-F238E27FC236}">
                <a16:creationId xmlns:a16="http://schemas.microsoft.com/office/drawing/2014/main" id="{86B76BAE-73DE-0919-D37B-136766351CA3}"/>
              </a:ext>
            </a:extLst>
          </p:cNvPr>
          <p:cNvSpPr>
            <a:spLocks noGrp="1"/>
          </p:cNvSpPr>
          <p:nvPr>
            <p:ph type="sldNum" sz="quarter" idx="12"/>
          </p:nvPr>
        </p:nvSpPr>
        <p:spPr/>
        <p:txBody>
          <a:bodyPr/>
          <a:lstStyle/>
          <a:p>
            <a:fld id="{B9382113-9C4C-48C6-9D50-481C56C7F401}" type="slidenum">
              <a:rPr lang="en-US" smtClean="0"/>
              <a:pPr/>
              <a:t>36</a:t>
            </a:fld>
            <a:endParaRPr lang="en-US"/>
          </a:p>
        </p:txBody>
      </p:sp>
    </p:spTree>
    <p:extLst>
      <p:ext uri="{BB962C8B-B14F-4D97-AF65-F5344CB8AC3E}">
        <p14:creationId xmlns:p14="http://schemas.microsoft.com/office/powerpoint/2010/main" val="1892319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20B1-FBF2-D45C-CFF3-243EE787765E}"/>
              </a:ext>
            </a:extLst>
          </p:cNvPr>
          <p:cNvSpPr>
            <a:spLocks noGrp="1"/>
          </p:cNvSpPr>
          <p:nvPr>
            <p:ph type="title"/>
          </p:nvPr>
        </p:nvSpPr>
        <p:spPr/>
        <p:txBody>
          <a:bodyPr/>
          <a:lstStyle/>
          <a:p>
            <a:r>
              <a:rPr lang="en-US" dirty="0"/>
              <a:t>Directed Technical Change</a:t>
            </a:r>
          </a:p>
        </p:txBody>
      </p:sp>
      <p:sp>
        <p:nvSpPr>
          <p:cNvPr id="3" name="Content Placeholder 2">
            <a:extLst>
              <a:ext uri="{FF2B5EF4-FFF2-40B4-BE49-F238E27FC236}">
                <a16:creationId xmlns:a16="http://schemas.microsoft.com/office/drawing/2014/main" id="{F2D66A50-E347-2448-2D0F-99B235B44AD7}"/>
              </a:ext>
            </a:extLst>
          </p:cNvPr>
          <p:cNvSpPr>
            <a:spLocks noGrp="1"/>
          </p:cNvSpPr>
          <p:nvPr>
            <p:ph idx="1"/>
          </p:nvPr>
        </p:nvSpPr>
        <p:spPr/>
        <p:txBody>
          <a:bodyPr/>
          <a:lstStyle/>
          <a:p>
            <a:r>
              <a:rPr lang="en-US" dirty="0"/>
              <a:t>High wages? How can that be an advantage? Shouldn’t that make British industry less competitive?</a:t>
            </a:r>
          </a:p>
          <a:p>
            <a:r>
              <a:rPr lang="en-US" dirty="0"/>
              <a:t>But it spurs labor-saving innovation</a:t>
            </a:r>
          </a:p>
          <a:p>
            <a:r>
              <a:rPr lang="en-US" dirty="0"/>
              <a:t>Industrial Revolution was about the invention of machines</a:t>
            </a:r>
          </a:p>
          <a:p>
            <a:r>
              <a:rPr lang="en-US" dirty="0"/>
              <a:t>Needed high wages to make it profitable to invent machines</a:t>
            </a:r>
          </a:p>
          <a:p>
            <a:r>
              <a:rPr lang="en-US" dirty="0"/>
              <a:t>Machines use a lot of energy. </a:t>
            </a:r>
          </a:p>
          <a:p>
            <a:r>
              <a:rPr lang="en-US" dirty="0"/>
              <a:t>Need cheap energy to invent machines</a:t>
            </a:r>
          </a:p>
        </p:txBody>
      </p:sp>
      <p:sp>
        <p:nvSpPr>
          <p:cNvPr id="4" name="Slide Number Placeholder 3">
            <a:extLst>
              <a:ext uri="{FF2B5EF4-FFF2-40B4-BE49-F238E27FC236}">
                <a16:creationId xmlns:a16="http://schemas.microsoft.com/office/drawing/2014/main" id="{8CC6BC7A-BE50-7C80-BB32-6E72E9683A31}"/>
              </a:ext>
            </a:extLst>
          </p:cNvPr>
          <p:cNvSpPr>
            <a:spLocks noGrp="1"/>
          </p:cNvSpPr>
          <p:nvPr>
            <p:ph type="sldNum" sz="quarter" idx="12"/>
          </p:nvPr>
        </p:nvSpPr>
        <p:spPr/>
        <p:txBody>
          <a:bodyPr/>
          <a:lstStyle/>
          <a:p>
            <a:fld id="{B9382113-9C4C-48C6-9D50-481C56C7F401}" type="slidenum">
              <a:rPr lang="en-US" smtClean="0"/>
              <a:pPr/>
              <a:t>37</a:t>
            </a:fld>
            <a:endParaRPr lang="en-US"/>
          </a:p>
        </p:txBody>
      </p:sp>
    </p:spTree>
    <p:extLst>
      <p:ext uri="{BB962C8B-B14F-4D97-AF65-F5344CB8AC3E}">
        <p14:creationId xmlns:p14="http://schemas.microsoft.com/office/powerpoint/2010/main" val="207719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330F7-DA3E-0485-1A55-40410389A5A9}"/>
              </a:ext>
            </a:extLst>
          </p:cNvPr>
          <p:cNvSpPr>
            <a:spLocks noGrp="1"/>
          </p:cNvSpPr>
          <p:nvPr>
            <p:ph type="title"/>
          </p:nvPr>
        </p:nvSpPr>
        <p:spPr/>
        <p:txBody>
          <a:bodyPr/>
          <a:lstStyle/>
          <a:p>
            <a:r>
              <a:rPr lang="en-US" dirty="0"/>
              <a:t>Ecological Bottleneck</a:t>
            </a:r>
          </a:p>
        </p:txBody>
      </p:sp>
      <p:sp>
        <p:nvSpPr>
          <p:cNvPr id="5" name="Content Placeholder 4">
            <a:extLst>
              <a:ext uri="{FF2B5EF4-FFF2-40B4-BE49-F238E27FC236}">
                <a16:creationId xmlns:a16="http://schemas.microsoft.com/office/drawing/2014/main" id="{B1BC1218-1A08-5E45-04FA-C147FBC3FB0E}"/>
              </a:ext>
            </a:extLst>
          </p:cNvPr>
          <p:cNvSpPr>
            <a:spLocks noGrp="1"/>
          </p:cNvSpPr>
          <p:nvPr>
            <p:ph sz="half" idx="1"/>
          </p:nvPr>
        </p:nvSpPr>
        <p:spPr>
          <a:xfrm>
            <a:off x="341907" y="1481965"/>
            <a:ext cx="5384800" cy="5376035"/>
          </a:xfrm>
        </p:spPr>
        <p:txBody>
          <a:bodyPr>
            <a:normAutofit/>
          </a:bodyPr>
          <a:lstStyle/>
          <a:p>
            <a:r>
              <a:rPr lang="en-US" dirty="0"/>
              <a:t>Pre-industrial economy was </a:t>
            </a:r>
            <a:br>
              <a:rPr lang="en-US" dirty="0"/>
            </a:br>
            <a:r>
              <a:rPr lang="en-US" dirty="0"/>
              <a:t>very land intensive</a:t>
            </a:r>
          </a:p>
          <a:p>
            <a:r>
              <a:rPr lang="en-US" dirty="0"/>
              <a:t>Food land intensive</a:t>
            </a:r>
          </a:p>
          <a:p>
            <a:r>
              <a:rPr lang="en-US" dirty="0"/>
              <a:t>Energy land intensive</a:t>
            </a:r>
          </a:p>
          <a:p>
            <a:pPr lvl="1"/>
            <a:r>
              <a:rPr lang="en-US" dirty="0"/>
              <a:t>Feed for animals / Firewood</a:t>
            </a:r>
          </a:p>
          <a:p>
            <a:r>
              <a:rPr lang="en-US" dirty="0"/>
              <a:t>Energy necessary for growth</a:t>
            </a:r>
          </a:p>
          <a:p>
            <a:r>
              <a:rPr lang="en-US" dirty="0"/>
              <a:t>Land intensity of energy was a severe bottleneck</a:t>
            </a:r>
          </a:p>
          <a:p>
            <a:r>
              <a:rPr lang="en-US" dirty="0"/>
              <a:t>Steam Engine + fossil fuels cleared this bottleneck</a:t>
            </a:r>
          </a:p>
        </p:txBody>
      </p:sp>
      <p:pic>
        <p:nvPicPr>
          <p:cNvPr id="8" name="Content Placeholder 7" descr="A table with numbers and text&#10;&#10;AI-generated content may be incorrect.">
            <a:extLst>
              <a:ext uri="{FF2B5EF4-FFF2-40B4-BE49-F238E27FC236}">
                <a16:creationId xmlns:a16="http://schemas.microsoft.com/office/drawing/2014/main" id="{54388529-AD13-2FDB-53C6-11D8590BA07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86400" y="1781554"/>
            <a:ext cx="6352188" cy="4238245"/>
          </a:xfrm>
        </p:spPr>
      </p:pic>
      <p:sp>
        <p:nvSpPr>
          <p:cNvPr id="4" name="Slide Number Placeholder 3">
            <a:extLst>
              <a:ext uri="{FF2B5EF4-FFF2-40B4-BE49-F238E27FC236}">
                <a16:creationId xmlns:a16="http://schemas.microsoft.com/office/drawing/2014/main" id="{9DE0CCA6-FE28-2BE3-4F46-B9B7D9D3A0F5}"/>
              </a:ext>
            </a:extLst>
          </p:cNvPr>
          <p:cNvSpPr>
            <a:spLocks noGrp="1"/>
          </p:cNvSpPr>
          <p:nvPr>
            <p:ph type="sldNum" sz="quarter" idx="12"/>
          </p:nvPr>
        </p:nvSpPr>
        <p:spPr/>
        <p:txBody>
          <a:bodyPr/>
          <a:lstStyle/>
          <a:p>
            <a:fld id="{B9382113-9C4C-48C6-9D50-481C56C7F401}" type="slidenum">
              <a:rPr lang="en-US" smtClean="0"/>
              <a:pPr/>
              <a:t>38</a:t>
            </a:fld>
            <a:endParaRPr lang="en-US"/>
          </a:p>
        </p:txBody>
      </p:sp>
    </p:spTree>
    <p:extLst>
      <p:ext uri="{BB962C8B-B14F-4D97-AF65-F5344CB8AC3E}">
        <p14:creationId xmlns:p14="http://schemas.microsoft.com/office/powerpoint/2010/main" val="171678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9C52-67B8-9510-A763-B8F2FC3BF909}"/>
              </a:ext>
            </a:extLst>
          </p:cNvPr>
          <p:cNvSpPr>
            <a:spLocks noGrp="1"/>
          </p:cNvSpPr>
          <p:nvPr>
            <p:ph type="title"/>
          </p:nvPr>
        </p:nvSpPr>
        <p:spPr/>
        <p:txBody>
          <a:bodyPr/>
          <a:lstStyle/>
          <a:p>
            <a:r>
              <a:rPr lang="en-US" dirty="0"/>
              <a:t>Why Was Steam Engine Invented in England?</a:t>
            </a:r>
          </a:p>
        </p:txBody>
      </p:sp>
      <p:sp>
        <p:nvSpPr>
          <p:cNvPr id="3" name="Content Placeholder 2">
            <a:extLst>
              <a:ext uri="{FF2B5EF4-FFF2-40B4-BE49-F238E27FC236}">
                <a16:creationId xmlns:a16="http://schemas.microsoft.com/office/drawing/2014/main" id="{0EF66C77-6936-2C87-8CF0-714577557B7E}"/>
              </a:ext>
            </a:extLst>
          </p:cNvPr>
          <p:cNvSpPr>
            <a:spLocks noGrp="1"/>
          </p:cNvSpPr>
          <p:nvPr>
            <p:ph sz="half" idx="1"/>
          </p:nvPr>
        </p:nvSpPr>
        <p:spPr>
          <a:xfrm>
            <a:off x="346201" y="1417639"/>
            <a:ext cx="5216399" cy="5440362"/>
          </a:xfrm>
        </p:spPr>
        <p:txBody>
          <a:bodyPr>
            <a:normAutofit lnSpcReduction="10000"/>
          </a:bodyPr>
          <a:lstStyle/>
          <a:p>
            <a:r>
              <a:rPr lang="en-US" dirty="0"/>
              <a:t>Explosive growth of London led to “timber crisis”</a:t>
            </a:r>
          </a:p>
          <a:p>
            <a:r>
              <a:rPr lang="en-US" dirty="0"/>
              <a:t>Led to huge growth in coal industry to heat London houses</a:t>
            </a:r>
          </a:p>
          <a:p>
            <a:r>
              <a:rPr lang="en-US" dirty="0"/>
              <a:t>Large demand to drain coal mines</a:t>
            </a:r>
          </a:p>
          <a:p>
            <a:r>
              <a:rPr lang="en-US" dirty="0"/>
              <a:t>Strong incentive to invent engine that could help drain coal mines </a:t>
            </a:r>
          </a:p>
          <a:p>
            <a:r>
              <a:rPr lang="en-US" dirty="0"/>
              <a:t>First steam engine very inefficient. But coal was free </a:t>
            </a:r>
            <a:br>
              <a:rPr lang="en-US" dirty="0"/>
            </a:br>
            <a:r>
              <a:rPr lang="en-US" dirty="0"/>
              <a:t>at coal fields</a:t>
            </a:r>
          </a:p>
        </p:txBody>
      </p:sp>
      <p:pic>
        <p:nvPicPr>
          <p:cNvPr id="7" name="Content Placeholder 6" descr="A graph of wood and coal&#10;&#10;AI-generated content may be incorrect.">
            <a:extLst>
              <a:ext uri="{FF2B5EF4-FFF2-40B4-BE49-F238E27FC236}">
                <a16:creationId xmlns:a16="http://schemas.microsoft.com/office/drawing/2014/main" id="{24D6FA71-267A-27E0-744C-E3B3643FE70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62601" y="1676399"/>
            <a:ext cx="6382610" cy="4505371"/>
          </a:xfrm>
        </p:spPr>
      </p:pic>
      <p:sp>
        <p:nvSpPr>
          <p:cNvPr id="5" name="Slide Number Placeholder 4">
            <a:extLst>
              <a:ext uri="{FF2B5EF4-FFF2-40B4-BE49-F238E27FC236}">
                <a16:creationId xmlns:a16="http://schemas.microsoft.com/office/drawing/2014/main" id="{6745B6BF-0CB9-10DC-3F5A-A06432C80437}"/>
              </a:ext>
            </a:extLst>
          </p:cNvPr>
          <p:cNvSpPr>
            <a:spLocks noGrp="1"/>
          </p:cNvSpPr>
          <p:nvPr>
            <p:ph type="sldNum" sz="quarter" idx="12"/>
          </p:nvPr>
        </p:nvSpPr>
        <p:spPr/>
        <p:txBody>
          <a:bodyPr/>
          <a:lstStyle/>
          <a:p>
            <a:fld id="{B9382113-9C4C-48C6-9D50-481C56C7F401}" type="slidenum">
              <a:rPr lang="en-US" smtClean="0"/>
              <a:pPr/>
              <a:t>39</a:t>
            </a:fld>
            <a:endParaRPr lang="en-US"/>
          </a:p>
        </p:txBody>
      </p:sp>
    </p:spTree>
    <p:extLst>
      <p:ext uri="{BB962C8B-B14F-4D97-AF65-F5344CB8AC3E}">
        <p14:creationId xmlns:p14="http://schemas.microsoft.com/office/powerpoint/2010/main" val="293385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a:t>What Happened in the 1640s?</a:t>
            </a:r>
            <a:endParaRPr lang="en-US" dirty="0"/>
          </a:p>
        </p:txBody>
      </p:sp>
      <p:sp>
        <p:nvSpPr>
          <p:cNvPr id="4" name="Slide Number Placeholder 3"/>
          <p:cNvSpPr>
            <a:spLocks noGrp="1"/>
          </p:cNvSpPr>
          <p:nvPr>
            <p:ph type="sldNum" sz="quarter" idx="12"/>
          </p:nvPr>
        </p:nvSpPr>
        <p:spPr/>
        <p:txBody>
          <a:bodyPr/>
          <a:lstStyle/>
          <a:p>
            <a:fld id="{7A38D539-6BF2-4C53-B330-167D4393E1AC}" type="slidenum">
              <a:rPr lang="en-US" smtClean="0"/>
              <a:pPr/>
              <a:t>4</a:t>
            </a:fld>
            <a:endParaRPr lang="en-US" dirty="0"/>
          </a:p>
        </p:txBody>
      </p:sp>
      <p:graphicFrame>
        <p:nvGraphicFramePr>
          <p:cNvPr id="5" name="Content Placeholder 4"/>
          <p:cNvGraphicFramePr>
            <a:graphicFrameLocks noGrp="1"/>
          </p:cNvGraphicFramePr>
          <p:nvPr>
            <p:ph idx="1"/>
          </p:nvPr>
        </p:nvGraphicFramePr>
        <p:xfrm>
          <a:off x="1981200" y="1600201"/>
          <a:ext cx="8229600" cy="512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62535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83C7-F248-1A16-1F08-BABCF2357A8E}"/>
              </a:ext>
            </a:extLst>
          </p:cNvPr>
          <p:cNvSpPr>
            <a:spLocks noGrp="1"/>
          </p:cNvSpPr>
          <p:nvPr>
            <p:ph type="title"/>
          </p:nvPr>
        </p:nvSpPr>
        <p:spPr/>
        <p:txBody>
          <a:bodyPr>
            <a:normAutofit fontScale="90000"/>
          </a:bodyPr>
          <a:lstStyle/>
          <a:p>
            <a:r>
              <a:rPr lang="en-US" dirty="0"/>
              <a:t>Gradual Improvement/Expansion of Steam Power</a:t>
            </a:r>
          </a:p>
        </p:txBody>
      </p:sp>
      <p:pic>
        <p:nvPicPr>
          <p:cNvPr id="7" name="Content Placeholder 6" descr="A graph showing the amount of water in the water&#10;&#10;AI-generated content may be incorrect.">
            <a:extLst>
              <a:ext uri="{FF2B5EF4-FFF2-40B4-BE49-F238E27FC236}">
                <a16:creationId xmlns:a16="http://schemas.microsoft.com/office/drawing/2014/main" id="{FCB336BE-772B-672F-5D8B-27729078CCF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565" y="1676400"/>
            <a:ext cx="6281801" cy="4371686"/>
          </a:xfrm>
        </p:spPr>
      </p:pic>
      <p:pic>
        <p:nvPicPr>
          <p:cNvPr id="9" name="Content Placeholder 8" descr="A table with numbers and a number of people&#10;&#10;AI-generated content may be incorrect.">
            <a:extLst>
              <a:ext uri="{FF2B5EF4-FFF2-40B4-BE49-F238E27FC236}">
                <a16:creationId xmlns:a16="http://schemas.microsoft.com/office/drawing/2014/main" id="{ACF1B5D2-3B38-1449-1BD3-E1E21C9C80F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795476"/>
            <a:ext cx="5879812" cy="2309925"/>
          </a:xfrm>
        </p:spPr>
      </p:pic>
      <p:sp>
        <p:nvSpPr>
          <p:cNvPr id="5" name="Slide Number Placeholder 4">
            <a:extLst>
              <a:ext uri="{FF2B5EF4-FFF2-40B4-BE49-F238E27FC236}">
                <a16:creationId xmlns:a16="http://schemas.microsoft.com/office/drawing/2014/main" id="{025B88E3-E5C8-C621-6351-D7207541E2DA}"/>
              </a:ext>
            </a:extLst>
          </p:cNvPr>
          <p:cNvSpPr>
            <a:spLocks noGrp="1"/>
          </p:cNvSpPr>
          <p:nvPr>
            <p:ph type="sldNum" sz="quarter" idx="12"/>
          </p:nvPr>
        </p:nvSpPr>
        <p:spPr/>
        <p:txBody>
          <a:bodyPr/>
          <a:lstStyle/>
          <a:p>
            <a:fld id="{B9382113-9C4C-48C6-9D50-481C56C7F401}" type="slidenum">
              <a:rPr lang="en-US" smtClean="0"/>
              <a:pPr/>
              <a:t>40</a:t>
            </a:fld>
            <a:endParaRPr lang="en-US"/>
          </a:p>
        </p:txBody>
      </p:sp>
    </p:spTree>
    <p:extLst>
      <p:ext uri="{BB962C8B-B14F-4D97-AF65-F5344CB8AC3E}">
        <p14:creationId xmlns:p14="http://schemas.microsoft.com/office/powerpoint/2010/main" val="2809027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2038A-0C2E-D245-F8CA-DF7D534B8D55}"/>
              </a:ext>
            </a:extLst>
          </p:cNvPr>
          <p:cNvSpPr>
            <a:spLocks noGrp="1"/>
          </p:cNvSpPr>
          <p:nvPr>
            <p:ph type="title"/>
          </p:nvPr>
        </p:nvSpPr>
        <p:spPr/>
        <p:txBody>
          <a:bodyPr>
            <a:normAutofit fontScale="90000"/>
          </a:bodyPr>
          <a:lstStyle/>
          <a:p>
            <a:r>
              <a:rPr lang="en-US" dirty="0"/>
              <a:t>Aided by Low Cost of Energy in Northern England</a:t>
            </a:r>
          </a:p>
        </p:txBody>
      </p:sp>
      <p:sp>
        <p:nvSpPr>
          <p:cNvPr id="3" name="Content Placeholder 2">
            <a:extLst>
              <a:ext uri="{FF2B5EF4-FFF2-40B4-BE49-F238E27FC236}">
                <a16:creationId xmlns:a16="http://schemas.microsoft.com/office/drawing/2014/main" id="{15D22454-1903-379A-9E04-F98A38425961}"/>
              </a:ext>
            </a:extLst>
          </p:cNvPr>
          <p:cNvSpPr>
            <a:spLocks noGrp="1"/>
          </p:cNvSpPr>
          <p:nvPr>
            <p:ph sz="half" idx="1"/>
          </p:nvPr>
        </p:nvSpPr>
        <p:spPr>
          <a:xfrm>
            <a:off x="304800" y="1600199"/>
            <a:ext cx="4648200" cy="4525963"/>
          </a:xfrm>
        </p:spPr>
        <p:txBody>
          <a:bodyPr/>
          <a:lstStyle/>
          <a:p>
            <a:r>
              <a:rPr lang="en-US" dirty="0"/>
              <a:t>Cost of energy was very low in Northern England due to coal industry</a:t>
            </a:r>
          </a:p>
          <a:p>
            <a:r>
              <a:rPr lang="en-US" dirty="0"/>
              <a:t>Huge difference versus other locations</a:t>
            </a:r>
          </a:p>
          <a:p>
            <a:r>
              <a:rPr lang="en-US" dirty="0"/>
              <a:t>No wonder industrialization occurred in Northern England (Manchester)</a:t>
            </a:r>
          </a:p>
        </p:txBody>
      </p:sp>
      <p:pic>
        <p:nvPicPr>
          <p:cNvPr id="7" name="Content Placeholder 6">
            <a:extLst>
              <a:ext uri="{FF2B5EF4-FFF2-40B4-BE49-F238E27FC236}">
                <a16:creationId xmlns:a16="http://schemas.microsoft.com/office/drawing/2014/main" id="{C5047E2C-23DC-36BC-22BB-27958E998B4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81600" y="1905000"/>
            <a:ext cx="6783646" cy="4052178"/>
          </a:xfrm>
        </p:spPr>
      </p:pic>
      <p:sp>
        <p:nvSpPr>
          <p:cNvPr id="5" name="Slide Number Placeholder 4">
            <a:extLst>
              <a:ext uri="{FF2B5EF4-FFF2-40B4-BE49-F238E27FC236}">
                <a16:creationId xmlns:a16="http://schemas.microsoft.com/office/drawing/2014/main" id="{DCECD261-CC9F-D475-69C4-96A7DA16A8AD}"/>
              </a:ext>
            </a:extLst>
          </p:cNvPr>
          <p:cNvSpPr>
            <a:spLocks noGrp="1"/>
          </p:cNvSpPr>
          <p:nvPr>
            <p:ph type="sldNum" sz="quarter" idx="12"/>
          </p:nvPr>
        </p:nvSpPr>
        <p:spPr/>
        <p:txBody>
          <a:bodyPr/>
          <a:lstStyle/>
          <a:p>
            <a:fld id="{B9382113-9C4C-48C6-9D50-481C56C7F401}" type="slidenum">
              <a:rPr lang="en-US" smtClean="0"/>
              <a:pPr/>
              <a:t>41</a:t>
            </a:fld>
            <a:endParaRPr lang="en-US"/>
          </a:p>
        </p:txBody>
      </p:sp>
    </p:spTree>
    <p:extLst>
      <p:ext uri="{BB962C8B-B14F-4D97-AF65-F5344CB8AC3E}">
        <p14:creationId xmlns:p14="http://schemas.microsoft.com/office/powerpoint/2010/main" val="353371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6A4C-02F7-66E2-B9CC-350804A15DE5}"/>
              </a:ext>
            </a:extLst>
          </p:cNvPr>
          <p:cNvSpPr>
            <a:spLocks noGrp="1"/>
          </p:cNvSpPr>
          <p:nvPr>
            <p:ph type="title"/>
          </p:nvPr>
        </p:nvSpPr>
        <p:spPr/>
        <p:txBody>
          <a:bodyPr/>
          <a:lstStyle/>
          <a:p>
            <a:r>
              <a:rPr lang="en-US" dirty="0"/>
              <a:t>Cotton: The Marvel of the Industrial Revolution</a:t>
            </a:r>
          </a:p>
        </p:txBody>
      </p:sp>
      <p:sp>
        <p:nvSpPr>
          <p:cNvPr id="3" name="Content Placeholder 2">
            <a:extLst>
              <a:ext uri="{FF2B5EF4-FFF2-40B4-BE49-F238E27FC236}">
                <a16:creationId xmlns:a16="http://schemas.microsoft.com/office/drawing/2014/main" id="{7DAB37F2-BF64-C076-22C0-1BEF9D3CAECC}"/>
              </a:ext>
            </a:extLst>
          </p:cNvPr>
          <p:cNvSpPr>
            <a:spLocks noGrp="1"/>
          </p:cNvSpPr>
          <p:nvPr>
            <p:ph sz="half" idx="1"/>
          </p:nvPr>
        </p:nvSpPr>
        <p:spPr>
          <a:xfrm>
            <a:off x="228600" y="1586949"/>
            <a:ext cx="5384800" cy="4525963"/>
          </a:xfrm>
        </p:spPr>
        <p:txBody>
          <a:bodyPr/>
          <a:lstStyle/>
          <a:p>
            <a:r>
              <a:rPr lang="en-US" dirty="0"/>
              <a:t>British cotton industry grew by 2200% from 1770 to 1815</a:t>
            </a:r>
          </a:p>
          <a:p>
            <a:r>
              <a:rPr lang="en-US" dirty="0"/>
              <a:t>Productivity growth of 2.6% </a:t>
            </a:r>
            <a:br>
              <a:rPr lang="en-US" dirty="0"/>
            </a:br>
            <a:r>
              <a:rPr lang="en-US" dirty="0"/>
              <a:t>per year</a:t>
            </a:r>
          </a:p>
          <a:p>
            <a:r>
              <a:rPr lang="en-US" dirty="0"/>
              <a:t>25% of all productivity growth in British economy over this period</a:t>
            </a:r>
          </a:p>
          <a:p>
            <a:r>
              <a:rPr lang="en-US" dirty="0"/>
              <a:t>Resulted in massive fall in relative price of cotton cloth</a:t>
            </a:r>
          </a:p>
        </p:txBody>
      </p:sp>
      <p:pic>
        <p:nvPicPr>
          <p:cNvPr id="7" name="Content Placeholder 6" descr="A line graph with numbers and text&#10;&#10;AI-generated content may be incorrect.">
            <a:extLst>
              <a:ext uri="{FF2B5EF4-FFF2-40B4-BE49-F238E27FC236}">
                <a16:creationId xmlns:a16="http://schemas.microsoft.com/office/drawing/2014/main" id="{675B44BD-9902-FB0E-1D0A-F4C428EA5C2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13400" y="1720762"/>
            <a:ext cx="6197600" cy="4285744"/>
          </a:xfrm>
        </p:spPr>
      </p:pic>
      <p:sp>
        <p:nvSpPr>
          <p:cNvPr id="5" name="Slide Number Placeholder 4">
            <a:extLst>
              <a:ext uri="{FF2B5EF4-FFF2-40B4-BE49-F238E27FC236}">
                <a16:creationId xmlns:a16="http://schemas.microsoft.com/office/drawing/2014/main" id="{F512B5AA-D9F1-E4BB-E34A-0ABA7D04624F}"/>
              </a:ext>
            </a:extLst>
          </p:cNvPr>
          <p:cNvSpPr>
            <a:spLocks noGrp="1"/>
          </p:cNvSpPr>
          <p:nvPr>
            <p:ph type="sldNum" sz="quarter" idx="12"/>
          </p:nvPr>
        </p:nvSpPr>
        <p:spPr/>
        <p:txBody>
          <a:bodyPr/>
          <a:lstStyle/>
          <a:p>
            <a:fld id="{B9382113-9C4C-48C6-9D50-481C56C7F401}" type="slidenum">
              <a:rPr lang="en-US" smtClean="0"/>
              <a:pPr/>
              <a:t>42</a:t>
            </a:fld>
            <a:endParaRPr lang="en-US"/>
          </a:p>
        </p:txBody>
      </p:sp>
    </p:spTree>
    <p:extLst>
      <p:ext uri="{BB962C8B-B14F-4D97-AF65-F5344CB8AC3E}">
        <p14:creationId xmlns:p14="http://schemas.microsoft.com/office/powerpoint/2010/main" val="4132201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7F2860-88AC-116E-1D75-2EA90A5F9DD6}"/>
              </a:ext>
            </a:extLst>
          </p:cNvPr>
          <p:cNvSpPr>
            <a:spLocks noGrp="1"/>
          </p:cNvSpPr>
          <p:nvPr>
            <p:ph type="title"/>
          </p:nvPr>
        </p:nvSpPr>
        <p:spPr>
          <a:xfrm>
            <a:off x="609600" y="274638"/>
            <a:ext cx="10972800" cy="1143000"/>
          </a:xfrm>
        </p:spPr>
        <p:txBody>
          <a:bodyPr/>
          <a:lstStyle/>
          <a:p>
            <a:r>
              <a:rPr lang="en-US" dirty="0"/>
              <a:t>Miracle of Labor-Saving Technology</a:t>
            </a:r>
          </a:p>
        </p:txBody>
      </p:sp>
      <p:pic>
        <p:nvPicPr>
          <p:cNvPr id="9" name="Content Placeholder 8" descr="A table of cotton yarn&#10;&#10;AI-generated content may be incorrect.">
            <a:extLst>
              <a:ext uri="{FF2B5EF4-FFF2-40B4-BE49-F238E27FC236}">
                <a16:creationId xmlns:a16="http://schemas.microsoft.com/office/drawing/2014/main" id="{C473545A-DA4A-AD81-D2D6-E05507433CA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57800" y="1417638"/>
            <a:ext cx="6564655" cy="4815707"/>
          </a:xfrm>
        </p:spPr>
      </p:pic>
      <p:sp>
        <p:nvSpPr>
          <p:cNvPr id="11" name="Content Placeholder 10">
            <a:extLst>
              <a:ext uri="{FF2B5EF4-FFF2-40B4-BE49-F238E27FC236}">
                <a16:creationId xmlns:a16="http://schemas.microsoft.com/office/drawing/2014/main" id="{FEB2C00A-F788-EE46-DB43-70E5AFBB9B3F}"/>
              </a:ext>
            </a:extLst>
          </p:cNvPr>
          <p:cNvSpPr>
            <a:spLocks noGrp="1"/>
          </p:cNvSpPr>
          <p:nvPr>
            <p:ph sz="half" idx="2"/>
          </p:nvPr>
        </p:nvSpPr>
        <p:spPr>
          <a:xfrm>
            <a:off x="152401" y="1624013"/>
            <a:ext cx="5029200" cy="4815707"/>
          </a:xfrm>
        </p:spPr>
        <p:txBody>
          <a:bodyPr/>
          <a:lstStyle/>
          <a:p>
            <a:r>
              <a:rPr lang="en-US" dirty="0"/>
              <a:t>Cotton spinning was hugely labor intensive (labor share of value added: 95%)</a:t>
            </a:r>
          </a:p>
          <a:p>
            <a:r>
              <a:rPr lang="en-US" dirty="0"/>
              <a:t>High wages spurred labor-saving technical change</a:t>
            </a:r>
          </a:p>
          <a:p>
            <a:r>
              <a:rPr lang="en-US" dirty="0"/>
              <a:t>Labor share of value added </a:t>
            </a:r>
            <a:br>
              <a:rPr lang="en-US" dirty="0"/>
            </a:br>
            <a:r>
              <a:rPr lang="en-US" dirty="0"/>
              <a:t>fell to 53%</a:t>
            </a:r>
          </a:p>
          <a:p>
            <a:r>
              <a:rPr lang="en-US" dirty="0"/>
              <a:t>Incentive to mechanize much smaller in France/Italy</a:t>
            </a:r>
          </a:p>
        </p:txBody>
      </p:sp>
      <p:sp>
        <p:nvSpPr>
          <p:cNvPr id="5" name="Slide Number Placeholder 4">
            <a:extLst>
              <a:ext uri="{FF2B5EF4-FFF2-40B4-BE49-F238E27FC236}">
                <a16:creationId xmlns:a16="http://schemas.microsoft.com/office/drawing/2014/main" id="{D1548791-ED35-B151-EEAB-6C85966936C2}"/>
              </a:ext>
            </a:extLst>
          </p:cNvPr>
          <p:cNvSpPr>
            <a:spLocks noGrp="1"/>
          </p:cNvSpPr>
          <p:nvPr>
            <p:ph type="sldNum" sz="quarter" idx="12"/>
          </p:nvPr>
        </p:nvSpPr>
        <p:spPr/>
        <p:txBody>
          <a:bodyPr/>
          <a:lstStyle/>
          <a:p>
            <a:fld id="{B9382113-9C4C-48C6-9D50-481C56C7F401}" type="slidenum">
              <a:rPr lang="en-US" smtClean="0"/>
              <a:pPr/>
              <a:t>43</a:t>
            </a:fld>
            <a:endParaRPr lang="en-US"/>
          </a:p>
        </p:txBody>
      </p:sp>
    </p:spTree>
    <p:extLst>
      <p:ext uri="{BB962C8B-B14F-4D97-AF65-F5344CB8AC3E}">
        <p14:creationId xmlns:p14="http://schemas.microsoft.com/office/powerpoint/2010/main" val="352681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England in the 17</a:t>
            </a:r>
            <a:r>
              <a:rPr lang="en-US" baseline="30000" dirty="0"/>
              <a:t>th</a:t>
            </a:r>
            <a:r>
              <a:rPr lang="en-US" dirty="0"/>
              <a:t> Century</a:t>
            </a:r>
          </a:p>
        </p:txBody>
      </p:sp>
      <p:sp>
        <p:nvSpPr>
          <p:cNvPr id="3" name="Content Placeholder 2"/>
          <p:cNvSpPr>
            <a:spLocks noGrp="1"/>
          </p:cNvSpPr>
          <p:nvPr>
            <p:ph idx="1"/>
          </p:nvPr>
        </p:nvSpPr>
        <p:spPr>
          <a:xfrm>
            <a:off x="609600" y="1600200"/>
            <a:ext cx="10972800" cy="4953000"/>
          </a:xfrm>
        </p:spPr>
        <p:txBody>
          <a:bodyPr>
            <a:normAutofit/>
          </a:bodyPr>
          <a:lstStyle/>
          <a:p>
            <a:r>
              <a:rPr lang="en-US" dirty="0"/>
              <a:t>Two revolutions: 1640s and 1688</a:t>
            </a:r>
          </a:p>
          <a:p>
            <a:r>
              <a:rPr lang="en-US" dirty="0"/>
              <a:t>Civil War in 1640’s:</a:t>
            </a:r>
          </a:p>
          <a:p>
            <a:pPr lvl="1"/>
            <a:r>
              <a:rPr lang="en-US" dirty="0"/>
              <a:t>Parliamentarians overthrow Charles I and set up Commonwealth</a:t>
            </a:r>
          </a:p>
          <a:p>
            <a:pPr lvl="1"/>
            <a:r>
              <a:rPr lang="en-US" dirty="0"/>
              <a:t>Great deal of institutional change</a:t>
            </a:r>
          </a:p>
          <a:p>
            <a:r>
              <a:rPr lang="en-US" dirty="0"/>
              <a:t>Growth despite much turmoil!!</a:t>
            </a:r>
          </a:p>
          <a:p>
            <a:r>
              <a:rPr lang="en-US" dirty="0"/>
              <a:t>“Glorious” Revolution of 1688: </a:t>
            </a:r>
          </a:p>
          <a:p>
            <a:pPr lvl="1"/>
            <a:r>
              <a:rPr lang="en-US" dirty="0"/>
              <a:t>Formalization of constitutional monarchy in England</a:t>
            </a:r>
          </a:p>
          <a:p>
            <a:r>
              <a:rPr lang="en-US" dirty="0"/>
              <a:t>Marxist historians stress revolution of 1640s, while Whig history stresses Glorious Revolution of 1688</a:t>
            </a:r>
          </a:p>
        </p:txBody>
      </p:sp>
      <p:sp>
        <p:nvSpPr>
          <p:cNvPr id="4" name="Slide Number Placeholder 3"/>
          <p:cNvSpPr>
            <a:spLocks noGrp="1"/>
          </p:cNvSpPr>
          <p:nvPr>
            <p:ph type="sldNum" sz="quarter" idx="12"/>
          </p:nvPr>
        </p:nvSpPr>
        <p:spPr/>
        <p:txBody>
          <a:bodyPr/>
          <a:lstStyle/>
          <a:p>
            <a:fld id="{7A38D539-6BF2-4C53-B330-167D4393E1AC}" type="slidenum">
              <a:rPr lang="en-US" smtClean="0"/>
              <a:pPr/>
              <a:t>5</a:t>
            </a:fld>
            <a:endParaRPr lang="en-US" dirty="0"/>
          </a:p>
        </p:txBody>
      </p:sp>
    </p:spTree>
    <p:extLst>
      <p:ext uri="{BB962C8B-B14F-4D97-AF65-F5344CB8AC3E}">
        <p14:creationId xmlns:p14="http://schemas.microsoft.com/office/powerpoint/2010/main" val="174357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a:t>Growth Began at a Time of Institutional Change</a:t>
            </a:r>
            <a:endParaRPr lang="en-US" dirty="0"/>
          </a:p>
        </p:txBody>
      </p:sp>
      <p:sp>
        <p:nvSpPr>
          <p:cNvPr id="4" name="Slide Number Placeholder 3"/>
          <p:cNvSpPr>
            <a:spLocks noGrp="1"/>
          </p:cNvSpPr>
          <p:nvPr>
            <p:ph type="sldNum" sz="quarter" idx="12"/>
          </p:nvPr>
        </p:nvSpPr>
        <p:spPr/>
        <p:txBody>
          <a:bodyPr/>
          <a:lstStyle/>
          <a:p>
            <a:fld id="{7A38D539-6BF2-4C53-B330-167D4393E1AC}" type="slidenum">
              <a:rPr lang="en-US" smtClean="0"/>
              <a:pPr/>
              <a:t>6</a:t>
            </a:fld>
            <a:endParaRPr lang="en-US" dirty="0"/>
          </a:p>
        </p:txBody>
      </p:sp>
      <p:graphicFrame>
        <p:nvGraphicFramePr>
          <p:cNvPr id="5" name="Content Placeholder 4"/>
          <p:cNvGraphicFramePr>
            <a:graphicFrameLocks noGrp="1"/>
          </p:cNvGraphicFramePr>
          <p:nvPr>
            <p:ph idx="1"/>
          </p:nvPr>
        </p:nvGraphicFramePr>
        <p:xfrm>
          <a:off x="1981200" y="1600201"/>
          <a:ext cx="8229600" cy="512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522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p>
            <a:r>
              <a:rPr lang="en-US" dirty="0"/>
              <a:t>North and </a:t>
            </a:r>
            <a:r>
              <a:rPr lang="en-US" dirty="0" err="1"/>
              <a:t>Weingast</a:t>
            </a:r>
            <a:r>
              <a:rPr lang="en-US" dirty="0"/>
              <a:t> (1989)</a:t>
            </a:r>
          </a:p>
        </p:txBody>
      </p:sp>
      <p:sp>
        <p:nvSpPr>
          <p:cNvPr id="3" name="Content Placeholder 2"/>
          <p:cNvSpPr>
            <a:spLocks noGrp="1"/>
          </p:cNvSpPr>
          <p:nvPr>
            <p:ph idx="1"/>
          </p:nvPr>
        </p:nvSpPr>
        <p:spPr>
          <a:xfrm>
            <a:off x="609600" y="1524000"/>
            <a:ext cx="10972800" cy="4832351"/>
          </a:xfrm>
        </p:spPr>
        <p:txBody>
          <a:bodyPr>
            <a:normAutofit/>
          </a:bodyPr>
          <a:lstStyle/>
          <a:p>
            <a:r>
              <a:rPr lang="en-US" dirty="0"/>
              <a:t>The fundamental barrier to growth before Glorious Revolution was despotism of sovereign</a:t>
            </a:r>
          </a:p>
          <a:p>
            <a:r>
              <a:rPr lang="en-US" dirty="0"/>
              <a:t>The sovereign faced a </a:t>
            </a:r>
            <a:r>
              <a:rPr lang="en-US" dirty="0">
                <a:solidFill>
                  <a:schemeClr val="accent2"/>
                </a:solidFill>
              </a:rPr>
              <a:t>commitment problem </a:t>
            </a:r>
          </a:p>
          <a:p>
            <a:pPr lvl="1"/>
            <a:r>
              <a:rPr lang="en-US" dirty="0"/>
              <a:t>Would like to promise to respect property rights of citizens. Why?</a:t>
            </a:r>
          </a:p>
          <a:p>
            <a:pPr lvl="2"/>
            <a:r>
              <a:rPr lang="en-US" dirty="0"/>
              <a:t>Because this provides citizens with good incentives to invest and produce more (yielding higher taxes)</a:t>
            </a:r>
          </a:p>
          <a:p>
            <a:pPr lvl="1"/>
            <a:r>
              <a:rPr lang="en-US" dirty="0"/>
              <a:t>Why is it hard to make such a promise credible?</a:t>
            </a:r>
          </a:p>
          <a:p>
            <a:pPr lvl="2"/>
            <a:r>
              <a:rPr lang="en-US" dirty="0"/>
              <a:t>Once citizens have amassed wealth, sovereign has irresistible temptation to renege and confiscate wealth (especially in time of war)</a:t>
            </a:r>
          </a:p>
          <a:p>
            <a:endParaRPr lang="en-US" dirty="0">
              <a:solidFill>
                <a:schemeClr val="accent2"/>
              </a:solidFill>
            </a:endParaRPr>
          </a:p>
        </p:txBody>
      </p:sp>
      <p:sp>
        <p:nvSpPr>
          <p:cNvPr id="4" name="Slide Number Placeholder 3"/>
          <p:cNvSpPr>
            <a:spLocks noGrp="1"/>
          </p:cNvSpPr>
          <p:nvPr>
            <p:ph type="sldNum" sz="quarter" idx="12"/>
          </p:nvPr>
        </p:nvSpPr>
        <p:spPr/>
        <p:txBody>
          <a:bodyPr/>
          <a:lstStyle/>
          <a:p>
            <a:fld id="{7A38D539-6BF2-4C53-B330-167D4393E1AC}" type="slidenum">
              <a:rPr lang="en-US" smtClean="0"/>
              <a:pPr/>
              <a:t>7</a:t>
            </a:fld>
            <a:endParaRPr lang="en-US" dirty="0"/>
          </a:p>
        </p:txBody>
      </p:sp>
    </p:spTree>
    <p:extLst>
      <p:ext uri="{BB962C8B-B14F-4D97-AF65-F5344CB8AC3E}">
        <p14:creationId xmlns:p14="http://schemas.microsoft.com/office/powerpoint/2010/main" val="342285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 Problem</a:t>
            </a:r>
          </a:p>
        </p:txBody>
      </p:sp>
      <p:sp>
        <p:nvSpPr>
          <p:cNvPr id="3" name="Content Placeholder 2"/>
          <p:cNvSpPr>
            <a:spLocks noGrp="1"/>
          </p:cNvSpPr>
          <p:nvPr>
            <p:ph sz="half" idx="1"/>
          </p:nvPr>
        </p:nvSpPr>
        <p:spPr/>
        <p:txBody>
          <a:bodyPr>
            <a:normAutofit lnSpcReduction="10000"/>
          </a:bodyPr>
          <a:lstStyle/>
          <a:p>
            <a:r>
              <a:rPr lang="en-US" dirty="0">
                <a:solidFill>
                  <a:schemeClr val="accent2"/>
                </a:solidFill>
              </a:rPr>
              <a:t>Ex-ante</a:t>
            </a:r>
            <a:r>
              <a:rPr lang="en-US" dirty="0"/>
              <a:t>: Sovereign wants to promise to respect property rights</a:t>
            </a:r>
          </a:p>
          <a:p>
            <a:r>
              <a:rPr lang="en-US" dirty="0">
                <a:solidFill>
                  <a:schemeClr val="accent2"/>
                </a:solidFill>
              </a:rPr>
              <a:t>Ex-post</a:t>
            </a:r>
            <a:r>
              <a:rPr lang="en-US" dirty="0"/>
              <a:t>: Sovereign wants to renege and expropriate</a:t>
            </a:r>
          </a:p>
          <a:p>
            <a:r>
              <a:rPr lang="en-US" dirty="0"/>
              <a:t>Subjects understand this. </a:t>
            </a:r>
            <a:br>
              <a:rPr lang="en-US" dirty="0"/>
            </a:br>
            <a:r>
              <a:rPr lang="en-US" dirty="0"/>
              <a:t>Don’t believe initial promise</a:t>
            </a:r>
          </a:p>
          <a:p>
            <a:pPr lvl="1"/>
            <a:r>
              <a:rPr lang="en-US" dirty="0"/>
              <a:t>Promise is not credible</a:t>
            </a:r>
          </a:p>
          <a:p>
            <a:r>
              <a:rPr lang="en-US" dirty="0"/>
              <a:t>Sovereign has a commitment problem</a:t>
            </a:r>
          </a:p>
        </p:txBody>
      </p:sp>
      <p:sp>
        <p:nvSpPr>
          <p:cNvPr id="5" name="Content Placeholder 4">
            <a:extLst>
              <a:ext uri="{FF2B5EF4-FFF2-40B4-BE49-F238E27FC236}">
                <a16:creationId xmlns:a16="http://schemas.microsoft.com/office/drawing/2014/main" id="{0F8315E3-B230-7F12-2759-DD52DB0414F2}"/>
              </a:ext>
            </a:extLst>
          </p:cNvPr>
          <p:cNvSpPr>
            <a:spLocks noGrp="1"/>
          </p:cNvSpPr>
          <p:nvPr>
            <p:ph sz="half" idx="2"/>
          </p:nvPr>
        </p:nvSpPr>
        <p:spPr/>
        <p:txBody>
          <a:bodyPr>
            <a:normAutofit lnSpcReduction="10000"/>
          </a:bodyPr>
          <a:lstStyle/>
          <a:p>
            <a:r>
              <a:rPr lang="en-US" dirty="0"/>
              <a:t>Parent says to child: “If you don’t eat your vegetables, you won’t get ice cream.” </a:t>
            </a:r>
          </a:p>
          <a:p>
            <a:pPr lvl="1"/>
            <a:r>
              <a:rPr lang="en-US" dirty="0"/>
              <a:t>Child may understand that this is not a credible threat</a:t>
            </a:r>
          </a:p>
          <a:p>
            <a:r>
              <a:rPr lang="en-US" dirty="0"/>
              <a:t>Government says to banks: “If you get into trouble, we will not bail you out.”</a:t>
            </a:r>
          </a:p>
          <a:p>
            <a:pPr lvl="1"/>
            <a:r>
              <a:rPr lang="en-US" dirty="0"/>
              <a:t>Banks may understand that this is not a credible threat </a:t>
            </a:r>
          </a:p>
        </p:txBody>
      </p:sp>
      <p:sp>
        <p:nvSpPr>
          <p:cNvPr id="4" name="Slide Number Placeholder 3"/>
          <p:cNvSpPr>
            <a:spLocks noGrp="1"/>
          </p:cNvSpPr>
          <p:nvPr>
            <p:ph type="sldNum" sz="quarter" idx="12"/>
          </p:nvPr>
        </p:nvSpPr>
        <p:spPr/>
        <p:txBody>
          <a:bodyPr/>
          <a:lstStyle/>
          <a:p>
            <a:fld id="{7A38D539-6BF2-4C53-B330-167D4393E1AC}" type="slidenum">
              <a:rPr lang="en-US" smtClean="0"/>
              <a:pPr/>
              <a:t>8</a:t>
            </a:fld>
            <a:endParaRPr lang="en-US" dirty="0"/>
          </a:p>
        </p:txBody>
      </p:sp>
    </p:spTree>
    <p:extLst>
      <p:ext uri="{BB962C8B-B14F-4D97-AF65-F5344CB8AC3E}">
        <p14:creationId xmlns:p14="http://schemas.microsoft.com/office/powerpoint/2010/main" val="18184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 Problem</a:t>
            </a:r>
          </a:p>
        </p:txBody>
      </p:sp>
      <p:sp>
        <p:nvSpPr>
          <p:cNvPr id="3" name="Content Placeholder 2"/>
          <p:cNvSpPr>
            <a:spLocks noGrp="1"/>
          </p:cNvSpPr>
          <p:nvPr>
            <p:ph sz="half" idx="1"/>
          </p:nvPr>
        </p:nvSpPr>
        <p:spPr>
          <a:xfrm>
            <a:off x="228600" y="1600201"/>
            <a:ext cx="5765800" cy="5121275"/>
          </a:xfrm>
        </p:spPr>
        <p:txBody>
          <a:bodyPr>
            <a:normAutofit lnSpcReduction="10000"/>
          </a:bodyPr>
          <a:lstStyle/>
          <a:p>
            <a:r>
              <a:rPr lang="en-US" dirty="0"/>
              <a:t>How can we solve commitment problems?</a:t>
            </a:r>
          </a:p>
          <a:p>
            <a:pPr lvl="1"/>
            <a:r>
              <a:rPr lang="en-US" dirty="0"/>
              <a:t>Reputation (when play is repeated)</a:t>
            </a:r>
          </a:p>
          <a:p>
            <a:pPr lvl="2"/>
            <a:r>
              <a:rPr lang="en-US" dirty="0"/>
              <a:t>Weight current profit against future loss</a:t>
            </a:r>
          </a:p>
          <a:p>
            <a:pPr lvl="2"/>
            <a:r>
              <a:rPr lang="en-US" dirty="0"/>
              <a:t>Need long horizon</a:t>
            </a:r>
          </a:p>
          <a:p>
            <a:pPr lvl="1"/>
            <a:r>
              <a:rPr lang="en-US" dirty="0"/>
              <a:t>Commitment devices: </a:t>
            </a:r>
          </a:p>
          <a:p>
            <a:pPr lvl="2"/>
            <a:r>
              <a:rPr lang="en-US" dirty="0"/>
              <a:t>Odysseus tied himself to the mast</a:t>
            </a:r>
          </a:p>
          <a:p>
            <a:pPr lvl="2"/>
            <a:r>
              <a:rPr lang="en-US" dirty="0"/>
              <a:t>Cortez burned the boats he arrived on </a:t>
            </a:r>
            <a:br>
              <a:rPr lang="en-US" dirty="0"/>
            </a:br>
            <a:r>
              <a:rPr lang="en-US" dirty="0"/>
              <a:t>in Mexico</a:t>
            </a:r>
          </a:p>
          <a:p>
            <a:pPr lvl="2"/>
            <a:r>
              <a:rPr lang="en-US" dirty="0"/>
              <a:t>Enforceable contracts</a:t>
            </a:r>
          </a:p>
          <a:p>
            <a:pPr lvl="2"/>
            <a:r>
              <a:rPr lang="en-US" dirty="0"/>
              <a:t>Constitutions</a:t>
            </a:r>
          </a:p>
          <a:p>
            <a:pPr lvl="1"/>
            <a:r>
              <a:rPr lang="en-US" dirty="0"/>
              <a:t>Balance of power</a:t>
            </a:r>
            <a:br>
              <a:rPr lang="en-US" dirty="0"/>
            </a:br>
            <a:endParaRPr lang="en-US" dirty="0"/>
          </a:p>
        </p:txBody>
      </p:sp>
      <p:sp>
        <p:nvSpPr>
          <p:cNvPr id="5" name="Content Placeholder 4">
            <a:extLst>
              <a:ext uri="{FF2B5EF4-FFF2-40B4-BE49-F238E27FC236}">
                <a16:creationId xmlns:a16="http://schemas.microsoft.com/office/drawing/2014/main" id="{8F3DA21F-A3B6-4850-DD0A-27059D17134A}"/>
              </a:ext>
            </a:extLst>
          </p:cNvPr>
          <p:cNvSpPr>
            <a:spLocks noGrp="1"/>
          </p:cNvSpPr>
          <p:nvPr>
            <p:ph sz="half" idx="2"/>
          </p:nvPr>
        </p:nvSpPr>
        <p:spPr>
          <a:xfrm>
            <a:off x="6197600" y="1600201"/>
            <a:ext cx="5384800" cy="4876799"/>
          </a:xfrm>
        </p:spPr>
        <p:txBody>
          <a:bodyPr>
            <a:normAutofit lnSpcReduction="10000"/>
          </a:bodyPr>
          <a:lstStyle/>
          <a:p>
            <a:r>
              <a:rPr lang="en-US" dirty="0"/>
              <a:t>The Civil War and Glorious Revolution resulted in dramatic institutional change</a:t>
            </a:r>
          </a:p>
          <a:p>
            <a:pPr lvl="1"/>
            <a:r>
              <a:rPr lang="en-US" dirty="0"/>
              <a:t>Power of the Crown reduced</a:t>
            </a:r>
          </a:p>
          <a:p>
            <a:pPr lvl="1"/>
            <a:r>
              <a:rPr lang="en-US" dirty="0"/>
              <a:t>Power of Parliament enhanced</a:t>
            </a:r>
          </a:p>
          <a:p>
            <a:r>
              <a:rPr lang="en-US" dirty="0"/>
              <a:t>Stable power-sharing arrangement between Crown, Parliament, Courts. </a:t>
            </a:r>
          </a:p>
          <a:p>
            <a:r>
              <a:rPr lang="en-US" dirty="0"/>
              <a:t>Improved incentives of citizens to innovate and invest</a:t>
            </a:r>
          </a:p>
          <a:p>
            <a:endParaRPr lang="en-US" dirty="0"/>
          </a:p>
        </p:txBody>
      </p:sp>
      <p:sp>
        <p:nvSpPr>
          <p:cNvPr id="4" name="Slide Number Placeholder 3"/>
          <p:cNvSpPr>
            <a:spLocks noGrp="1"/>
          </p:cNvSpPr>
          <p:nvPr>
            <p:ph type="sldNum" sz="quarter" idx="12"/>
          </p:nvPr>
        </p:nvSpPr>
        <p:spPr/>
        <p:txBody>
          <a:bodyPr/>
          <a:lstStyle/>
          <a:p>
            <a:fld id="{7A38D539-6BF2-4C53-B330-167D4393E1AC}" type="slidenum">
              <a:rPr lang="en-US" smtClean="0"/>
              <a:pPr/>
              <a:t>9</a:t>
            </a:fld>
            <a:endParaRPr lang="en-US" dirty="0"/>
          </a:p>
        </p:txBody>
      </p:sp>
    </p:spTree>
    <p:extLst>
      <p:ext uri="{BB962C8B-B14F-4D97-AF65-F5344CB8AC3E}">
        <p14:creationId xmlns:p14="http://schemas.microsoft.com/office/powerpoint/2010/main" val="309960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10044</TotalTime>
  <Words>2232</Words>
  <Application>Microsoft Office PowerPoint</Application>
  <PresentationFormat>Widescreen</PresentationFormat>
  <Paragraphs>309</Paragraphs>
  <Slides>43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Cambria Math</vt:lpstr>
      <vt:lpstr>Office Theme</vt:lpstr>
      <vt:lpstr>How Did Growth Begin? The Industrial Revolution and Its Antecedents</vt:lpstr>
      <vt:lpstr>Why Did Industrial Revolution Happen?</vt:lpstr>
      <vt:lpstr>Institutions</vt:lpstr>
      <vt:lpstr>What Happened in the 1640s?</vt:lpstr>
      <vt:lpstr>England in the 17th Century</vt:lpstr>
      <vt:lpstr>Growth Began at a Time of Institutional Change</vt:lpstr>
      <vt:lpstr>North and Weingast (1989)</vt:lpstr>
      <vt:lpstr>Commitment Problem</vt:lpstr>
      <vt:lpstr>Commitment Problem</vt:lpstr>
      <vt:lpstr>The Financial Revolution</vt:lpstr>
      <vt:lpstr>The Role of Atlantic Trade</vt:lpstr>
      <vt:lpstr>iClicker Poll</vt:lpstr>
      <vt:lpstr>The Enlightenment</vt:lpstr>
      <vt:lpstr>Technological Innovation</vt:lpstr>
      <vt:lpstr>A Theory of the Enlightenment</vt:lpstr>
      <vt:lpstr>A Theory of the Enlightenment</vt:lpstr>
      <vt:lpstr>A Theory of the Enlightenment</vt:lpstr>
      <vt:lpstr>Rise in Literacy</vt:lpstr>
      <vt:lpstr>Evidence on Role of Enlightenment/Reformation?</vt:lpstr>
      <vt:lpstr>Protestant Prosperity</vt:lpstr>
      <vt:lpstr>Structure of the Argument</vt:lpstr>
      <vt:lpstr>Is Distance to Wittenberg Different in Other Ways?</vt:lpstr>
      <vt:lpstr>Distance to Wittenberg and Prosperity</vt:lpstr>
      <vt:lpstr>iClicker Poll</vt:lpstr>
      <vt:lpstr>The Agricultural Revolution</vt:lpstr>
      <vt:lpstr>Agricultural Revolution</vt:lpstr>
      <vt:lpstr>Agricultural Revolution</vt:lpstr>
      <vt:lpstr>The Enclosure Movement</vt:lpstr>
      <vt:lpstr>Rural Growth and Urban Growth:  Did One Cause the Other?</vt:lpstr>
      <vt:lpstr>AR → IR or IR → AR</vt:lpstr>
      <vt:lpstr>AR → IR or IR → AR</vt:lpstr>
      <vt:lpstr>Decline of Feudalism and Rise of Capitalism</vt:lpstr>
      <vt:lpstr>iClicker Poll</vt:lpstr>
      <vt:lpstr>High Wages and Cheap Coal</vt:lpstr>
      <vt:lpstr>Why Britain?</vt:lpstr>
      <vt:lpstr>Allen (2009): High Wages and Cheap Coal</vt:lpstr>
      <vt:lpstr>Directed Technical Change</vt:lpstr>
      <vt:lpstr>Ecological Bottleneck</vt:lpstr>
      <vt:lpstr>Why Was Steam Engine Invented in England?</vt:lpstr>
      <vt:lpstr>Gradual Improvement/Expansion of Steam Power</vt:lpstr>
      <vt:lpstr>Aided by Low Cost of Energy in Northern England</vt:lpstr>
      <vt:lpstr>Cotton: The Marvel of the Industrial Revolution</vt:lpstr>
      <vt:lpstr>Miracle of Labor-Saving Technology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12</dc:title>
  <dc:creator> Jon Steinsson</dc:creator>
  <cp:lastModifiedBy>Jon Steinsson</cp:lastModifiedBy>
  <cp:revision>355</cp:revision>
  <cp:lastPrinted>2015-02-27T14:53:44Z</cp:lastPrinted>
  <dcterms:created xsi:type="dcterms:W3CDTF">2009-01-28T21:47:58Z</dcterms:created>
  <dcterms:modified xsi:type="dcterms:W3CDTF">2025-10-01T17:07:00Z</dcterms:modified>
</cp:coreProperties>
</file>