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566" r:id="rId21"/>
    <p:sldId id="602" r:id="rId22"/>
    <p:sldId id="724" r:id="rId23"/>
    <p:sldId id="567" r:id="rId24"/>
    <p:sldId id="568" r:id="rId25"/>
    <p:sldId id="569" r:id="rId26"/>
    <p:sldId id="570" r:id="rId27"/>
    <p:sldId id="571" r:id="rId28"/>
    <p:sldId id="5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13C02-BCC2-43FA-B3E3-5C34E29CC73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C6E04-FC99-4077-8B23-A2383EDCB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1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7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9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7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CC6C-2940-EF89-4B28-ADFCE525A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CED3D-F675-85A6-F06A-9FD6F6168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0BED4-F9CF-5F09-BE0D-E8220E4E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D80D-C902-4CEE-9606-23B555074F41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01452-6695-386C-ACD2-8224C2B0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2022-77AE-2CBB-F3E3-CD76A5C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74C5-2E27-26E5-6E3A-48448C69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33804-BE81-DA6C-30A0-07DE662C2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D108-31A9-A069-2BAF-0F0F291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D703-3BF3-4404-A085-42A241C8FC45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E9E68-3A9B-6E44-356B-B786C2F3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7FD2-B316-30A3-6772-1A54F9ED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81E0C-840B-1840-5C4D-5EC78995F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27BF0-C1BF-8CA3-D3F9-810041CA7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C8742-4D48-2B8B-58F8-1CC5B1BB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250F-AB1B-49CF-9D8C-7299DB3BFDD1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91682-EA75-D086-B823-AFEAAF1D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0DDD-69FF-1DDA-155D-ECEA0CEC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4AEF-1820-D09D-5BFC-442D9950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73B6-A079-8250-AAE2-6289A9A13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0D76-F900-02E6-626A-1A0A5394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B6F8-9686-4545-95A4-CCEE99AEEA88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0C9AE-9D61-2CDC-BAD9-AE6ACCD0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B8997-2C6B-80B1-0C62-22F443ED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5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D2E9-6CFB-8B2D-1192-A17C95C0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B9D75-80D8-0A4A-3259-CB6C1428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CAA86-DF62-F8D3-EB10-5337DE9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DDC-7D81-4066-93CC-15519CDD2092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C44D-41D1-91F3-340F-0004B6E2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83EF8-6D62-CF07-7E65-3DD70AE8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F27A-D9B6-DE2D-01B8-EE7A9068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CF057-3C76-1C52-125A-A679DBAE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7B6F0-EC21-8116-7CD0-11B15722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2E9DB-276F-3761-393A-3F5A3FE3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B858-292D-4CA0-883B-00F7B1342AAA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0FAB8-596B-E84F-E0EA-5287EC42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062B6-C243-4E20-8A09-9A79500A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0849-F3C1-643E-FF79-C619E1FC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2BAB9-778C-CD42-EF6D-A4E94438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2FCE-FEA2-2F56-6BF2-FAF1FCCD4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54E8-C075-C286-A668-93EFB63BE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E4B77-CDF4-79FD-CD4B-D6CC13508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B166B-6427-0641-3C0E-C5208C13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E6A-958C-4564-A7F4-15CF03425EC8}" type="datetime1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484B1-AE04-C8D8-930D-0A9A0697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81AEF-2EDB-C60E-0747-456E8DB2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6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853F-3288-E9DD-4F40-25E82399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714EB-78DB-CC3E-377F-BCF22D40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AA05-5473-4B5D-8437-7486A16730CC}" type="datetime1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E90B9-F681-3652-A6A5-E3A52FCE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17E02-A83A-CF05-505B-1CF24754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B1D8C-75F6-877D-3E6E-0A2835A5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B28A-0BA5-4426-9485-CA8585BAFC1C}" type="datetime1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69517-5C2D-F510-BD01-7B742A04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6D6BE-1009-B55A-615A-13DD68C7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0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9380-73DA-0A81-5FBB-C96A9AFA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0ED5-0A6E-7207-898D-32E53414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3DAB5-69E8-6D4C-D0F8-7F661A3C8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39B00-37D9-E1E6-6522-F29E288A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E15-5E85-4D43-812C-D180EA2F90B7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1D34-61FE-E9D5-B557-B4DBF1CC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35055-E7AC-495E-C647-D05F3772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FF86-E951-7630-BEB6-350D0828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F6F33-2EF2-CBCD-9587-215FF87DA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3CDB4-3478-2EC7-D8C5-17F293D34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FCF94-3893-6EE5-03A0-11FB0956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C3E0-2666-491D-AF16-1F91E4322135}" type="datetime1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76993-F424-7A0C-023D-9DA0C316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E6EC-7FA0-D74D-2457-5EA82478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4685-6189-6FB7-3F77-DA200E23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1CC3A-7EA5-25B2-DCB8-DF4710664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5FA0A-520B-1560-AE60-B750585A5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38ECA-4694-4C37-98B2-518C61A1C2DC}" type="datetime1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F118A-CB01-9036-474E-B99E45AC3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884C-377A-E36A-730D-BCC5FD2F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5EC018-A2D4-4A9D-8157-53278D7C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39CC-116D-FC09-8CA2-7F6979FA0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7997"/>
          </a:xfrm>
        </p:spPr>
        <p:txBody>
          <a:bodyPr/>
          <a:lstStyle/>
          <a:p>
            <a:r>
              <a:rPr lang="en-US" dirty="0"/>
              <a:t>Business Cycles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83A40-5E27-AD8C-6286-AE2ADEA55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is-IS" sz="2800" dirty="0">
                <a:solidFill>
                  <a:schemeClr val="bg1">
                    <a:lumMod val="50000"/>
                  </a:schemeClr>
                </a:solidFill>
              </a:rPr>
              <a:t>ón Steinsson</a:t>
            </a:r>
          </a:p>
          <a:p>
            <a:r>
              <a:rPr lang="is-IS" sz="2800" dirty="0">
                <a:solidFill>
                  <a:schemeClr val="bg1">
                    <a:lumMod val="50000"/>
                  </a:schemeClr>
                </a:solidFill>
              </a:rPr>
              <a:t>University of California, Berkeley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6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ED99-5F32-437B-76F6-E70BAF57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EAAC8-5A9D-9321-93A6-B22970CCD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Percentage difference between output and potential output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But potential output is unobservable!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It is a counterfactual: Level of output that would prevail if the economy were operating at, but not beyond, its natural capacity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This means that output gap is difficult to estimate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CEAAC8-5A9D-9321-93A6-B22970CCD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630F8-2475-4893-B045-42E836A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4505-FDA4-67CE-8651-336FE3AB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of the Output Gap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FF50E-E0D5-335E-C71E-ACEE4FF72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136" y="2139695"/>
            <a:ext cx="4657344" cy="40372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Two estimates of the U.S. output gap</a:t>
            </a:r>
          </a:p>
          <a:p>
            <a:pPr>
              <a:spcAft>
                <a:spcPts val="600"/>
              </a:spcAft>
            </a:pPr>
            <a:r>
              <a:rPr lang="en-US" dirty="0"/>
              <a:t>HP-filter (flexible trend line)</a:t>
            </a:r>
          </a:p>
          <a:p>
            <a:pPr>
              <a:spcAft>
                <a:spcPts val="600"/>
              </a:spcAft>
            </a:pPr>
            <a:r>
              <a:rPr lang="en-US" dirty="0"/>
              <a:t>Estimate constructed by CBO using production function method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D8A77C-67D1-2ACE-B6DA-8B380047B9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23" y="1690688"/>
            <a:ext cx="6656879" cy="4802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90C2E-5EA2-92BA-7883-828BCDEF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3D7F01-8F94-5F31-9228-3A5CA2C9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Rate of Unemployment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99472C-DF2E-2B50-FC48-537372F6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Analog of potential output for unemployment</a:t>
            </a:r>
          </a:p>
          <a:p>
            <a:pPr>
              <a:spcAft>
                <a:spcPts val="1200"/>
              </a:spcAft>
            </a:pPr>
            <a:r>
              <a:rPr lang="en-US" dirty="0"/>
              <a:t>But why is it not zero? How an unemployment be “natural”?</a:t>
            </a:r>
          </a:p>
          <a:p>
            <a:pPr>
              <a:spcAft>
                <a:spcPts val="1200"/>
              </a:spcAft>
            </a:pPr>
            <a:r>
              <a:rPr lang="en-US" dirty="0"/>
              <a:t>Every month many workers quit or are fired (for various reasons)</a:t>
            </a:r>
          </a:p>
          <a:p>
            <a:pPr>
              <a:spcAft>
                <a:spcPts val="1200"/>
              </a:spcAft>
            </a:pPr>
            <a:r>
              <a:rPr lang="en-US" dirty="0"/>
              <a:t>It takes time to find another job (don’t just want any job)</a:t>
            </a:r>
          </a:p>
          <a:p>
            <a:pPr>
              <a:spcAft>
                <a:spcPts val="1200"/>
              </a:spcAft>
            </a:pPr>
            <a:r>
              <a:rPr lang="en-US" dirty="0"/>
              <a:t>This means always some workers unemployed looking for work even when economy is doing 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D91AA-3DEB-5208-9217-44C16C49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04C486-02BB-2E6E-3B9B-0A1BCE42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Rate of Unemployment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6F969-6C92-104F-A141-9123E42EF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136" y="1825624"/>
            <a:ext cx="4748784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s-IS" dirty="0"/>
              <a:t>CBO</a:t>
            </a:r>
            <a:r>
              <a:rPr lang="en-US" dirty="0"/>
              <a:t>’s estimate </a:t>
            </a:r>
            <a:r>
              <a:rPr lang="is-IS" dirty="0"/>
              <a:t>has hovered between 4% and 6.5%</a:t>
            </a:r>
          </a:p>
          <a:p>
            <a:pPr>
              <a:spcAft>
                <a:spcPts val="600"/>
              </a:spcAft>
            </a:pPr>
            <a:r>
              <a:rPr lang="is-IS" dirty="0"/>
              <a:t>Peaked around 1980</a:t>
            </a:r>
          </a:p>
          <a:p>
            <a:pPr>
              <a:spcAft>
                <a:spcPts val="600"/>
              </a:spcAft>
            </a:pPr>
            <a:r>
              <a:rPr lang="is-IS" dirty="0"/>
              <a:t>Perhaps because of entry of baby-boom generation into labor market</a:t>
            </a:r>
          </a:p>
          <a:p>
            <a:pPr>
              <a:spcAft>
                <a:spcPts val="600"/>
              </a:spcAft>
            </a:pPr>
            <a:r>
              <a:rPr lang="is-IS" dirty="0"/>
              <a:t>Young people have higher unemployment rates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B354D0-974D-6A16-94C1-59CF9CC71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14" y="1629852"/>
            <a:ext cx="6668350" cy="47873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C20EA-8F71-14DD-94B1-72D7664C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43D5-A2A1-D036-2E8D-080ED630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Rate View vs. Plucking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F40A-4F1E-5C54-7922-EE4AA8F77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" y="1816480"/>
            <a:ext cx="4922520" cy="47580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According to CBO, U fluctuates symmetrically around U*</a:t>
            </a:r>
          </a:p>
          <a:p>
            <a:pPr>
              <a:spcAft>
                <a:spcPts val="600"/>
              </a:spcAft>
            </a:pPr>
            <a:r>
              <a:rPr lang="en-US" dirty="0"/>
              <a:t>This is the natural rate view</a:t>
            </a:r>
          </a:p>
          <a:p>
            <a:pPr>
              <a:spcAft>
                <a:spcPts val="600"/>
              </a:spcAft>
            </a:pPr>
            <a:r>
              <a:rPr lang="en-US" dirty="0"/>
              <a:t>Is this reasonable?</a:t>
            </a:r>
          </a:p>
          <a:p>
            <a:pPr>
              <a:spcAft>
                <a:spcPts val="600"/>
              </a:spcAft>
            </a:pPr>
            <a:r>
              <a:rPr lang="en-US" dirty="0"/>
              <a:t>Is unemployment below natural rate half the time?</a:t>
            </a:r>
          </a:p>
          <a:p>
            <a:pPr>
              <a:spcAft>
                <a:spcPts val="600"/>
              </a:spcAft>
            </a:pPr>
            <a:r>
              <a:rPr lang="en-US" dirty="0"/>
              <a:t>Plucking view: Natural rate is minimum attainable level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B2DA24-EF20-BA9B-16A9-967220290B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65" y="1690688"/>
            <a:ext cx="6382469" cy="45820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28AA3-E206-D40F-2D22-41DE5B67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89D5-A0D8-07FC-A5AC-03CC44AB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Plucking 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74CAA8-4229-B7ED-3C87-8A29AC7C8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3" y="1690688"/>
            <a:ext cx="10928427" cy="45184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33E7F-7485-9309-319E-517979DE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2B82-5F87-3479-C8CB-0011C8F7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Okun’s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45E8385-0E2B-B678-27B0-4CE4C383087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7848" y="1825625"/>
                <a:ext cx="5181600" cy="4351338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Useful to be able to go back and forth between output gap and unemployment rate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Empirical regularity linking output gap and unemployment rate: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Called “Okun’s Law”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45E8385-0E2B-B678-27B0-4CE4C3830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7848" y="1825625"/>
                <a:ext cx="5181600" cy="4351338"/>
              </a:xfrm>
              <a:blipFill>
                <a:blip r:embed="rId2"/>
                <a:stretch>
                  <a:fillRect l="-2118" t="-2381" r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9B43AF-641E-69EE-001E-394E7FBB94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1690688"/>
            <a:ext cx="6572304" cy="46656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87E7-C822-C188-9279-063A834A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5F89-1FA0-5AD0-EF5D-9664C7A5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Why Is the Okun</a:t>
            </a:r>
            <a:r>
              <a:rPr lang="en-US" dirty="0"/>
              <a:t>’s Law Coefficient So Large?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4BB883-05BD-A7D0-31B4-413F2FAB1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Consider a Cobb-Douglas production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Take logs and differences: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Simple reading of this equation suggests Okun’s Law coefficient should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Why the big difference?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4BB883-05BD-A7D0-31B4-413F2FAB1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1C778-8C72-7102-BFA0-06D03C5F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725D-B8C6-8C02-6408-638244D8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Okun’s Law Coefficient So Large?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F9485-16E5-5DA0-59B0-C5F4E0A96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Consider following decomposition: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Taking logs and differences and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Taking covariances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rearranging: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F9485-16E5-5DA0-59B0-C5F4E0A96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8C8BF-CFE8-3D17-2044-B9723645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D32B2-C96A-A646-8956-BEA6F3969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10" y="4840653"/>
            <a:ext cx="7979433" cy="17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D995-55F8-A903-A60B-B03212CC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Okun’s Law Coefficient So Large?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ED52-680E-D968-FFE0-7095DF4A0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848" y="1825624"/>
            <a:ext cx="4538472" cy="4785487"/>
          </a:xfrm>
        </p:spPr>
        <p:txBody>
          <a:bodyPr/>
          <a:lstStyle/>
          <a:p>
            <a:r>
              <a:rPr lang="en-US" dirty="0"/>
              <a:t>Population and LFP not important</a:t>
            </a:r>
          </a:p>
          <a:p>
            <a:r>
              <a:rPr lang="en-US" dirty="0"/>
              <a:t>Hour worked contribute about 0.40</a:t>
            </a:r>
          </a:p>
          <a:p>
            <a:r>
              <a:rPr lang="en-US" dirty="0"/>
              <a:t>Labor productivity varies by subsample. Close to zero over full sample. </a:t>
            </a:r>
          </a:p>
          <a:p>
            <a:r>
              <a:rPr lang="en-US" dirty="0"/>
              <a:t>But earlier simple approach implies coefficient of 1/3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C58555-57C7-2032-E6CD-67979840D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59" y="1825625"/>
            <a:ext cx="6824881" cy="39054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998F4-9808-AF52-D157-92120AE1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2D9F-2AA0-4834-3B7F-D734817A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Economic Fluctuations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254E-9A02-909F-09B8-C4D19EC5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is-IS" dirty="0"/>
              <a:t>Genesis: seven years of famine followed by seven years of plenty</a:t>
            </a:r>
          </a:p>
          <a:p>
            <a:pPr>
              <a:spcAft>
                <a:spcPts val="600"/>
              </a:spcAft>
            </a:pPr>
            <a:r>
              <a:rPr lang="is-IS" dirty="0"/>
              <a:t>Prior to Industrial Revolution: </a:t>
            </a:r>
          </a:p>
          <a:p>
            <a:pPr lvl="1">
              <a:spcAft>
                <a:spcPts val="600"/>
              </a:spcAft>
            </a:pPr>
            <a:r>
              <a:rPr lang="is-IS" dirty="0"/>
              <a:t>Most fluctuations due to weather, disease, and warfare</a:t>
            </a:r>
          </a:p>
          <a:p>
            <a:pPr>
              <a:spcAft>
                <a:spcPts val="600"/>
              </a:spcAft>
            </a:pPr>
            <a:r>
              <a:rPr lang="is-IS" dirty="0"/>
              <a:t>After Industral Revolution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Money and finance </a:t>
            </a:r>
            <a:r>
              <a:rPr lang="is-IS" dirty="0"/>
              <a:t> become important</a:t>
            </a:r>
          </a:p>
          <a:p>
            <a:pPr lvl="1"/>
            <a:r>
              <a:rPr lang="is-IS" dirty="0"/>
              <a:t>Labor disputes become important (strikes)</a:t>
            </a:r>
          </a:p>
          <a:p>
            <a:pPr lvl="1"/>
            <a:r>
              <a:rPr lang="is-IS" dirty="0"/>
              <a:t>Fluctuations in confidence becomes important?</a:t>
            </a:r>
          </a:p>
          <a:p>
            <a:pPr lvl="1"/>
            <a:r>
              <a:rPr lang="is-IS" dirty="0"/>
              <a:t>Fluctuations in the supply of fossil fuels become important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74667-81E6-B176-9570-DFE4F13E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“Business Cycle”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Medieval Economy:</a:t>
                </a:r>
              </a:p>
              <a:p>
                <a:pPr lvl="1"/>
                <a:r>
                  <a:rPr lang="en-US" dirty="0"/>
                  <a:t>Quantity equation:</a:t>
                </a:r>
              </a:p>
              <a:p>
                <a:pPr marL="457200" lvl="1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lvl="1"/>
                <a:r>
                  <a:rPr lang="en-US" dirty="0"/>
                  <a:t>Price adjustment: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43600" y="1825625"/>
            <a:ext cx="5638800" cy="4575175"/>
          </a:xfrm>
        </p:spPr>
        <p:txBody>
          <a:bodyPr>
            <a:normAutofit/>
          </a:bodyPr>
          <a:lstStyle/>
          <a:p>
            <a:r>
              <a:rPr lang="en-US" dirty="0"/>
              <a:t>Many things missing:</a:t>
            </a:r>
          </a:p>
          <a:p>
            <a:pPr lvl="1"/>
            <a:r>
              <a:rPr lang="en-US" dirty="0"/>
              <a:t>No trend growth</a:t>
            </a:r>
          </a:p>
          <a:p>
            <a:pPr lvl="1"/>
            <a:r>
              <a:rPr lang="en-US" dirty="0"/>
              <a:t>No steady state inflation</a:t>
            </a:r>
          </a:p>
          <a:p>
            <a:pPr lvl="1"/>
            <a:r>
              <a:rPr lang="en-US" dirty="0"/>
              <a:t>No unemployment</a:t>
            </a:r>
          </a:p>
          <a:p>
            <a:pPr lvl="1"/>
            <a:r>
              <a:rPr lang="en-US" dirty="0"/>
              <a:t>No interest rate</a:t>
            </a:r>
          </a:p>
          <a:p>
            <a:pPr lvl="1"/>
            <a:r>
              <a:rPr lang="en-US" dirty="0"/>
              <a:t>No monetary policy</a:t>
            </a:r>
          </a:p>
          <a:p>
            <a:pPr lvl="1"/>
            <a:r>
              <a:rPr lang="en-US" dirty="0"/>
              <a:t>No fiscal policy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4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Add Trend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972800" cy="48768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Let’s add trend growth to medieval economy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Steady state becomes “trend growth path”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We assume that TFP has a positive trend growth rate.  </a:t>
                </a:r>
                <a:br>
                  <a:rPr lang="en-US" dirty="0"/>
                </a:br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rather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still exogenous.)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Actual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Potential output (natural rate of output):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Employment is at desired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when output is at potential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972800" cy="4876800"/>
              </a:xfrm>
              <a:blipFill>
                <a:blip r:embed="rId3"/>
                <a:stretch>
                  <a:fillRect l="-1000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1"/>
            <a:ext cx="2133600" cy="365125"/>
          </a:xfrm>
        </p:spPr>
        <p:txBody>
          <a:bodyPr/>
          <a:lstStyle/>
          <a:p>
            <a:fld id="{85442DEE-2235-41B4-99BD-2342031594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8554-AECE-F810-22E9-9A1113BF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Medieval Economy with Trend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B31FB-8FBC-022B-05FE-39900D6A1F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</p:spPr>
            <p:txBody>
              <a:bodyPr/>
              <a:lstStyle/>
              <a:p>
                <a:r>
                  <a:rPr lang="en-US" dirty="0"/>
                  <a:t>Medieval economy without trend growth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r>
                  <a:rPr lang="en-US" dirty="0"/>
                  <a:t>Medieval economy with trend growth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Only difference is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B31FB-8FBC-022B-05FE-39900D6A1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  <a:blipFill>
                <a:blip r:embed="rId2"/>
                <a:stretch>
                  <a:fillRect l="-1000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8A6FF-EB06-AF65-1F4F-13A915D6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52596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Can we use concepts of supply and demand to think about </a:t>
                </a:r>
                <a:br>
                  <a:rPr lang="en-US" dirty="0"/>
                </a:br>
                <a:r>
                  <a:rPr lang="en-US" dirty="0"/>
                  <a:t>the medieval economy model?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Let’s start with the quantity equation: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Take logs and time differences: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525964"/>
              </a:xfrm>
              <a:blipFill>
                <a:blip r:embed="rId3"/>
                <a:stretch>
                  <a:fillRect l="-1000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Market Equilibrium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Inflation: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Output gap: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/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  <a:blipFill>
                <a:blip r:embed="rId2"/>
                <a:stretch>
                  <a:fillRect l="-993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F9FF3-8B76-5432-AA63-C4F3FFAFB2B1}"/>
              </a:ext>
            </a:extLst>
          </p:cNvPr>
          <p:cNvGrpSpPr/>
          <p:nvPr/>
        </p:nvGrpSpPr>
        <p:grpSpPr>
          <a:xfrm>
            <a:off x="8839200" y="5181600"/>
            <a:ext cx="3042127" cy="1428929"/>
            <a:chOff x="8839200" y="5181600"/>
            <a:chExt cx="3042127" cy="14289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1E9467-F31B-93E9-EE93-CCE59042A3B7}"/>
                </a:ext>
              </a:extLst>
            </p:cNvPr>
            <p:cNvSpPr txBox="1"/>
            <p:nvPr/>
          </p:nvSpPr>
          <p:spPr>
            <a:xfrm>
              <a:off x="8839200" y="5410200"/>
              <a:ext cx="30421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 drop this term. Think</a:t>
              </a:r>
            </a:p>
            <a:p>
              <a:r>
                <a:rPr lang="en-US" dirty="0"/>
                <a:t>of it as a constant that</a:t>
              </a:r>
            </a:p>
            <a:p>
              <a:r>
                <a:rPr lang="en-US" dirty="0"/>
                <a:t>doesn’t contribute anything</a:t>
              </a:r>
            </a:p>
            <a:p>
              <a:r>
                <a:rPr lang="en-US" dirty="0"/>
                <a:t>interesting to the analysis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F0668B-6EC1-1FEC-C7F1-1523FCE6861C}"/>
                </a:ext>
              </a:extLst>
            </p:cNvPr>
            <p:cNvCxnSpPr/>
            <p:nvPr/>
          </p:nvCxnSpPr>
          <p:spPr>
            <a:xfrm flipH="1" flipV="1">
              <a:off x="9677400" y="5181600"/>
              <a:ext cx="76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6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Equation as Aggregate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11" y="1947673"/>
                <a:ext cx="6095987" cy="4330890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We can rewrite this as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Plot this relationship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Downward sloping locus of points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We call this the </a:t>
                </a:r>
                <a:r>
                  <a:rPr lang="en-US" dirty="0">
                    <a:solidFill>
                      <a:srgbClr val="C00000"/>
                    </a:solidFill>
                  </a:rPr>
                  <a:t>aggregate demand </a:t>
                </a:r>
                <a:r>
                  <a:rPr lang="en-US" dirty="0"/>
                  <a:t>curve</a:t>
                </a: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11" y="1947673"/>
                <a:ext cx="6095987" cy="4330890"/>
              </a:xfrm>
              <a:blipFill>
                <a:blip r:embed="rId3"/>
                <a:stretch>
                  <a:fillRect l="-1802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6248400" y="2133600"/>
            <a:ext cx="5334000" cy="3886200"/>
            <a:chOff x="838200" y="1860550"/>
            <a:chExt cx="7010400" cy="4439723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286000" y="2133600"/>
              <a:ext cx="0" cy="358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86000" y="5715000"/>
              <a:ext cx="464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743200" y="2514600"/>
              <a:ext cx="3657600" cy="25908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546669" y="4986395"/>
              <a:ext cx="801189" cy="5410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70C0"/>
                  </a:solidFill>
                </a:rPr>
                <a:t>AD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38200" y="1860550"/>
              <a:ext cx="1447800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Inflation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146074" y="5867399"/>
              <a:ext cx="1702526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/>
                <a:t>Output gap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2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Setting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8159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Lag equation by one period: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   →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Take logs: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81599"/>
              </a:xfrm>
              <a:blipFill>
                <a:blip r:embed="rId2"/>
                <a:stretch>
                  <a:fillRect l="-1000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Run Aggregate Supply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3" y="1600201"/>
                <a:ext cx="5105392" cy="4800599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Very simple short-run aggregate supply relation</a:t>
                </a:r>
              </a:p>
              <a:p>
                <a:r>
                  <a:rPr lang="en-US" dirty="0"/>
                  <a:t>What is its slope?</a:t>
                </a:r>
              </a:p>
              <a:p>
                <a:r>
                  <a:rPr lang="en-US" dirty="0"/>
                  <a:t>Short run: </a:t>
                </a:r>
              </a:p>
              <a:p>
                <a:pPr lvl="1"/>
                <a:r>
                  <a:rPr lang="en-US" dirty="0"/>
                  <a:t>Inflation is fixed </a:t>
                </a:r>
              </a:p>
              <a:p>
                <a:pPr lvl="1"/>
                <a:r>
                  <a:rPr lang="en-US" dirty="0"/>
                  <a:t>Predetermined one period </a:t>
                </a:r>
                <a:br>
                  <a:rPr lang="en-US" dirty="0"/>
                </a:br>
                <a:r>
                  <a:rPr lang="en-US" dirty="0"/>
                  <a:t>in advance</a:t>
                </a:r>
              </a:p>
              <a:p>
                <a:pPr lvl="1"/>
                <a:r>
                  <a:rPr lang="en-US" dirty="0"/>
                  <a:t>Horizontal short-run aggregate supply curve (SRAS)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3" y="1600201"/>
                <a:ext cx="5105392" cy="4800599"/>
              </a:xfrm>
              <a:blipFill>
                <a:blip r:embed="rId3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407588" y="2133600"/>
            <a:ext cx="6753639" cy="3886194"/>
            <a:chOff x="1094961" y="1860552"/>
            <a:chExt cx="6753639" cy="4439721"/>
          </a:xfrm>
        </p:grpSpPr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2286000" y="2133602"/>
              <a:ext cx="0" cy="3581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2286000" y="5690905"/>
              <a:ext cx="3990561" cy="24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340429" y="4036887"/>
              <a:ext cx="3631332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124161" y="3688675"/>
              <a:ext cx="1066800" cy="527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C00000"/>
                  </a:solidFill>
                </a:rPr>
                <a:t>SRAS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094961" y="1860552"/>
              <a:ext cx="1447800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Inflation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6146074" y="5867399"/>
              <a:ext cx="1702526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/>
                <a:t>Output gap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Run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3048000" y="2057400"/>
            <a:ext cx="5958840" cy="3886200"/>
            <a:chOff x="1524000" y="2057400"/>
            <a:chExt cx="5561584" cy="38862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0" y="2057400"/>
              <a:ext cx="5561584" cy="3886200"/>
              <a:chOff x="838200" y="1860550"/>
              <a:chExt cx="7309511" cy="4439723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2286000" y="2133600"/>
                <a:ext cx="0" cy="3581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2286000" y="5715000"/>
                <a:ext cx="4648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V="1">
                <a:off x="2340429" y="3984645"/>
                <a:ext cx="4506686" cy="52239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6947263" y="3688671"/>
                <a:ext cx="1200448" cy="52742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C00000"/>
                    </a:solidFill>
                  </a:rPr>
                  <a:t>SRAS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838200" y="1860550"/>
                <a:ext cx="1447800" cy="43287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dirty="0"/>
                  <a:t>Inflation</a:t>
                </a: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6146074" y="5867399"/>
                <a:ext cx="1702526" cy="43287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dirty="0"/>
                  <a:t>Output gap 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rot="16200000" flipH="1">
              <a:off x="3276600" y="2667000"/>
              <a:ext cx="2286000" cy="2286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715000" y="4724400"/>
              <a:ext cx="609600" cy="4736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70C0"/>
                  </a:solidFill>
                </a:rPr>
                <a:t>AD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848100" y="4686300"/>
              <a:ext cx="1447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74037" y="3654115"/>
                <a:ext cx="616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037" y="3654115"/>
                <a:ext cx="6169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28119" y="5462668"/>
                <a:ext cx="376578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19" y="5462668"/>
                <a:ext cx="376578" cy="438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59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5861-3364-E126-0151-AA504B20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Economy Self-Equilibrating?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D5A0-053F-7846-1851-47737AE7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25624"/>
            <a:ext cx="10759440" cy="4867783"/>
          </a:xfrm>
        </p:spPr>
        <p:txBody>
          <a:bodyPr/>
          <a:lstStyle/>
          <a:p>
            <a:r>
              <a:rPr lang="en-US" dirty="0"/>
              <a:t>The classical view of economic fluctuations:</a:t>
            </a:r>
          </a:p>
          <a:p>
            <a:pPr lvl="1"/>
            <a:r>
              <a:rPr lang="en-US" dirty="0"/>
              <a:t>Economy self-equilibrating</a:t>
            </a:r>
          </a:p>
          <a:p>
            <a:pPr lvl="1"/>
            <a:r>
              <a:rPr lang="en-US" dirty="0"/>
              <a:t>Will “bob to the surface, like a cork held under water” of its own accord</a:t>
            </a:r>
          </a:p>
          <a:p>
            <a:pPr lvl="1"/>
            <a:r>
              <a:rPr lang="en-US" dirty="0"/>
              <a:t>Little need for intervention by the government</a:t>
            </a:r>
          </a:p>
          <a:p>
            <a:pPr lvl="1"/>
            <a:r>
              <a:rPr lang="en-US" dirty="0"/>
              <a:t>This view is called </a:t>
            </a:r>
            <a:r>
              <a:rPr lang="en-US" i="1" dirty="0"/>
              <a:t>laissez faire</a:t>
            </a:r>
          </a:p>
          <a:p>
            <a:r>
              <a:rPr lang="en-US" dirty="0"/>
              <a:t>Great Depression dealt a massive blow to this view</a:t>
            </a:r>
          </a:p>
          <a:p>
            <a:pPr lvl="1"/>
            <a:r>
              <a:rPr lang="en-US" dirty="0"/>
              <a:t>Output collapsed and unemployment soared</a:t>
            </a:r>
          </a:p>
          <a:p>
            <a:pPr lvl="1"/>
            <a:r>
              <a:rPr lang="en-US" dirty="0"/>
              <a:t>Went on for years. Didn’t look like economy was bobbing to the surface</a:t>
            </a:r>
          </a:p>
          <a:p>
            <a:pPr lvl="1"/>
            <a:r>
              <a:rPr lang="en-US" dirty="0"/>
              <a:t>Many looked towards planned socialism as an alternative </a:t>
            </a:r>
          </a:p>
          <a:p>
            <a:r>
              <a:rPr lang="en-US" dirty="0"/>
              <a:t>Keynes (1936): </a:t>
            </a:r>
            <a:r>
              <a:rPr lang="en-US" i="1" dirty="0"/>
              <a:t>General Theory of Employment, Interest and Money</a:t>
            </a:r>
          </a:p>
          <a:p>
            <a:pPr lvl="1"/>
            <a:r>
              <a:rPr lang="en-US" dirty="0"/>
              <a:t>Argued for active government management of aggregate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B7329-BB9F-3F69-45DF-90500C12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53C6-2996-3329-0F1C-A113C3EE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versus Short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003F1-B2EB-857C-482A-26F46E2B3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this </a:t>
            </a:r>
            <a:r>
              <a:rPr lang="en-US" i="1" dirty="0"/>
              <a:t>long run</a:t>
            </a:r>
            <a:r>
              <a:rPr lang="en-US" dirty="0"/>
              <a:t> is a misleading guide to current affairs. </a:t>
            </a:r>
            <a:br>
              <a:rPr lang="en-US" dirty="0"/>
            </a:br>
            <a:r>
              <a:rPr lang="en-US" i="1" dirty="0"/>
              <a:t>In the long run</a:t>
            </a:r>
            <a:r>
              <a:rPr lang="en-US" dirty="0"/>
              <a:t> we are all dead.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Economists set themselves too easy, too useless a task if in tempestuous seasons they can only tell us that when the storm is long past the ocean is flat again.</a:t>
            </a:r>
          </a:p>
          <a:p>
            <a:pPr marL="0" indent="0">
              <a:buNone/>
            </a:pPr>
            <a:r>
              <a:rPr lang="en-US" dirty="0"/>
              <a:t>				- John Maynard Keynes (1923)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13CF1-AB2C-E5F5-7089-76959C01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55BE-A400-A435-8CEC-BDA09FE8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67C85-697C-556B-86EB-EEEE480CC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7" y="1508100"/>
            <a:ext cx="8677897" cy="49847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A26E7-ADE0-BA89-4A46-F72F285B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E3C74-9258-F5A5-9C63-7D04A43C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81"/>
            <a:ext cx="10515600" cy="1325563"/>
          </a:xfrm>
        </p:spPr>
        <p:txBody>
          <a:bodyPr/>
          <a:lstStyle/>
          <a:p>
            <a:r>
              <a:rPr lang="en-US" dirty="0"/>
              <a:t>Duration and Size of Business Cycles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F7D17-E9E1-A3C4-7047-1D42D8B71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" y="1834769"/>
            <a:ext cx="4593336" cy="4351338"/>
          </a:xfrm>
        </p:spPr>
        <p:txBody>
          <a:bodyPr/>
          <a:lstStyle/>
          <a:p>
            <a:r>
              <a:rPr lang="en-US" dirty="0"/>
              <a:t>Business cycles are not regular</a:t>
            </a:r>
          </a:p>
          <a:p>
            <a:r>
              <a:rPr lang="en-US" dirty="0"/>
              <a:t>Duration and size vary a great deal</a:t>
            </a:r>
          </a:p>
          <a:p>
            <a:r>
              <a:rPr lang="en-US" dirty="0"/>
              <a:t>Average duration of expansions: 5 years</a:t>
            </a:r>
          </a:p>
          <a:p>
            <a:r>
              <a:rPr lang="en-US" dirty="0"/>
              <a:t>Average duration of contractions: 1 year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EFE87D-4348-8B9E-52C7-DACD0B7D77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46" y="1336992"/>
            <a:ext cx="4858726" cy="52444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D285-1658-2271-9D4D-AB42BC1E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368B-FB28-ADEC-8E60-2797A45D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Expansions Die of Old 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8D83-DA01-6A8C-2451-6DB3CF54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4602480" cy="4667250"/>
          </a:xfrm>
        </p:spPr>
        <p:txBody>
          <a:bodyPr/>
          <a:lstStyle/>
          <a:p>
            <a:r>
              <a:rPr lang="en-US" dirty="0"/>
              <a:t>Do expansions end due to a buildup of imbalances and distortions?</a:t>
            </a:r>
          </a:p>
          <a:p>
            <a:r>
              <a:rPr lang="en-US" dirty="0"/>
              <a:t>Can ask: Are expansions more likely to end the older they get</a:t>
            </a:r>
          </a:p>
          <a:p>
            <a:r>
              <a:rPr lang="en-US" dirty="0"/>
              <a:t>Answer: A little bit</a:t>
            </a:r>
          </a:p>
          <a:p>
            <a:r>
              <a:rPr lang="en-US" dirty="0"/>
              <a:t>May be a fluke </a:t>
            </a:r>
            <a:br>
              <a:rPr lang="en-US" dirty="0"/>
            </a:br>
            <a:r>
              <a:rPr lang="en-US" sz="2400" dirty="0"/>
              <a:t>(three expansions ended after about 10 years)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B06A21-704E-988F-9B70-097834AB8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33" y="2286000"/>
            <a:ext cx="6731505" cy="32369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25B0A-27E6-C417-CC5A-E296B628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DEDCCF-4FFE-D815-5435-EBF29447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65125"/>
            <a:ext cx="11146536" cy="1325563"/>
          </a:xfrm>
        </p:spPr>
        <p:txBody>
          <a:bodyPr/>
          <a:lstStyle/>
          <a:p>
            <a:r>
              <a:rPr lang="en-US" dirty="0"/>
              <a:t>Unemployment and the Size of Business Cycles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5E0FD8-99F7-EE4B-9FD2-81D7DFAD4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54" y="1579471"/>
            <a:ext cx="6518746" cy="492970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B2D461-5ED1-EEE4-2CAD-AEFFB95B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24" y="2185416"/>
            <a:ext cx="4745736" cy="3856610"/>
          </a:xfrm>
        </p:spPr>
        <p:txBody>
          <a:bodyPr/>
          <a:lstStyle/>
          <a:p>
            <a:r>
              <a:rPr lang="en-US" dirty="0"/>
              <a:t>Unemployment rises during recessions and falls during expansions</a:t>
            </a:r>
          </a:p>
          <a:p>
            <a:r>
              <a:rPr lang="en-US" dirty="0"/>
              <a:t>Useful indicator of the business cycle</a:t>
            </a:r>
          </a:p>
          <a:p>
            <a:r>
              <a:rPr lang="en-US" dirty="0"/>
              <a:t>Both increase and persistence important for severity of recession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5199E-6293-BD1E-6E66-7C7FECF4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4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81E4-7ADC-5D42-4F6B-61A6FB07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Seasonal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DB8B-0452-D2C1-E167-333C667F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2231135"/>
            <a:ext cx="4657344" cy="394582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Economy experiences sizable seasons cycle</a:t>
            </a:r>
          </a:p>
          <a:p>
            <a:pPr>
              <a:spcAft>
                <a:spcPts val="600"/>
              </a:spcAft>
            </a:pPr>
            <a:r>
              <a:rPr lang="en-US" dirty="0"/>
              <a:t>Activity rises and drops twice over the year</a:t>
            </a:r>
          </a:p>
          <a:p>
            <a:pPr>
              <a:spcAft>
                <a:spcPts val="600"/>
              </a:spcAft>
            </a:pPr>
            <a:r>
              <a:rPr lang="en-US" dirty="0"/>
              <a:t>Most economic data you see has been </a:t>
            </a:r>
            <a:r>
              <a:rPr lang="en-US" i="1" dirty="0"/>
              <a:t>seasonally adjusted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01E9C4-1D0F-A308-1EAA-9F27698C7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27" y="1979720"/>
            <a:ext cx="6577601" cy="40875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ED98B-9CAF-EEB0-97F6-C1293A3F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C018-A2D4-4A9D-8157-53278D7C1A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1270</Words>
  <Application>Microsoft Office PowerPoint</Application>
  <PresentationFormat>Widescreen</PresentationFormat>
  <Paragraphs>211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Office Theme</vt:lpstr>
      <vt:lpstr>Business Cycles</vt:lpstr>
      <vt:lpstr>Economic Fluctuations</vt:lpstr>
      <vt:lpstr>Is the Economy Self-Equilibrating?</vt:lpstr>
      <vt:lpstr>Long Run versus Short Run</vt:lpstr>
      <vt:lpstr>Business Cycles</vt:lpstr>
      <vt:lpstr>Duration and Size of Business Cycles</vt:lpstr>
      <vt:lpstr>Do Expansions Die of Old Age?</vt:lpstr>
      <vt:lpstr>Unemployment and the Size of Business Cycles</vt:lpstr>
      <vt:lpstr>The Seasonal Cycle</vt:lpstr>
      <vt:lpstr>Output Gap</vt:lpstr>
      <vt:lpstr>Estimates of the Output Gap</vt:lpstr>
      <vt:lpstr>Natural Rate of Unemployment</vt:lpstr>
      <vt:lpstr>Natural Rate of Unemployment</vt:lpstr>
      <vt:lpstr>Natural Rate View vs. Plucking View</vt:lpstr>
      <vt:lpstr>Evidence for Plucking View</vt:lpstr>
      <vt:lpstr>Okun’s Law</vt:lpstr>
      <vt:lpstr>Why Is the Okun’s Law Coefficient So Large?</vt:lpstr>
      <vt:lpstr>Why Is the Okun’s Law Coefficient So Large?</vt:lpstr>
      <vt:lpstr>Why Is the Okun’s Law Coefficient So Large?</vt:lpstr>
      <vt:lpstr>Our First “Business Cycle” Model</vt:lpstr>
      <vt:lpstr>Add Trend Growth</vt:lpstr>
      <vt:lpstr>Medieval Economy with Trend Growth</vt:lpstr>
      <vt:lpstr>Business Cycle Model</vt:lpstr>
      <vt:lpstr>Money Market Equilibrium</vt:lpstr>
      <vt:lpstr>Quantity Equation as Aggregate Demand</vt:lpstr>
      <vt:lpstr>Price Setting Equation</vt:lpstr>
      <vt:lpstr>Short Run Aggregate Supply</vt:lpstr>
      <vt:lpstr>Short Run Equilibrium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Steinsson</dc:creator>
  <cp:lastModifiedBy>Jon Steinsson</cp:lastModifiedBy>
  <cp:revision>24</cp:revision>
  <dcterms:created xsi:type="dcterms:W3CDTF">2026-05-25T03:33:28Z</dcterms:created>
  <dcterms:modified xsi:type="dcterms:W3CDTF">2026-05-27T15:59:37Z</dcterms:modified>
</cp:coreProperties>
</file>